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notesSlides/notesSlide12.xml" ContentType="application/vnd.openxmlformats-officedocument.presentationml.notesSlide+xml"/>
  <Override PartName="/ppt/charts/chart2.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81" r:id="rId2"/>
    <p:sldId id="293" r:id="rId3"/>
    <p:sldId id="292" r:id="rId4"/>
    <p:sldId id="265" r:id="rId5"/>
    <p:sldId id="266" r:id="rId6"/>
    <p:sldId id="267" r:id="rId7"/>
    <p:sldId id="268" r:id="rId8"/>
    <p:sldId id="270" r:id="rId9"/>
    <p:sldId id="271" r:id="rId10"/>
    <p:sldId id="272" r:id="rId11"/>
    <p:sldId id="273" r:id="rId12"/>
    <p:sldId id="274" r:id="rId13"/>
    <p:sldId id="275" r:id="rId14"/>
    <p:sldId id="276" r:id="rId15"/>
    <p:sldId id="285" r:id="rId16"/>
    <p:sldId id="294" r:id="rId17"/>
    <p:sldId id="295" r:id="rId18"/>
    <p:sldId id="296" r:id="rId19"/>
    <p:sldId id="297" r:id="rId20"/>
    <p:sldId id="298" r:id="rId21"/>
    <p:sldId id="299" r:id="rId22"/>
    <p:sldId id="300" r:id="rId23"/>
    <p:sldId id="301" r:id="rId24"/>
    <p:sldId id="302" r:id="rId25"/>
    <p:sldId id="303" r:id="rId26"/>
    <p:sldId id="304"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CC00"/>
    <a:srgbClr val="006600"/>
    <a:srgbClr val="333300"/>
    <a:srgbClr val="CC9900"/>
    <a:srgbClr val="003300"/>
    <a:srgbClr val="FF9900"/>
    <a:srgbClr val="CC3300"/>
    <a:srgbClr val="008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25" autoAdjust="0"/>
    <p:restoredTop sz="92617" autoAdjust="0"/>
  </p:normalViewPr>
  <p:slideViewPr>
    <p:cSldViewPr>
      <p:cViewPr varScale="1">
        <p:scale>
          <a:sx n="85" d="100"/>
          <a:sy n="85" d="100"/>
        </p:scale>
        <p:origin x="-960"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3200" b="1" i="0" u="none" strike="noStrike" baseline="0" dirty="0" smtClean="0">
                <a:solidFill>
                  <a:schemeClr val="bg2"/>
                </a:solidFill>
              </a:rPr>
              <a:t>Fatal Occupational Injuries at Road Construction Sites</a:t>
            </a:r>
            <a:endParaRPr lang="en-US" sz="3200" dirty="0">
              <a:solidFill>
                <a:schemeClr val="bg2"/>
              </a:solidFill>
            </a:endParaRPr>
          </a:p>
        </c:rich>
      </c:tx>
      <c:layout/>
      <c:overlay val="0"/>
    </c:title>
    <c:autoTitleDeleted val="0"/>
    <c:plotArea>
      <c:layout/>
      <c:barChart>
        <c:barDir val="col"/>
        <c:grouping val="stacked"/>
        <c:varyColors val="0"/>
        <c:ser>
          <c:idx val="0"/>
          <c:order val="0"/>
          <c:tx>
            <c:strRef>
              <c:f>Sheet1!$B$1</c:f>
              <c:strCache>
                <c:ptCount val="1"/>
                <c:pt idx="0">
                  <c:v>Other Fatalities</c:v>
                </c:pt>
              </c:strCache>
            </c:strRef>
          </c:tx>
          <c:spPr>
            <a:solidFill>
              <a:schemeClr val="tx1"/>
            </a:solidFill>
          </c:spPr>
          <c:invertIfNegative val="0"/>
          <c:cat>
            <c:numRef>
              <c:f>Sheet1!$A$2:$A$7</c:f>
              <c:numCache>
                <c:formatCode>General</c:formatCode>
                <c:ptCount val="5"/>
                <c:pt idx="0">
                  <c:v>2005</c:v>
                </c:pt>
                <c:pt idx="1">
                  <c:v>2006</c:v>
                </c:pt>
                <c:pt idx="2">
                  <c:v>2007</c:v>
                </c:pt>
                <c:pt idx="3">
                  <c:v>2008</c:v>
                </c:pt>
                <c:pt idx="4">
                  <c:v>2009</c:v>
                </c:pt>
              </c:numCache>
            </c:numRef>
          </c:cat>
          <c:val>
            <c:numRef>
              <c:f>Sheet1!$B$2:$B$7</c:f>
              <c:numCache>
                <c:formatCode>General</c:formatCode>
                <c:ptCount val="5"/>
                <c:pt idx="0">
                  <c:v>165</c:v>
                </c:pt>
                <c:pt idx="1">
                  <c:v>139</c:v>
                </c:pt>
                <c:pt idx="2">
                  <c:v>106</c:v>
                </c:pt>
                <c:pt idx="3">
                  <c:v>101</c:v>
                </c:pt>
                <c:pt idx="4">
                  <c:v>115</c:v>
                </c:pt>
              </c:numCache>
            </c:numRef>
          </c:val>
        </c:ser>
        <c:ser>
          <c:idx val="1"/>
          <c:order val="1"/>
          <c:tx>
            <c:strRef>
              <c:f>Sheet1!$C$1</c:f>
              <c:strCache>
                <c:ptCount val="1"/>
                <c:pt idx="0">
                  <c:v>Workers Struck by Vehicle/Equipment</c:v>
                </c:pt>
              </c:strCache>
            </c:strRef>
          </c:tx>
          <c:spPr>
            <a:solidFill>
              <a:srgbClr val="FFCC00"/>
            </a:solidFill>
          </c:spPr>
          <c:invertIfNegative val="0"/>
          <c:cat>
            <c:numRef>
              <c:f>Sheet1!$A$2:$A$7</c:f>
              <c:numCache>
                <c:formatCode>General</c:formatCode>
                <c:ptCount val="5"/>
                <c:pt idx="0">
                  <c:v>2005</c:v>
                </c:pt>
                <c:pt idx="1">
                  <c:v>2006</c:v>
                </c:pt>
                <c:pt idx="2">
                  <c:v>2007</c:v>
                </c:pt>
                <c:pt idx="3">
                  <c:v>2008</c:v>
                </c:pt>
                <c:pt idx="4">
                  <c:v>2009</c:v>
                </c:pt>
              </c:numCache>
            </c:numRef>
          </c:cat>
          <c:val>
            <c:numRef>
              <c:f>Sheet1!$C$2:$C$7</c:f>
              <c:numCache>
                <c:formatCode>General</c:formatCode>
                <c:ptCount val="5"/>
                <c:pt idx="0">
                  <c:v>80</c:v>
                </c:pt>
                <c:pt idx="1">
                  <c:v>75</c:v>
                </c:pt>
                <c:pt idx="2">
                  <c:v>46</c:v>
                </c:pt>
                <c:pt idx="3">
                  <c:v>43</c:v>
                </c:pt>
                <c:pt idx="4">
                  <c:v>49</c:v>
                </c:pt>
              </c:numCache>
            </c:numRef>
          </c:val>
        </c:ser>
        <c:dLbls>
          <c:showLegendKey val="0"/>
          <c:showVal val="0"/>
          <c:showCatName val="0"/>
          <c:showSerName val="0"/>
          <c:showPercent val="0"/>
          <c:showBubbleSize val="0"/>
        </c:dLbls>
        <c:gapWidth val="75"/>
        <c:overlap val="100"/>
        <c:axId val="37256704"/>
        <c:axId val="32507008"/>
      </c:barChart>
      <c:catAx>
        <c:axId val="37256704"/>
        <c:scaling>
          <c:orientation val="minMax"/>
        </c:scaling>
        <c:delete val="0"/>
        <c:axPos val="b"/>
        <c:numFmt formatCode="General" sourceLinked="1"/>
        <c:majorTickMark val="none"/>
        <c:minorTickMark val="none"/>
        <c:tickLblPos val="nextTo"/>
        <c:crossAx val="32507008"/>
        <c:crosses val="autoZero"/>
        <c:auto val="1"/>
        <c:lblAlgn val="ctr"/>
        <c:lblOffset val="100"/>
        <c:noMultiLvlLbl val="0"/>
      </c:catAx>
      <c:valAx>
        <c:axId val="32507008"/>
        <c:scaling>
          <c:orientation val="minMax"/>
        </c:scaling>
        <c:delete val="0"/>
        <c:axPos val="l"/>
        <c:majorGridlines>
          <c:spPr>
            <a:ln w="12700">
              <a:solidFill>
                <a:schemeClr val="tx1"/>
              </a:solidFill>
            </a:ln>
          </c:spPr>
        </c:majorGridlines>
        <c:numFmt formatCode="General" sourceLinked="1"/>
        <c:majorTickMark val="none"/>
        <c:minorTickMark val="none"/>
        <c:tickLblPos val="nextTo"/>
        <c:spPr>
          <a:ln w="9525">
            <a:noFill/>
          </a:ln>
        </c:spPr>
        <c:crossAx val="37256704"/>
        <c:crosses val="autoZero"/>
        <c:crossBetween val="between"/>
      </c:valAx>
      <c:spPr>
        <a:noFill/>
      </c:spPr>
    </c:plotArea>
    <c:legend>
      <c:legendPos val="b"/>
      <c:layout>
        <c:manualLayout>
          <c:xMode val="edge"/>
          <c:yMode val="edge"/>
          <c:x val="4.1975869087792599E-2"/>
          <c:y val="0.91470000820209973"/>
          <c:w val="0.89904145910332633"/>
          <c:h val="7.2279158464566923E-2"/>
        </c:manualLayout>
      </c:layout>
      <c:overlay val="0"/>
      <c:txPr>
        <a:bodyPr/>
        <a:lstStyle/>
        <a:p>
          <a:pPr>
            <a:defRPr b="1"/>
          </a:pPr>
          <a:endParaRPr lang="en-US"/>
        </a:p>
      </c:txPr>
    </c:legend>
    <c:plotVisOnly val="1"/>
    <c:dispBlanksAs val="gap"/>
    <c:showDLblsOverMax val="0"/>
  </c:chart>
  <c:spPr>
    <a:noFill/>
  </c:spPr>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8"/>
    </mc:Choice>
    <mc:Fallback>
      <c:style val="48"/>
    </mc:Fallback>
  </mc:AlternateContent>
  <c:chart>
    <c:title>
      <c:tx>
        <c:rich>
          <a:bodyPr/>
          <a:lstStyle/>
          <a:p>
            <a:pPr>
              <a:defRPr/>
            </a:pPr>
            <a:r>
              <a:rPr lang="en-US" sz="1800" dirty="0"/>
              <a:t>Fatal Injuries at Road Construction </a:t>
            </a:r>
            <a:r>
              <a:rPr lang="en-US" sz="1800" dirty="0" smtClean="0"/>
              <a:t>Sites</a:t>
            </a:r>
            <a:endParaRPr lang="en-US" sz="1800" dirty="0"/>
          </a:p>
        </c:rich>
      </c:tx>
      <c:overlay val="0"/>
    </c:title>
    <c:autoTitleDeleted val="0"/>
    <c:plotArea>
      <c:layout/>
      <c:barChart>
        <c:barDir val="bar"/>
        <c:grouping val="clustered"/>
        <c:varyColors val="0"/>
        <c:ser>
          <c:idx val="0"/>
          <c:order val="0"/>
          <c:tx>
            <c:strRef>
              <c:f>Sheet1!$B$1</c:f>
              <c:strCache>
                <c:ptCount val="1"/>
                <c:pt idx="0">
                  <c:v>Fatalities</c:v>
                </c:pt>
              </c:strCache>
            </c:strRef>
          </c:tx>
          <c:invertIfNegative val="0"/>
          <c:dLbls>
            <c:showLegendKey val="0"/>
            <c:showVal val="1"/>
            <c:showCatName val="0"/>
            <c:showSerName val="0"/>
            <c:showPercent val="0"/>
            <c:showBubbleSize val="0"/>
            <c:showLeaderLines val="0"/>
          </c:dLbls>
          <c:cat>
            <c:strRef>
              <c:f>Sheet1!$A$2:$A$11</c:f>
              <c:strCache>
                <c:ptCount val="10"/>
                <c:pt idx="0">
                  <c:v>All Cases</c:v>
                </c:pt>
                <c:pt idx="1">
                  <c:v>All Trucks</c:v>
                </c:pt>
                <c:pt idx="2">
                  <c:v>Dump Truck</c:v>
                </c:pt>
                <c:pt idx="3">
                  <c:v>Pickup Truck</c:v>
                </c:pt>
                <c:pt idx="4">
                  <c:v>Semi</c:v>
                </c:pt>
                <c:pt idx="5">
                  <c:v>Car</c:v>
                </c:pt>
                <c:pt idx="6">
                  <c:v>Roller, Paver</c:v>
                </c:pt>
                <c:pt idx="7">
                  <c:v>Grader, Scraper, etc.</c:v>
                </c:pt>
                <c:pt idx="8">
                  <c:v>Van</c:v>
                </c:pt>
                <c:pt idx="9">
                  <c:v>Backhoe</c:v>
                </c:pt>
              </c:strCache>
            </c:strRef>
          </c:cat>
          <c:val>
            <c:numRef>
              <c:f>Sheet1!$B$2:$B$11</c:f>
              <c:numCache>
                <c:formatCode>General</c:formatCode>
                <c:ptCount val="10"/>
                <c:pt idx="0">
                  <c:v>305</c:v>
                </c:pt>
                <c:pt idx="1">
                  <c:v>177</c:v>
                </c:pt>
                <c:pt idx="2">
                  <c:v>73</c:v>
                </c:pt>
                <c:pt idx="3">
                  <c:v>32</c:v>
                </c:pt>
                <c:pt idx="4">
                  <c:v>23</c:v>
                </c:pt>
                <c:pt idx="5">
                  <c:v>70</c:v>
                </c:pt>
                <c:pt idx="6">
                  <c:v>15</c:v>
                </c:pt>
                <c:pt idx="7">
                  <c:v>9</c:v>
                </c:pt>
                <c:pt idx="8">
                  <c:v>8</c:v>
                </c:pt>
                <c:pt idx="9">
                  <c:v>5</c:v>
                </c:pt>
              </c:numCache>
            </c:numRef>
          </c:val>
        </c:ser>
        <c:dLbls>
          <c:showLegendKey val="0"/>
          <c:showVal val="0"/>
          <c:showCatName val="0"/>
          <c:showSerName val="0"/>
          <c:showPercent val="0"/>
          <c:showBubbleSize val="0"/>
        </c:dLbls>
        <c:gapWidth val="150"/>
        <c:axId val="37571072"/>
        <c:axId val="40961728"/>
      </c:barChart>
      <c:catAx>
        <c:axId val="37571072"/>
        <c:scaling>
          <c:orientation val="minMax"/>
        </c:scaling>
        <c:delete val="0"/>
        <c:axPos val="l"/>
        <c:majorTickMark val="out"/>
        <c:minorTickMark val="none"/>
        <c:tickLblPos val="nextTo"/>
        <c:crossAx val="40961728"/>
        <c:crosses val="autoZero"/>
        <c:auto val="1"/>
        <c:lblAlgn val="ctr"/>
        <c:lblOffset val="100"/>
        <c:noMultiLvlLbl val="0"/>
      </c:catAx>
      <c:valAx>
        <c:axId val="40961728"/>
        <c:scaling>
          <c:orientation val="minMax"/>
        </c:scaling>
        <c:delete val="0"/>
        <c:axPos val="b"/>
        <c:majorGridlines/>
        <c:numFmt formatCode="General" sourceLinked="1"/>
        <c:majorTickMark val="out"/>
        <c:minorTickMark val="none"/>
        <c:tickLblPos val="nextTo"/>
        <c:crossAx val="3757107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2C5CC0-598B-4E7A-8AE0-480CC7980C94}" type="datetimeFigureOut">
              <a:rPr lang="en-US" smtClean="0"/>
              <a:pPr/>
              <a:t>7/14/2017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5C8D15-20BA-4738-8202-6F3586D27429}" type="slidenum">
              <a:rPr lang="en-US" smtClean="0"/>
              <a:pPr/>
              <a:t>‹#›</a:t>
            </a:fld>
            <a:endParaRPr lang="en-US"/>
          </a:p>
        </p:txBody>
      </p:sp>
    </p:spTree>
    <p:extLst>
      <p:ext uri="{BB962C8B-B14F-4D97-AF65-F5344CB8AC3E}">
        <p14:creationId xmlns:p14="http://schemas.microsoft.com/office/powerpoint/2010/main" val="9905773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865C8D15-20BA-4738-8202-6F3586D27429}"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65C8D15-20BA-4738-8202-6F3586D27429}"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US" sz="1200" b="0" i="0" u="none" strike="noStrike" kern="1200" cap="none" spc="0" normalizeH="0" baseline="0" noProof="0" dirty="0" smtClean="0">
                <a:ln>
                  <a:noFill/>
                </a:ln>
                <a:solidFill>
                  <a:prstClr val="black"/>
                </a:solidFill>
                <a:effectLst/>
                <a:uLnTx/>
                <a:uFillTx/>
                <a:latin typeface="+mn-lt"/>
                <a:ea typeface="+mn-ea"/>
                <a:cs typeface="+mn-cs"/>
              </a:rPr>
              <a:t>En promedio, 50 a 60 trabajadores mueren en incidentes de impacto en la construcción vial. La Gran industria y la educación pública deben centrarse en la eliminación de las distracciones, como el uso de teléfonos celulares, que pueden contribuir a estas muertes y lesiones para reducir los incidentes causados ​​por los automovilistas. Los PCTI puede proteger contra los accidentes causados ​​por vehículos de construcción. Ver artículo sobre las muertes de trabajadores por </a:t>
            </a:r>
            <a:r>
              <a:rPr kumimoji="0" lang="es-US" sz="1200" b="0" i="1" u="none" strike="noStrike" kern="1200" cap="none" spc="0" normalizeH="0" baseline="0" noProof="0" dirty="0" smtClean="0">
                <a:ln>
                  <a:noFill/>
                </a:ln>
                <a:solidFill>
                  <a:prstClr val="black"/>
                </a:solidFill>
                <a:effectLst/>
                <a:uLnTx/>
                <a:uFillTx/>
                <a:latin typeface="+mn-lt"/>
                <a:ea typeface="+mn-ea"/>
                <a:cs typeface="+mn-cs"/>
              </a:rPr>
              <a:t>Stephen </a:t>
            </a:r>
            <a:r>
              <a:rPr kumimoji="0" lang="es-US" sz="1200" b="0" i="1" u="none" strike="noStrike" kern="1200" cap="none" spc="0" normalizeH="0" baseline="0" noProof="0" dirty="0" err="1" smtClean="0">
                <a:ln>
                  <a:noFill/>
                </a:ln>
                <a:solidFill>
                  <a:prstClr val="black"/>
                </a:solidFill>
                <a:effectLst/>
                <a:uLnTx/>
                <a:uFillTx/>
                <a:latin typeface="+mn-lt"/>
                <a:ea typeface="+mn-ea"/>
                <a:cs typeface="+mn-cs"/>
              </a:rPr>
              <a:t>Pegula</a:t>
            </a:r>
            <a:r>
              <a:rPr kumimoji="0" lang="es-US" sz="1200" b="0" i="1" u="none" strike="noStrike" kern="1200" cap="none" spc="0" normalizeH="0" baseline="0" noProof="0" dirty="0" smtClean="0">
                <a:ln>
                  <a:noFill/>
                </a:ln>
                <a:solidFill>
                  <a:prstClr val="black"/>
                </a:solidFill>
                <a:effectLst/>
                <a:uLnTx/>
                <a:uFillTx/>
                <a:latin typeface="+mn-lt"/>
                <a:ea typeface="+mn-ea"/>
                <a:cs typeface="+mn-cs"/>
              </a:rPr>
              <a:t> en los contenidos de los materiales de apoyo  para el instructor.</a:t>
            </a:r>
            <a:endParaRPr kumimoji="0" lang="en-US" sz="1200" b="0" i="1" u="none" strike="noStrike" kern="1200" cap="none" spc="0" normalizeH="0" baseline="0" noProof="0" dirty="0" smtClean="0">
              <a:ln>
                <a:noFill/>
              </a:ln>
              <a:solidFill>
                <a:prstClr val="black"/>
              </a:solidFill>
              <a:effectLst/>
              <a:uLnTx/>
              <a:uFillTx/>
              <a:latin typeface="+mn-lt"/>
              <a:ea typeface="+mn-ea"/>
              <a:cs typeface="+mn-cs"/>
            </a:endParaRPr>
          </a:p>
          <a:p>
            <a:endParaRPr lang="en-US" i="1" dirty="0"/>
          </a:p>
        </p:txBody>
      </p:sp>
      <p:sp>
        <p:nvSpPr>
          <p:cNvPr id="4" name="Slide Number Placeholder 3"/>
          <p:cNvSpPr>
            <a:spLocks noGrp="1"/>
          </p:cNvSpPr>
          <p:nvPr>
            <p:ph type="sldNum" sz="quarter" idx="10"/>
          </p:nvPr>
        </p:nvSpPr>
        <p:spPr/>
        <p:txBody>
          <a:bodyPr/>
          <a:lstStyle/>
          <a:p>
            <a:fld id="{865C8D15-20BA-4738-8202-6F3586D27429}"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Mas trabajadores mueren por el impacto de equipos o vehículos relacionados a la construcción (38 porciento) que por causa de automóviles, tractores, tráileres, y vanes (33 por ciento) La coordinación entre trabajadores y equipos que realizan diferentes actividades en forma muy cercana entre sí puede mejorar el flujo del trabajo y reducir los conflictos entre los trabajadores a pie y los operadores de equipos (Véase las estadísticas de cada estado en los materiales del instructor)</a:t>
            </a:r>
          </a:p>
          <a:p>
            <a:endParaRPr lang="en-US" dirty="0"/>
          </a:p>
        </p:txBody>
      </p:sp>
      <p:sp>
        <p:nvSpPr>
          <p:cNvPr id="4" name="Slide Number Placeholder 3"/>
          <p:cNvSpPr>
            <a:spLocks noGrp="1"/>
          </p:cNvSpPr>
          <p:nvPr>
            <p:ph type="sldNum" sz="quarter" idx="10"/>
          </p:nvPr>
        </p:nvSpPr>
        <p:spPr/>
        <p:txBody>
          <a:bodyPr/>
          <a:lstStyle/>
          <a:p>
            <a:fld id="{865C8D15-20BA-4738-8202-6F3586D27429}"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PE" noProof="0" dirty="0" smtClean="0"/>
              <a:t>El cumplimiento de las regulaciones de la MUTCD y la OSHA es un primer paso necesario para proveer un ambiente</a:t>
            </a:r>
            <a:r>
              <a:rPr lang="es-PE" baseline="0" noProof="0" dirty="0" smtClean="0"/>
              <a:t> laboral seguro. Sin embargo, estas fuentes en su conjunto no proporcionan una guía completa que garantice la seguridad del trabajador en la zona de trabajo de carreteras. La interacción entre los trabajadores a pie y los camiones y equipos de construcción se constituye por si mismo en el mayor peligro en la industria de la construcción pesada y de carreteras. Existen varios peligro que los trabajadores deben estar al tanto para permitirles protegerse contra los peligros de la zona de construcción. </a:t>
            </a:r>
          </a:p>
          <a:p>
            <a:endParaRPr lang="en-US" dirty="0"/>
          </a:p>
        </p:txBody>
      </p:sp>
      <p:sp>
        <p:nvSpPr>
          <p:cNvPr id="4" name="Slide Number Placeholder 3"/>
          <p:cNvSpPr>
            <a:spLocks noGrp="1"/>
          </p:cNvSpPr>
          <p:nvPr>
            <p:ph type="sldNum" sz="quarter" idx="10"/>
          </p:nvPr>
        </p:nvSpPr>
        <p:spPr/>
        <p:txBody>
          <a:bodyPr/>
          <a:lstStyle/>
          <a:p>
            <a:fld id="{865C8D15-20BA-4738-8202-6F3586D27429}"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PE" noProof="0" dirty="0" smtClean="0"/>
              <a:t>El movimiento constante de vehículos dentro y</a:t>
            </a:r>
            <a:r>
              <a:rPr lang="es-PE" baseline="0" noProof="0" dirty="0" smtClean="0"/>
              <a:t> fuera del área de trabajo puede crear peligros si las vías de tránsito no están establecidas y coordinadas. Los </a:t>
            </a:r>
            <a:r>
              <a:rPr lang="es-PE" baseline="0" noProof="0" dirty="0" err="1" smtClean="0"/>
              <a:t>PCTIs</a:t>
            </a:r>
            <a:r>
              <a:rPr lang="es-PE" baseline="0" noProof="0" dirty="0" smtClean="0"/>
              <a:t> pueden ser usados para comunicar la necesidad de mantener los puntos de ingreso y salida libres de vehículos y equipos estacionados. Nótese que las huellas de neumáticos en el pavimento muestran que los vehículos están virando dentro del área de trabajo. Idealmente, los </a:t>
            </a:r>
            <a:r>
              <a:rPr lang="es-PE" baseline="0" noProof="0" dirty="0" err="1" smtClean="0"/>
              <a:t>PCTIs</a:t>
            </a:r>
            <a:r>
              <a:rPr lang="es-PE" baseline="0" noProof="0" dirty="0" smtClean="0"/>
              <a:t> minimizan los retrocesos y los virajes. Empiece cada día con una discusión sobre evaluación de riesgos con los trabajadores y subcontratistas (incluyendo a sus empleados)</a:t>
            </a:r>
          </a:p>
          <a:p>
            <a:endParaRPr lang="en-US" dirty="0"/>
          </a:p>
        </p:txBody>
      </p:sp>
      <p:sp>
        <p:nvSpPr>
          <p:cNvPr id="4" name="Slide Number Placeholder 3"/>
          <p:cNvSpPr>
            <a:spLocks noGrp="1"/>
          </p:cNvSpPr>
          <p:nvPr>
            <p:ph type="sldNum" sz="quarter" idx="10"/>
          </p:nvPr>
        </p:nvSpPr>
        <p:spPr/>
        <p:txBody>
          <a:bodyPr/>
          <a:lstStyle/>
          <a:p>
            <a:fld id="{865C8D15-20BA-4738-8202-6F3586D27429}"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Nótese el tamaño de los trabajadores a pie con relación al tamaño del equipo y vehículos de construcción. Debido al tamaño relativamente pequeño de los trabajadores en comparación a los vehículos de construcción, los trabajadores pueden resultar muy difíciles o imposibles de ver, especialmente por los choferes y operadores en las áreas conocidas como puntos ciegos.</a:t>
            </a:r>
          </a:p>
          <a:p>
            <a:endParaRPr lang="en-US" dirty="0"/>
          </a:p>
        </p:txBody>
      </p:sp>
      <p:sp>
        <p:nvSpPr>
          <p:cNvPr id="4" name="Slide Number Placeholder 3"/>
          <p:cNvSpPr>
            <a:spLocks noGrp="1"/>
          </p:cNvSpPr>
          <p:nvPr>
            <p:ph type="sldNum" sz="quarter" idx="10"/>
          </p:nvPr>
        </p:nvSpPr>
        <p:spPr/>
        <p:txBody>
          <a:bodyPr/>
          <a:lstStyle/>
          <a:p>
            <a:fld id="{865C8D15-20BA-4738-8202-6F3586D27429}"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PE" noProof="0" dirty="0" smtClean="0"/>
              <a:t>Un punto ciego (o</a:t>
            </a:r>
            <a:r>
              <a:rPr lang="es-PE" baseline="0" noProof="0" dirty="0" smtClean="0"/>
              <a:t> área ciega) es el área alrededor de un vehículo o pieza de equipo de construcción que no es visible para el operador, ya sea mediante la vista directa, o indirectamente mediante el uso de espejos internos o externos. Como trabajador a pie, si no puede ver al conductor y el conductor no puede verlo a usted, usted está en una situación peligrosa. Las compañías y proyectos deben identificar un lado específico del vehículo en el que el trabajador debe trabajar para cada operación. La consistencia es importante para la seguridad.</a:t>
            </a:r>
            <a:endParaRPr lang="en-US" dirty="0"/>
          </a:p>
        </p:txBody>
      </p:sp>
      <p:sp>
        <p:nvSpPr>
          <p:cNvPr id="4" name="Slide Number Placeholder 3"/>
          <p:cNvSpPr>
            <a:spLocks noGrp="1"/>
          </p:cNvSpPr>
          <p:nvPr>
            <p:ph type="sldNum" sz="quarter" idx="10"/>
          </p:nvPr>
        </p:nvSpPr>
        <p:spPr/>
        <p:txBody>
          <a:bodyPr/>
          <a:lstStyle/>
          <a:p>
            <a:fld id="{865C8D15-20BA-4738-8202-6F3586D27429}"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Las áreas ciegas pueden reducirse mediante la colocación adecuada de espejos sobre el equipo en la “estación de revisión de espejos.” </a:t>
            </a:r>
          </a:p>
          <a:p>
            <a:pPr marL="0" marR="0" indent="0" algn="l" defTabSz="914400" rtl="0" eaLnBrk="1" fontAlgn="auto" latinLnBrk="0" hangingPunct="1">
              <a:lnSpc>
                <a:spcPct val="100000"/>
              </a:lnSpc>
              <a:spcBef>
                <a:spcPts val="0"/>
              </a:spcBef>
              <a:spcAft>
                <a:spcPts val="0"/>
              </a:spcAft>
              <a:buClrTx/>
              <a:buSzTx/>
              <a:buFontTx/>
              <a:buNone/>
              <a:tabLst/>
              <a:defRPr/>
            </a:pPr>
            <a:r>
              <a:rPr lang="en-US" i="1" dirty="0" err="1" smtClean="0"/>
              <a:t>Imágenes</a:t>
            </a:r>
            <a:r>
              <a:rPr lang="en-US" i="1" baseline="0" dirty="0" smtClean="0"/>
              <a:t> </a:t>
            </a:r>
            <a:r>
              <a:rPr lang="en-US" i="1" baseline="0" dirty="0" err="1" smtClean="0"/>
              <a:t>provistas</a:t>
            </a:r>
            <a:r>
              <a:rPr lang="en-US" i="1" baseline="0" dirty="0" smtClean="0"/>
              <a:t> y </a:t>
            </a:r>
            <a:r>
              <a:rPr lang="en-US" i="1" baseline="0" dirty="0" err="1" smtClean="0"/>
              <a:t>usadas</a:t>
            </a:r>
            <a:r>
              <a:rPr lang="en-US" i="1" baseline="0" dirty="0" smtClean="0"/>
              <a:t> con </a:t>
            </a:r>
            <a:r>
              <a:rPr lang="en-US" i="1" baseline="0" dirty="0" err="1" smtClean="0"/>
              <a:t>permiso</a:t>
            </a:r>
            <a:r>
              <a:rPr lang="en-US" i="1" baseline="0" dirty="0" smtClean="0"/>
              <a:t> de Liberty Mutual Insurance.  </a:t>
            </a:r>
            <a:r>
              <a:rPr lang="en-US" i="1" baseline="0" dirty="0" err="1" smtClean="0"/>
              <a:t>Vea</a:t>
            </a:r>
            <a:r>
              <a:rPr lang="en-US" i="1" baseline="0" dirty="0" smtClean="0"/>
              <a:t> la </a:t>
            </a:r>
            <a:r>
              <a:rPr lang="en-US" i="1" baseline="0" dirty="0" err="1" smtClean="0"/>
              <a:t>estación</a:t>
            </a:r>
            <a:r>
              <a:rPr lang="en-US" i="1" baseline="0" dirty="0" smtClean="0"/>
              <a:t> de </a:t>
            </a:r>
            <a:r>
              <a:rPr lang="en-US" i="1" baseline="0" dirty="0" err="1" smtClean="0"/>
              <a:t>revisión</a:t>
            </a:r>
            <a:r>
              <a:rPr lang="en-US" i="1" baseline="0" dirty="0" smtClean="0"/>
              <a:t> de </a:t>
            </a:r>
            <a:r>
              <a:rPr lang="en-US" i="1" baseline="0" dirty="0" err="1" smtClean="0"/>
              <a:t>espejos</a:t>
            </a:r>
            <a:r>
              <a:rPr lang="en-US" i="1" baseline="0" dirty="0" smtClean="0"/>
              <a:t> de Liberty Mutual en los </a:t>
            </a:r>
            <a:r>
              <a:rPr lang="en-US" i="1" baseline="0" dirty="0" err="1" smtClean="0"/>
              <a:t>Manauales</a:t>
            </a:r>
            <a:r>
              <a:rPr lang="en-US" i="1" baseline="0" dirty="0" smtClean="0"/>
              <a:t> del Instructor.</a:t>
            </a:r>
            <a:endParaRPr lang="en-US" i="1" dirty="0" smtClean="0"/>
          </a:p>
          <a:p>
            <a:r>
              <a:rPr lang="en-US" dirty="0" smtClean="0"/>
              <a:t> </a:t>
            </a:r>
            <a:endParaRPr lang="en-US" dirty="0"/>
          </a:p>
        </p:txBody>
      </p:sp>
      <p:sp>
        <p:nvSpPr>
          <p:cNvPr id="4" name="Slide Number Placeholder 3"/>
          <p:cNvSpPr>
            <a:spLocks noGrp="1"/>
          </p:cNvSpPr>
          <p:nvPr>
            <p:ph type="sldNum" sz="quarter" idx="10"/>
          </p:nvPr>
        </p:nvSpPr>
        <p:spPr/>
        <p:txBody>
          <a:bodyPr/>
          <a:lstStyle/>
          <a:p>
            <a:fld id="{865C8D15-20BA-4738-8202-6F3586D27429}" type="slidenum">
              <a:rPr lang="en-US" smtClean="0"/>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US" sz="1200" b="0" i="0" u="none" strike="noStrike" kern="1200" cap="none" spc="0" normalizeH="0" baseline="0" noProof="0" dirty="0" smtClean="0">
                <a:ln>
                  <a:noFill/>
                </a:ln>
                <a:solidFill>
                  <a:prstClr val="black"/>
                </a:solidFill>
                <a:effectLst/>
                <a:uLnTx/>
                <a:uFillTx/>
                <a:latin typeface="+mn-lt"/>
                <a:ea typeface="+mn-ea"/>
                <a:cs typeface="+mn-cs"/>
              </a:rPr>
              <a:t>Cada vehículo tiene sus propios y particulares puntos ciegos. Los operadores deben estar familiarizados con los puntos ciegos que rodean a cada pieza de equipo que ella operen y deben ser sensibles al hecho de que hay trabajadores y objetos que no pueden ser vistos - incluso cuando se utilizan espejos.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US" sz="1200" b="0" i="0" u="none" strike="noStrike" kern="1200" cap="none" spc="0" normalizeH="0" baseline="0" noProof="0" dirty="0" smtClean="0">
                <a:ln>
                  <a:noFill/>
                </a:ln>
                <a:solidFill>
                  <a:prstClr val="black"/>
                </a:solidFill>
                <a:effectLst/>
                <a:uLnTx/>
                <a:uFillTx/>
                <a:latin typeface="+mn-lt"/>
                <a:ea typeface="+mn-ea"/>
                <a:cs typeface="+mn-cs"/>
              </a:rPr>
              <a:t>Note las áreas grises en los diagramas que indican las diversas formas y tamaños de los puntos ciegos para diferentes vehículos. Las áreas ralladas de amarillo son áreas visibles usando el espejo. Más ejemplos pueden encontrarse en</a:t>
            </a:r>
            <a:r>
              <a:rPr lang="en-US" baseline="0" dirty="0" smtClean="0"/>
              <a:t>: http://www.cdc.gov/niosh/topics/highwayworkzones/BAD/imagelookup.html.  </a:t>
            </a:r>
            <a:endParaRPr lang="en-US" dirty="0"/>
          </a:p>
        </p:txBody>
      </p:sp>
      <p:sp>
        <p:nvSpPr>
          <p:cNvPr id="4" name="Slide Number Placeholder 3"/>
          <p:cNvSpPr>
            <a:spLocks noGrp="1"/>
          </p:cNvSpPr>
          <p:nvPr>
            <p:ph type="sldNum" sz="quarter" idx="10"/>
          </p:nvPr>
        </p:nvSpPr>
        <p:spPr/>
        <p:txBody>
          <a:bodyPr/>
          <a:lstStyle/>
          <a:p>
            <a:fld id="{865C8D15-20BA-4738-8202-6F3586D27429}" type="slidenum">
              <a:rPr lang="en-US" smtClean="0"/>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Note que las áreas grises en los diagramas indican los diferentes tamaños y formas de los puntos ciegos en diferentes vehículos. Las áreas amarillas muestran las áreas visibles con el uso de espejos. Otros ejemplos pueden encontrarse en: http://www.cdc.gov/niosh/topics/highwayworkzones/BAD/imagelookup.html.  Véase también el Poster de Punto Ciego de la </a:t>
            </a:r>
            <a:r>
              <a:rPr kumimoji="0" lang="es-PE" sz="1200" b="0" i="1" u="none" strike="noStrike" kern="1200" cap="none" spc="0" normalizeH="0" baseline="0" noProof="0" dirty="0" err="1" smtClean="0">
                <a:ln>
                  <a:noFill/>
                </a:ln>
                <a:solidFill>
                  <a:prstClr val="black"/>
                </a:solidFill>
                <a:effectLst/>
                <a:uLnTx/>
                <a:uFillTx/>
                <a:latin typeface="+mn-lt"/>
                <a:ea typeface="+mn-ea"/>
                <a:cs typeface="+mn-cs"/>
              </a:rPr>
              <a:t>National</a:t>
            </a:r>
            <a:r>
              <a:rPr kumimoji="0" lang="es-PE" sz="1200" b="0" i="1" u="none" strike="noStrike" kern="1200" cap="none" spc="0" normalizeH="0" baseline="0" noProof="0" dirty="0" smtClean="0">
                <a:ln>
                  <a:noFill/>
                </a:ln>
                <a:solidFill>
                  <a:prstClr val="black"/>
                </a:solidFill>
                <a:effectLst/>
                <a:uLnTx/>
                <a:uFillTx/>
                <a:latin typeface="+mn-lt"/>
                <a:ea typeface="+mn-ea"/>
                <a:cs typeface="+mn-cs"/>
              </a:rPr>
              <a:t> </a:t>
            </a:r>
            <a:r>
              <a:rPr kumimoji="0" lang="es-PE" sz="1200" b="0" i="1" u="none" strike="noStrike" kern="1200" cap="none" spc="0" normalizeH="0" baseline="0" noProof="0" dirty="0" err="1" smtClean="0">
                <a:ln>
                  <a:noFill/>
                </a:ln>
                <a:solidFill>
                  <a:prstClr val="black"/>
                </a:solidFill>
                <a:effectLst/>
                <a:uLnTx/>
                <a:uFillTx/>
                <a:latin typeface="+mn-lt"/>
                <a:ea typeface="+mn-ea"/>
                <a:cs typeface="+mn-cs"/>
              </a:rPr>
              <a:t>Work</a:t>
            </a:r>
            <a:r>
              <a:rPr kumimoji="0" lang="es-PE" sz="1200" b="0" i="1" u="none" strike="noStrike" kern="1200" cap="none" spc="0" normalizeH="0" baseline="0" noProof="0" dirty="0" smtClean="0">
                <a:ln>
                  <a:noFill/>
                </a:ln>
                <a:solidFill>
                  <a:prstClr val="black"/>
                </a:solidFill>
                <a:effectLst/>
                <a:uLnTx/>
                <a:uFillTx/>
                <a:latin typeface="+mn-lt"/>
                <a:ea typeface="+mn-ea"/>
                <a:cs typeface="+mn-cs"/>
              </a:rPr>
              <a:t> </a:t>
            </a:r>
            <a:r>
              <a:rPr kumimoji="0" lang="es-PE" sz="1200" b="0" i="1" u="none" strike="noStrike" kern="1200" cap="none" spc="0" normalizeH="0" baseline="0" noProof="0" dirty="0" err="1" smtClean="0">
                <a:ln>
                  <a:noFill/>
                </a:ln>
                <a:solidFill>
                  <a:prstClr val="black"/>
                </a:solidFill>
                <a:effectLst/>
                <a:uLnTx/>
                <a:uFillTx/>
                <a:latin typeface="+mn-lt"/>
                <a:ea typeface="+mn-ea"/>
                <a:cs typeface="+mn-cs"/>
              </a:rPr>
              <a:t>Zone</a:t>
            </a:r>
            <a:r>
              <a:rPr kumimoji="0" lang="es-PE" sz="1200" b="0" i="1" u="none" strike="noStrike" kern="1200" cap="none" spc="0" normalizeH="0" baseline="0" noProof="0" dirty="0" smtClean="0">
                <a:ln>
                  <a:noFill/>
                </a:ln>
                <a:solidFill>
                  <a:prstClr val="black"/>
                </a:solidFill>
                <a:effectLst/>
                <a:uLnTx/>
                <a:uFillTx/>
                <a:latin typeface="+mn-lt"/>
                <a:ea typeface="+mn-ea"/>
                <a:cs typeface="+mn-cs"/>
              </a:rPr>
              <a:t> Safety </a:t>
            </a:r>
            <a:r>
              <a:rPr kumimoji="0" lang="es-PE" sz="1200" b="0" i="1" u="none" strike="noStrike" kern="1200" cap="none" spc="0" normalizeH="0" baseline="0" noProof="0" dirty="0" err="1" smtClean="0">
                <a:ln>
                  <a:noFill/>
                </a:ln>
                <a:solidFill>
                  <a:prstClr val="black"/>
                </a:solidFill>
                <a:effectLst/>
                <a:uLnTx/>
                <a:uFillTx/>
                <a:latin typeface="+mn-lt"/>
                <a:ea typeface="+mn-ea"/>
                <a:cs typeface="+mn-cs"/>
              </a:rPr>
              <a:t>Information</a:t>
            </a:r>
            <a:r>
              <a:rPr kumimoji="0" lang="es-PE" sz="1200" b="0" i="1" u="none" strike="noStrike" kern="1200" cap="none" spc="0" normalizeH="0" baseline="0" noProof="0" dirty="0" smtClean="0">
                <a:ln>
                  <a:noFill/>
                </a:ln>
                <a:solidFill>
                  <a:prstClr val="black"/>
                </a:solidFill>
                <a:effectLst/>
                <a:uLnTx/>
                <a:uFillTx/>
                <a:latin typeface="+mn-lt"/>
                <a:ea typeface="+mn-ea"/>
                <a:cs typeface="+mn-cs"/>
              </a:rPr>
              <a:t> </a:t>
            </a:r>
            <a:r>
              <a:rPr kumimoji="0" lang="es-PE" sz="1200" b="0" i="1" u="none" strike="noStrike" kern="1200" cap="none" spc="0" normalizeH="0" baseline="0" noProof="0" dirty="0" err="1" smtClean="0">
                <a:ln>
                  <a:noFill/>
                </a:ln>
                <a:solidFill>
                  <a:prstClr val="black"/>
                </a:solidFill>
                <a:effectLst/>
                <a:uLnTx/>
                <a:uFillTx/>
                <a:latin typeface="+mn-lt"/>
                <a:ea typeface="+mn-ea"/>
                <a:cs typeface="+mn-cs"/>
              </a:rPr>
              <a:t>Clearinghouse</a:t>
            </a:r>
            <a:r>
              <a:rPr kumimoji="0" lang="es-PE" sz="1200" b="0" i="1" u="none" strike="noStrike" kern="1200" cap="none" spc="0" normalizeH="0" baseline="0" noProof="0" dirty="0" smtClean="0">
                <a:ln>
                  <a:noFill/>
                </a:ln>
                <a:solidFill>
                  <a:prstClr val="black"/>
                </a:solidFill>
                <a:effectLst/>
                <a:uLnTx/>
                <a:uFillTx/>
                <a:latin typeface="+mn-lt"/>
                <a:ea typeface="+mn-ea"/>
                <a:cs typeface="+mn-cs"/>
              </a:rPr>
              <a:t>.  Estos posters son ofrecidos en forma gratuita por  la </a:t>
            </a:r>
            <a:r>
              <a:rPr kumimoji="0" lang="es-PE" sz="1200" b="0" i="1" u="none" strike="noStrike" kern="1200" cap="none" spc="0" normalizeH="0" baseline="0" noProof="0" dirty="0" err="1" smtClean="0">
                <a:ln>
                  <a:noFill/>
                </a:ln>
                <a:solidFill>
                  <a:prstClr val="black"/>
                </a:solidFill>
                <a:effectLst/>
                <a:uLnTx/>
                <a:uFillTx/>
                <a:latin typeface="+mn-lt"/>
                <a:ea typeface="+mn-ea"/>
                <a:cs typeface="+mn-cs"/>
              </a:rPr>
              <a:t>Clearinghouse</a:t>
            </a:r>
            <a:r>
              <a:rPr kumimoji="0" lang="es-PE" sz="1200" b="0" i="1" u="none" strike="noStrike" kern="1200" cap="none" spc="0" normalizeH="0" baseline="0" noProof="0" dirty="0" smtClean="0">
                <a:ln>
                  <a:noFill/>
                </a:ln>
                <a:solidFill>
                  <a:prstClr val="black"/>
                </a:solidFill>
                <a:effectLst/>
                <a:uLnTx/>
                <a:uFillTx/>
                <a:latin typeface="+mn-lt"/>
                <a:ea typeface="+mn-ea"/>
                <a:cs typeface="+mn-cs"/>
              </a:rPr>
              <a:t> y puede ser un buen sumario de esta sección. Usted puede crear mapas como estos y distinguir los puntos ciegos de sus vehículos haciendo que uno de sus trabajadores se coloque en la cabina al volante del vehículo, mientras que el otro gira en torno al mismo de tal forma que la persona en la cabina puede identificar los puntos ciegos.</a:t>
            </a:r>
            <a:endParaRPr kumimoji="0" lang="es-PE" sz="1200" b="0" i="0" u="none" strike="noStrike" kern="1200" cap="none" spc="0" normalizeH="0" baseline="0" noProof="0" dirty="0" smtClean="0">
              <a:ln>
                <a:noFill/>
              </a:ln>
              <a:solidFill>
                <a:prstClr val="black"/>
              </a:solidFill>
              <a:effectLst/>
              <a:uLnTx/>
              <a:uFillTx/>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65C8D15-20BA-4738-8202-6F3586D27429}"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865C8D15-20BA-4738-8202-6F3586D27429}"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dirty="0" smtClean="0"/>
              <a:t>Como se demostró anteriormente, la causa principal de muertes de trabajadores en la construcción de carreteras son los atropellos</a:t>
            </a:r>
            <a:r>
              <a:rPr lang="es-ES" baseline="0" dirty="0" smtClean="0"/>
              <a:t> causados por</a:t>
            </a:r>
            <a:r>
              <a:rPr lang="es-ES" dirty="0" smtClean="0"/>
              <a:t> vehículos y equipos de construcción. La segunda causa principal son</a:t>
            </a:r>
            <a:r>
              <a:rPr lang="es-ES" baseline="0" dirty="0" smtClean="0"/>
              <a:t> los atropellos causados por automovilistas o cuando hay accidentes automovilísticos</a:t>
            </a:r>
            <a:r>
              <a:rPr lang="es-ES" dirty="0" smtClean="0"/>
              <a:t>. En situaciones en las que los automovilistas impactan a los trabajadores, la gente en la industria de la construcción a menudo asumen que la culpa del conductor. Debemos ser efectivos tanto en el diseño como en la ejecución de los PCTTC y PCTI para que nuestro trabajo no sea un factor contribuyente. El diseño inapropiado del CTT y los trabajadores que permanecen en la zona de tráfico suelen</a:t>
            </a:r>
            <a:r>
              <a:rPr lang="es-ES" baseline="0" dirty="0" smtClean="0"/>
              <a:t> ser citados como causantes en la muerte de trabajadores. </a:t>
            </a:r>
            <a:r>
              <a:rPr lang="es-ES" dirty="0" smtClean="0"/>
              <a:t>Una de las razones más comunes por la</a:t>
            </a:r>
            <a:r>
              <a:rPr lang="es-ES" baseline="0" dirty="0" smtClean="0"/>
              <a:t> que los </a:t>
            </a:r>
            <a:r>
              <a:rPr lang="es-ES" dirty="0" smtClean="0"/>
              <a:t>conductores entran en la</a:t>
            </a:r>
            <a:r>
              <a:rPr lang="es-ES" baseline="0" dirty="0" smtClean="0"/>
              <a:t> zona de trabajo es debido a que son impedidos, distraídos o por exceso de velocidad</a:t>
            </a:r>
            <a:r>
              <a:rPr lang="es-ES" dirty="0" smtClean="0"/>
              <a:t>.</a:t>
            </a:r>
            <a:endParaRPr lang="en-US" dirty="0"/>
          </a:p>
        </p:txBody>
      </p:sp>
      <p:sp>
        <p:nvSpPr>
          <p:cNvPr id="4" name="Slide Number Placeholder 3"/>
          <p:cNvSpPr>
            <a:spLocks noGrp="1"/>
          </p:cNvSpPr>
          <p:nvPr>
            <p:ph type="sldNum" sz="quarter" idx="10"/>
          </p:nvPr>
        </p:nvSpPr>
        <p:spPr/>
        <p:txBody>
          <a:bodyPr/>
          <a:lstStyle/>
          <a:p>
            <a:fld id="{865C8D15-20BA-4738-8202-6F3586D27429}" type="slidenum">
              <a:rPr lang="en-US" smtClean="0"/>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US" dirty="0" smtClean="0"/>
              <a:t>La organización de la zona de</a:t>
            </a:r>
            <a:r>
              <a:rPr lang="es-US" baseline="0" dirty="0" smtClean="0"/>
              <a:t> trabajo puede impactar e impacta la conducta del trabajador. Es más probable que los trabajadores asuman riesgos como entrar al espacio de tránsito si las circunstancias lo fuerzan u obligan a hacerlo. Cuando diseñe su plan de seguridad/PCTI, considere la ubicación de los baños, estaciones de agua, parqueo, etc. En la medida de lo posible, estos deben ubicarse con el fin de minimizar que los trabajadores crucen el tráfico o las vías designadas para los vehículos de construcción. (Esto se discutirá en mayor detalle en el siguiente módulo)</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865C8D15-20BA-4738-8202-6F3586D27429}" type="slidenum">
              <a:rPr lang="en-US" smtClean="0"/>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US" dirty="0" smtClean="0"/>
              <a:t>Dependiendo de la naturaleza del trabajo a realizarse, los </a:t>
            </a:r>
            <a:r>
              <a:rPr lang="es-US" dirty="0" err="1" smtClean="0"/>
              <a:t>DCTTs</a:t>
            </a:r>
            <a:r>
              <a:rPr lang="es-US" baseline="0" dirty="0" smtClean="0"/>
              <a:t> pueden colocarse por los trabajadores de la obra o, en obras mayores o más complejas, esto se puede lograr mediante contratistas especializados o grupos. En cualquier caso, los dispositivos deben ser colocados de acuerdo con el MUTCD o un documento semejante. Los DCTT no sólo proveen lineamientos para el tráfico, pero son parte de la estrategia de seguridad del trabajador.</a:t>
            </a:r>
            <a:endParaRPr lang="en-US" dirty="0" smtClean="0"/>
          </a:p>
        </p:txBody>
      </p:sp>
      <p:sp>
        <p:nvSpPr>
          <p:cNvPr id="4" name="Slide Number Placeholder 3"/>
          <p:cNvSpPr>
            <a:spLocks noGrp="1"/>
          </p:cNvSpPr>
          <p:nvPr>
            <p:ph type="sldNum" sz="quarter" idx="10"/>
          </p:nvPr>
        </p:nvSpPr>
        <p:spPr/>
        <p:txBody>
          <a:bodyPr/>
          <a:lstStyle/>
          <a:p>
            <a:fld id="{865C8D15-20BA-4738-8202-6F3586D27429}" type="slidenum">
              <a:rPr lang="en-US" smtClean="0"/>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US" dirty="0" smtClean="0"/>
              <a:t>Los trabajadores deben ser capaces de reconocer si los</a:t>
            </a:r>
            <a:r>
              <a:rPr lang="es-US" baseline="0" dirty="0" smtClean="0"/>
              <a:t> </a:t>
            </a:r>
            <a:r>
              <a:rPr lang="es-US" baseline="0" dirty="0" err="1" smtClean="0"/>
              <a:t>DCTTs</a:t>
            </a:r>
            <a:r>
              <a:rPr lang="es-US" baseline="0" dirty="0" smtClean="0"/>
              <a:t> están fuera de lugar. Debe informárseles si tienen la autoridad de realinear dispositivos fuera de lugar o el proceso para notificar a sus supervisores cuando ven un problema. En cualquier caso, los dispositivos desalineados, ausentes o que no funcionan deben corregirse inmediatamente.</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865C8D15-20BA-4738-8202-6F3586D27429}" type="slidenum">
              <a:rPr lang="en-US" smtClean="0"/>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US" dirty="0" smtClean="0"/>
              <a:t>La mayoría de trabajadores no son entrenados para colocar ni mantener dispositivos</a:t>
            </a:r>
            <a:r>
              <a:rPr lang="es-US" baseline="0" dirty="0" smtClean="0"/>
              <a:t> de control de transito. Sin embargo, deben entender el propósito de un plan de control de tráfico temporal y la función de los dispositivos de control de tráfico a fin de que puedan reconocer cuando éstos no están funcionando correctamente.</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865C8D15-20BA-4738-8202-6F3586D27429}" type="slidenum">
              <a:rPr lang="en-US" smtClean="0"/>
              <a:pPr/>
              <a:t>25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PE" noProof="0" dirty="0" smtClean="0"/>
              <a:t>Qué</a:t>
            </a:r>
            <a:r>
              <a:rPr lang="es-PE" baseline="0" noProof="0" dirty="0" smtClean="0"/>
              <a:t> es un Plan de Control de Tráfico Interno (PCTI)</a:t>
            </a:r>
            <a:r>
              <a:rPr lang="es-PE" noProof="0" dirty="0" smtClean="0"/>
              <a:t>?  Estamos familiarizados con los conos, barriles, y señales que guían a los automovilistas a lo largo de la zona de trabajo. El plan de control de tráfico interno es un proceso que los gerentes de proyectos</a:t>
            </a:r>
            <a:r>
              <a:rPr lang="es-PE" baseline="0" noProof="0" dirty="0" smtClean="0"/>
              <a:t> y otros que tienen responsabilidad  de producción en los proyectos de construcción de carreteras pueden usar para coordinar y controlar el flujo de vehículos y equipos de construcción que operan cerca de los trabajadores a pie, con el fin de garantizar la seguridad de los trabajadores.</a:t>
            </a:r>
            <a:endParaRPr lang="es-PE" noProof="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s-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PE" baseline="0" noProof="0" dirty="0" smtClean="0"/>
              <a:t>El PCTI organiza la actividad laboral dentro de la zona de trabajo para minimizar el riesgo de impacto de los trabajadores por los equipos en operación. El área en la que el trabajo de construcción se realiza se muestra como un óvalo resaltado dentro de las “Aplicaciones Típicas” como en los planos de control de tráfico temporal y en </a:t>
            </a:r>
            <a:r>
              <a:rPr lang="es-PE" i="0" baseline="0" noProof="0" dirty="0" smtClean="0"/>
              <a:t>el</a:t>
            </a:r>
            <a:r>
              <a:rPr lang="es-PE" sz="1200" i="0" kern="1200" noProof="0" dirty="0" smtClean="0">
                <a:solidFill>
                  <a:schemeClr val="tx1"/>
                </a:solidFill>
                <a:effectLst/>
                <a:latin typeface="+mn-lt"/>
                <a:ea typeface="+mn-ea"/>
                <a:cs typeface="+mn-cs"/>
              </a:rPr>
              <a:t> Manual de Dispositivos de Control de Tráfico Uniforme</a:t>
            </a:r>
            <a:r>
              <a:rPr lang="es-PE" sz="1200" kern="1200" noProof="0" dirty="0" smtClean="0">
                <a:solidFill>
                  <a:schemeClr val="tx1"/>
                </a:solidFill>
                <a:effectLst/>
                <a:latin typeface="+mn-lt"/>
                <a:ea typeface="+mn-ea"/>
                <a:cs typeface="+mn-cs"/>
              </a:rPr>
              <a:t>  –MUTCD– por sus siglas en inglés). Los planes</a:t>
            </a:r>
            <a:r>
              <a:rPr lang="es-PE" sz="1200" kern="1200" baseline="0" noProof="0" dirty="0" smtClean="0">
                <a:solidFill>
                  <a:schemeClr val="tx1"/>
                </a:solidFill>
                <a:effectLst/>
                <a:latin typeface="+mn-lt"/>
                <a:ea typeface="+mn-ea"/>
                <a:cs typeface="+mn-cs"/>
              </a:rPr>
              <a:t> de control de tráfico interno entra en los detalles sobre la forma en la que se debe establecer el tráfico dentro del óvalo resaltado.</a:t>
            </a:r>
            <a:r>
              <a:rPr lang="es-PE" baseline="0" noProof="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es-US" dirty="0" smtClean="0"/>
          </a:p>
          <a:p>
            <a:endParaRPr lang="en-US" dirty="0"/>
          </a:p>
        </p:txBody>
      </p:sp>
      <p:sp>
        <p:nvSpPr>
          <p:cNvPr id="4" name="Slide Number Placeholder 3"/>
          <p:cNvSpPr>
            <a:spLocks noGrp="1"/>
          </p:cNvSpPr>
          <p:nvPr>
            <p:ph type="sldNum" sz="quarter" idx="10"/>
          </p:nvPr>
        </p:nvSpPr>
        <p:spPr/>
        <p:txBody>
          <a:bodyPr/>
          <a:lstStyle/>
          <a:p>
            <a:fld id="{865C8D15-20BA-4738-8202-6F3586D27429}"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PE" noProof="0" dirty="0" smtClean="0"/>
              <a:t>En términos sencillos, los </a:t>
            </a:r>
            <a:r>
              <a:rPr lang="es-PE" noProof="0" dirty="0" err="1" smtClean="0"/>
              <a:t>PCTIs</a:t>
            </a:r>
            <a:r>
              <a:rPr lang="es-PE" noProof="0" dirty="0" smtClean="0"/>
              <a:t> son protocolos que informan</a:t>
            </a:r>
            <a:r>
              <a:rPr lang="es-PE" baseline="0" noProof="0" dirty="0" smtClean="0"/>
              <a:t> a cada parte que opera dentro del espacio de trabajo sobre la ubicación de las otras partes. Los </a:t>
            </a:r>
            <a:r>
              <a:rPr lang="es-PE" baseline="0" noProof="0" dirty="0" err="1" smtClean="0"/>
              <a:t>PCTIs</a:t>
            </a:r>
            <a:r>
              <a:rPr lang="es-PE" baseline="0" noProof="0" dirty="0" smtClean="0"/>
              <a:t> crea zonas destinadas a minimizar la interacción entre trabajadores a pie y los vehículos de construcción mediante el diseño de rutas y procedimientos operativos para camiones pesados que descargan materiales dentro del la “zona cono”</a:t>
            </a:r>
            <a:r>
              <a:rPr lang="es-PE" noProof="0"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Un plan </a:t>
            </a:r>
            <a:r>
              <a:rPr lang="en-US" dirty="0" err="1" smtClean="0"/>
              <a:t>efectivo</a:t>
            </a:r>
            <a:r>
              <a:rPr lang="en-US" dirty="0" smtClean="0"/>
              <a:t> </a:t>
            </a:r>
            <a:r>
              <a:rPr lang="en-US" dirty="0" err="1" smtClean="0"/>
              <a:t>permite</a:t>
            </a:r>
            <a:r>
              <a:rPr lang="en-US" dirty="0" smtClean="0"/>
              <a:t> la </a:t>
            </a:r>
            <a:r>
              <a:rPr lang="es-US" noProof="0" dirty="0" smtClean="0"/>
              <a:t>comunicación</a:t>
            </a:r>
            <a:r>
              <a:rPr lang="es-US" baseline="0" noProof="0" dirty="0" smtClean="0"/>
              <a:t> entre todas las partes relacionadas a la construcción antes de su arribo a la obra.</a:t>
            </a:r>
            <a:endParaRPr lang="es-US" noProof="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865C8D15-20BA-4738-8202-6F3586D27429}"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US" dirty="0" smtClean="0"/>
              <a:t>El PCTI se</a:t>
            </a:r>
            <a:r>
              <a:rPr lang="es-US" baseline="0" dirty="0" smtClean="0"/>
              <a:t> asegura que todas las partes conozcan el lugar de los puntos de ingreso y el camino apropiado para los camiones y equipos, incluyendo camionetas pickups y otros </a:t>
            </a:r>
            <a:r>
              <a:rPr lang="es-US" baseline="0" dirty="0" err="1" smtClean="0"/>
              <a:t>vehiculos</a:t>
            </a:r>
            <a:r>
              <a:rPr lang="es-US" baseline="0" dirty="0" smtClean="0"/>
              <a:t> de trabajo.</a:t>
            </a:r>
          </a:p>
          <a:p>
            <a:pPr marL="0" marR="0" indent="0" algn="l" defTabSz="914400" rtl="0" eaLnBrk="1" fontAlgn="auto" latinLnBrk="0" hangingPunct="1">
              <a:lnSpc>
                <a:spcPct val="100000"/>
              </a:lnSpc>
              <a:spcBef>
                <a:spcPts val="0"/>
              </a:spcBef>
              <a:spcAft>
                <a:spcPts val="0"/>
              </a:spcAft>
              <a:buClrTx/>
              <a:buSzTx/>
              <a:buFontTx/>
              <a:buNone/>
              <a:tabLst/>
              <a:defRPr/>
            </a:pPr>
            <a:endParaRPr lang="es-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US" baseline="0" dirty="0" smtClean="0"/>
              <a:t>Cuando los conductores de construcción entiendan que hay un PCTI, estarán motivados para hacer suyos el programa y contribuir a su éxito. Los conductores pueden aportar ideas si ven problemas cuando se sienten parte del “equipo.” Los conductores rara vez reciben las “gracias” por sus esfuerzos, y expresiones de gratitud por su desempeño seguro pueden recorrer una larga distancia hasta obtener que ellos hagan suyos y cooperen. Una vez que todas las partes entiendan como funciona un PCTI, entenderán mejor las instrucciones y la comunicación verbal utilizada para emplear los planes diarios y los cambios.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865C8D15-20BA-4738-8202-6F3586D27429}"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US" dirty="0" smtClean="0"/>
              <a:t>Los Planes de Control de Tráfico</a:t>
            </a:r>
            <a:r>
              <a:rPr lang="es-US" baseline="0" dirty="0" smtClean="0"/>
              <a:t> Temporal (para orientar el tráfico) son REQUERIDOS por la regulación federal. El Plan de Control de Tráfico Interno es una BUENA PRACTICA de la industria para prevenir atropellos. El desplazamiento de trabajadores y equipos dentro del espacio de trabajo debe planificarse de manera similar a la forma en la que un PCTT guía a los usuarios viales a través de una zona de trabajo. Aunque los Planes de Control de Tráfico Temporal se concentran en el desplazamiento seguro a través de una zona de trabajo, los Planes de Control de Tráfico Interno se concentran en mantener a los trabajadores a pie seguros de no ser impactados por equipos de construcción y camiones.</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865C8D15-20BA-4738-8202-6F3586D27429}"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US" dirty="0" smtClean="0"/>
              <a:t>Compare y contraste las diferencias entre control de trafico temporal y control de tráfico</a:t>
            </a:r>
            <a:r>
              <a:rPr lang="es-US" baseline="0" dirty="0" smtClean="0"/>
              <a:t> interno. Un contraste significativo entre PCTT y PCTI es que los PCTT son un documento formal; los cambios requieren del juicio de un ingeniero. Los </a:t>
            </a:r>
            <a:r>
              <a:rPr lang="es-US" baseline="0" dirty="0" err="1" smtClean="0"/>
              <a:t>PCTIs</a:t>
            </a:r>
            <a:r>
              <a:rPr lang="es-US" baseline="0" dirty="0" smtClean="0"/>
              <a:t> son planes informales y deben cambiarse regularmente conforme cambian las condiciones de la obra.</a:t>
            </a:r>
          </a:p>
          <a:p>
            <a:pPr marL="0" marR="0" indent="0" algn="l" defTabSz="914400" rtl="0" eaLnBrk="1" fontAlgn="auto" latinLnBrk="0" hangingPunct="1">
              <a:lnSpc>
                <a:spcPct val="100000"/>
              </a:lnSpc>
              <a:spcBef>
                <a:spcPts val="0"/>
              </a:spcBef>
              <a:spcAft>
                <a:spcPts val="0"/>
              </a:spcAft>
              <a:buClrTx/>
              <a:buSzTx/>
              <a:buFontTx/>
              <a:buNone/>
              <a:tabLst/>
              <a:defRPr/>
            </a:pPr>
            <a:endParaRPr lang="es-US" baseline="0" dirty="0" smtClean="0"/>
          </a:p>
        </p:txBody>
      </p:sp>
      <p:sp>
        <p:nvSpPr>
          <p:cNvPr id="4" name="Slide Number Placeholder 3"/>
          <p:cNvSpPr>
            <a:spLocks noGrp="1"/>
          </p:cNvSpPr>
          <p:nvPr>
            <p:ph type="sldNum" sz="quarter" idx="10"/>
          </p:nvPr>
        </p:nvSpPr>
        <p:spPr/>
        <p:txBody>
          <a:bodyPr/>
          <a:lstStyle/>
          <a:p>
            <a:fld id="{865C8D15-20BA-4738-8202-6F3586D27429}"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US" i="1" dirty="0" smtClean="0"/>
              <a:t>Los </a:t>
            </a:r>
            <a:r>
              <a:rPr lang="es-US" i="1" dirty="0" err="1" smtClean="0"/>
              <a:t>PCTTs</a:t>
            </a:r>
            <a:r>
              <a:rPr lang="es-US" i="1" dirty="0" smtClean="0"/>
              <a:t> y los </a:t>
            </a:r>
            <a:r>
              <a:rPr lang="es-US" i="1" dirty="0" err="1" smtClean="0"/>
              <a:t>PCTIs</a:t>
            </a:r>
            <a:r>
              <a:rPr lang="es-US" i="1" baseline="0" dirty="0" smtClean="0"/>
              <a:t> contienen principios comunes, incluyendo:</a:t>
            </a:r>
          </a:p>
          <a:p>
            <a:endParaRPr lang="en-US" i="1" dirty="0" smtClean="0"/>
          </a:p>
          <a:p>
            <a:r>
              <a:rPr lang="es-US" i="1" dirty="0" smtClean="0"/>
              <a:t>Proveen clara dirección para los conductores</a:t>
            </a:r>
          </a:p>
          <a:p>
            <a:r>
              <a:rPr lang="es-US" i="1" dirty="0" smtClean="0"/>
              <a:t>Separa a los vehículos en movimiento de los trabajadores a pie</a:t>
            </a:r>
          </a:p>
          <a:p>
            <a:r>
              <a:rPr lang="es-US" i="1" dirty="0" smtClean="0"/>
              <a:t>Usan dispositivos de control de tráfico temporal para señalar senderos de tráfico y </a:t>
            </a:r>
          </a:p>
          <a:p>
            <a:r>
              <a:rPr lang="es-US" i="1" dirty="0" smtClean="0"/>
              <a:t>Mantienen un flujo de trafico fluido</a:t>
            </a:r>
            <a:endParaRPr lang="en-US" i="1" dirty="0" smtClean="0"/>
          </a:p>
          <a:p>
            <a:r>
              <a:rPr lang="en-US" i="1" dirty="0" smtClean="0"/>
              <a:t> </a:t>
            </a:r>
            <a:endParaRPr lang="en-US" dirty="0" smtClean="0"/>
          </a:p>
        </p:txBody>
      </p:sp>
      <p:sp>
        <p:nvSpPr>
          <p:cNvPr id="4" name="Slide Number Placeholder 3"/>
          <p:cNvSpPr>
            <a:spLocks noGrp="1"/>
          </p:cNvSpPr>
          <p:nvPr>
            <p:ph type="sldNum" sz="quarter" idx="10"/>
          </p:nvPr>
        </p:nvSpPr>
        <p:spPr/>
        <p:txBody>
          <a:bodyPr/>
          <a:lstStyle/>
          <a:p>
            <a:fld id="{865C8D15-20BA-4738-8202-6F3586D27429}"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US" dirty="0" smtClean="0"/>
              <a:t>Los trabajadores a pie</a:t>
            </a:r>
            <a:r>
              <a:rPr lang="es-US" baseline="0" dirty="0" smtClean="0"/>
              <a:t> – o trabajadores peatones – trabajadores de tierra – son aquellos trabajadores que realizan sus labores fuera de equipos de construcción u otros vehículos. Están expuestos al peligro de ser impactados por automovilistas y vehículos de construcción. Aunque hay muchos términos que describen a tales trabajadores, en este curso nos referiremos a ellos como “trabajadores a pie”</a:t>
            </a:r>
            <a:endParaRPr lang="en-US" dirty="0" smtClean="0"/>
          </a:p>
        </p:txBody>
      </p:sp>
      <p:sp>
        <p:nvSpPr>
          <p:cNvPr id="4" name="Slide Number Placeholder 3"/>
          <p:cNvSpPr>
            <a:spLocks noGrp="1"/>
          </p:cNvSpPr>
          <p:nvPr>
            <p:ph type="sldNum" sz="quarter" idx="10"/>
          </p:nvPr>
        </p:nvSpPr>
        <p:spPr/>
        <p:txBody>
          <a:bodyPr/>
          <a:lstStyle/>
          <a:p>
            <a:fld id="{865C8D15-20BA-4738-8202-6F3586D27429}"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4D9CA37-E210-433A-80D5-68865BEE4CA6}" type="datetimeFigureOut">
              <a:rPr lang="en-US" smtClean="0"/>
              <a:pPr/>
              <a:t>7/14/2017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814DA0-4C52-4110-B688-DF8EC917BC19}"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D9CA37-E210-433A-80D5-68865BEE4CA6}" type="datetimeFigureOut">
              <a:rPr lang="en-US" smtClean="0"/>
              <a:pPr/>
              <a:t>7/14/2017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814DA0-4C52-4110-B688-DF8EC917BC1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D9CA37-E210-433A-80D5-68865BEE4CA6}" type="datetimeFigureOut">
              <a:rPr lang="en-US" smtClean="0"/>
              <a:pPr/>
              <a:t>7/14/2017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814DA0-4C52-4110-B688-DF8EC917BC1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D9CA37-E210-433A-80D5-68865BEE4CA6}" type="datetimeFigureOut">
              <a:rPr lang="en-US" smtClean="0"/>
              <a:pPr/>
              <a:t>7/14/2017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814DA0-4C52-4110-B688-DF8EC917BC19}"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D9CA37-E210-433A-80D5-68865BEE4CA6}" type="datetimeFigureOut">
              <a:rPr lang="en-US" smtClean="0"/>
              <a:pPr/>
              <a:t>7/14/2017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814DA0-4C52-4110-B688-DF8EC917BC19}"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4D9CA37-E210-433A-80D5-68865BEE4CA6}" type="datetimeFigureOut">
              <a:rPr lang="en-US" smtClean="0"/>
              <a:pPr/>
              <a:t>7/14/2017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814DA0-4C52-4110-B688-DF8EC917BC19}"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4D9CA37-E210-433A-80D5-68865BEE4CA6}" type="datetimeFigureOut">
              <a:rPr lang="en-US" smtClean="0"/>
              <a:pPr/>
              <a:t>7/14/2017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814DA0-4C52-4110-B688-DF8EC917BC19}"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4D9CA37-E210-433A-80D5-68865BEE4CA6}" type="datetimeFigureOut">
              <a:rPr lang="en-US" smtClean="0"/>
              <a:pPr/>
              <a:t>7/14/2017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814DA0-4C52-4110-B688-DF8EC917BC19}"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D9CA37-E210-433A-80D5-68865BEE4CA6}" type="datetimeFigureOut">
              <a:rPr lang="en-US" smtClean="0"/>
              <a:pPr/>
              <a:t>7/14/2017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814DA0-4C52-4110-B688-DF8EC917BC19}"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D9CA37-E210-433A-80D5-68865BEE4CA6}" type="datetimeFigureOut">
              <a:rPr lang="en-US" smtClean="0"/>
              <a:pPr/>
              <a:t>7/14/2017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814DA0-4C52-4110-B688-DF8EC917BC1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D9CA37-E210-433A-80D5-68865BEE4CA6}" type="datetimeFigureOut">
              <a:rPr lang="en-US" smtClean="0"/>
              <a:pPr/>
              <a:t>7/14/2017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814DA0-4C52-4110-B688-DF8EC917BC1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D9CA37-E210-433A-80D5-68865BEE4CA6}" type="datetimeFigureOut">
              <a:rPr lang="en-US" smtClean="0"/>
              <a:pPr/>
              <a:t>7/14/2017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814DA0-4C52-4110-B688-DF8EC917BC1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32.jpe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1.png"/><Relationship Id="rId7"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37.png"/><Relationship Id="rId5" Type="http://schemas.openxmlformats.org/officeDocument/2006/relationships/chart" Target="../charts/chart1.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chart" Target="../charts/char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39.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42.jpeg"/><Relationship Id="rId7" Type="http://schemas.openxmlformats.org/officeDocument/2006/relationships/image" Target="../media/image44.jpe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cid:9C7D46F2-B34A-46B3-B4E6-9322EC25DAA3" TargetMode="External"/><Relationship Id="rId5" Type="http://schemas.openxmlformats.org/officeDocument/2006/relationships/image" Target="../media/image43.jpeg"/><Relationship Id="rId10" Type="http://schemas.openxmlformats.org/officeDocument/2006/relationships/image" Target="../media/image2.png"/><Relationship Id="rId4" Type="http://schemas.openxmlformats.org/officeDocument/2006/relationships/image" Target="cid:E44B8752-9A7A-409D-9D63-81C6B9C0F8E5" TargetMode="External"/><Relationship Id="rId9"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47.png"/></Relationships>
</file>

<file path=ppt/slides/_rels/slide19.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image" Target="../media/image1.png"/><Relationship Id="rId7" Type="http://schemas.openxmlformats.org/officeDocument/2006/relationships/hyperlink" Target="http://www.cdc.gov/niosh/topics/highwayworkzones/BAD/imagelookup.html" TargetMode="External"/><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49.png"/><Relationship Id="rId5" Type="http://schemas.openxmlformats.org/officeDocument/2006/relationships/image" Target="../media/image48.jpeg"/><Relationship Id="rId4" Type="http://schemas.openxmlformats.org/officeDocument/2006/relationships/image" Target="../media/image2.png"/><Relationship Id="rId9" Type="http://schemas.openxmlformats.org/officeDocument/2006/relationships/image" Target="../media/image51.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2.jpeg"/><Relationship Id="rId7"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1.png"/><Relationship Id="rId11" Type="http://schemas.openxmlformats.org/officeDocument/2006/relationships/hyperlink" Target="http://www.cdc.gov/niosh/topics/highwayworkzones/BAD/imagelookup.html" TargetMode="External"/><Relationship Id="rId5" Type="http://schemas.openxmlformats.org/officeDocument/2006/relationships/image" Target="../media/image54.jpeg"/><Relationship Id="rId10" Type="http://schemas.openxmlformats.org/officeDocument/2006/relationships/image" Target="../media/image57.png"/><Relationship Id="rId4" Type="http://schemas.openxmlformats.org/officeDocument/2006/relationships/image" Target="../media/image53.jpeg"/><Relationship Id="rId9" Type="http://schemas.openxmlformats.org/officeDocument/2006/relationships/image" Target="../media/image56.png"/></Relationships>
</file>

<file path=ppt/slides/_rels/slide21.xml.rels><?xml version="1.0" encoding="UTF-8" standalone="yes"?>
<Relationships xmlns="http://schemas.openxmlformats.org/package/2006/relationships"><Relationship Id="rId8" Type="http://schemas.openxmlformats.org/officeDocument/2006/relationships/image" Target="../media/image61.jpeg"/><Relationship Id="rId3" Type="http://schemas.openxmlformats.org/officeDocument/2006/relationships/image" Target="../media/image58.jpeg"/><Relationship Id="rId7"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1.png"/><Relationship Id="rId5" Type="http://schemas.openxmlformats.org/officeDocument/2006/relationships/image" Target="../media/image60.png"/><Relationship Id="rId10" Type="http://schemas.openxmlformats.org/officeDocument/2006/relationships/image" Target="../media/image63.jpeg"/><Relationship Id="rId4" Type="http://schemas.openxmlformats.org/officeDocument/2006/relationships/image" Target="../media/image59.png"/><Relationship Id="rId9" Type="http://schemas.openxmlformats.org/officeDocument/2006/relationships/image" Target="../media/image62.png"/></Relationships>
</file>

<file path=ppt/slides/_rels/slide22.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4.jpeg"/><Relationship Id="rId7"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image" Target="../media/image1.png"/><Relationship Id="rId5" Type="http://schemas.openxmlformats.org/officeDocument/2006/relationships/image" Target="../media/image66.png"/><Relationship Id="rId4" Type="http://schemas.openxmlformats.org/officeDocument/2006/relationships/image" Target="../media/image65.jpeg"/></Relationships>
</file>

<file path=ppt/slides/_rels/slide23.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68.png"/><Relationship Id="rId7" Type="http://schemas.openxmlformats.org/officeDocument/2006/relationships/image" Target="../media/image72.png"/><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image" Target="../media/image71.png"/><Relationship Id="rId5" Type="http://schemas.openxmlformats.org/officeDocument/2006/relationships/image" Target="../media/image70.jpeg"/><Relationship Id="rId10" Type="http://schemas.openxmlformats.org/officeDocument/2006/relationships/image" Target="../media/image2.png"/><Relationship Id="rId4" Type="http://schemas.openxmlformats.org/officeDocument/2006/relationships/image" Target="../media/image69.png"/><Relationship Id="rId9" Type="http://schemas.openxmlformats.org/officeDocument/2006/relationships/image" Target="../media/image1.png"/></Relationships>
</file>

<file path=ppt/slides/_rels/slide24.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74.png"/><Relationship Id="rId7" Type="http://schemas.openxmlformats.org/officeDocument/2006/relationships/image" Target="../media/image78.png"/><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image" Target="../media/image77.jpeg"/><Relationship Id="rId5" Type="http://schemas.openxmlformats.org/officeDocument/2006/relationships/image" Target="../media/image76.png"/><Relationship Id="rId10" Type="http://schemas.openxmlformats.org/officeDocument/2006/relationships/image" Target="../media/image2.png"/><Relationship Id="rId4" Type="http://schemas.openxmlformats.org/officeDocument/2006/relationships/image" Target="../media/image75.jpeg"/><Relationship Id="rId9"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24.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2.png"/><Relationship Id="rId10" Type="http://schemas.openxmlformats.org/officeDocument/2006/relationships/image" Target="../media/image9.jpeg"/><Relationship Id="rId4" Type="http://schemas.openxmlformats.org/officeDocument/2006/relationships/image" Target="../media/image1.png"/><Relationship Id="rId9" Type="http://schemas.openxmlformats.org/officeDocument/2006/relationships/image" Target="../media/image8.jpe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1.png"/><Relationship Id="rId7"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4.pn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png"/><Relationship Id="rId7"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png"/><Relationship Id="rId7"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png"/><Relationship Id="rId9"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29.jpe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title="Picture of ARTBA Internal traffic control preventing runovers and backovers in roadway construction Title"/>
          <p:cNvGrpSpPr/>
          <p:nvPr/>
        </p:nvGrpSpPr>
        <p:grpSpPr>
          <a:xfrm>
            <a:off x="381000" y="336288"/>
            <a:ext cx="8595360" cy="959112"/>
            <a:chOff x="381000" y="336288"/>
            <a:chExt cx="8595360" cy="959112"/>
          </a:xfrm>
        </p:grpSpPr>
        <p:sp>
          <p:nvSpPr>
            <p:cNvPr id="3" name="Title 7"/>
            <p:cNvSpPr txBox="1">
              <a:spLocks/>
            </p:cNvSpPr>
            <p:nvPr/>
          </p:nvSpPr>
          <p:spPr>
            <a:xfrm>
              <a:off x="381000" y="336288"/>
              <a:ext cx="8595360" cy="914400"/>
            </a:xfrm>
            <a:prstGeom prst="rect">
              <a:avLst/>
            </a:pr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tileRect/>
            </a:gradFill>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a:bevelT h="25400"/>
            </a:sp3d>
          </p:spPr>
          <p:style>
            <a:lnRef idx="0">
              <a:schemeClr val="accent3"/>
            </a:lnRef>
            <a:fillRef idx="3">
              <a:schemeClr val="accent3"/>
            </a:fillRef>
            <a:effectRef idx="3">
              <a:schemeClr val="accent3"/>
            </a:effectRef>
            <a:fontRef idx="minor">
              <a:schemeClr val="lt1"/>
            </a:fontRef>
          </p:style>
          <p:txBody>
            <a:bodyPr anchor="ctr"/>
            <a:lstStyle/>
            <a:p>
              <a:pPr fontAlgn="auto">
                <a:spcAft>
                  <a:spcPts val="0"/>
                </a:spcAft>
                <a:defRPr/>
              </a:pPr>
              <a:endParaRPr lang="en-US" sz="3600" b="1" dirty="0">
                <a:solidFill>
                  <a:schemeClr val="bg1"/>
                </a:solidFill>
              </a:endParaRPr>
            </a:p>
          </p:txBody>
        </p:sp>
        <p:sp>
          <p:nvSpPr>
            <p:cNvPr id="4" name="Subtitle 8"/>
            <p:cNvSpPr txBox="1">
              <a:spLocks/>
            </p:cNvSpPr>
            <p:nvPr/>
          </p:nvSpPr>
          <p:spPr bwMode="auto">
            <a:xfrm>
              <a:off x="927698" y="592348"/>
              <a:ext cx="6324600" cy="381000"/>
            </a:xfrm>
            <a:prstGeom prst="rect">
              <a:avLst/>
            </a:prstGeom>
            <a:noFill/>
            <a:ln w="9525">
              <a:noFill/>
              <a:miter lim="800000"/>
              <a:headEnd/>
              <a:tailEnd/>
            </a:ln>
          </p:spPr>
          <p:txBody>
            <a:bodyPr>
              <a:scene3d>
                <a:camera prst="orthographicFront"/>
                <a:lightRig rig="threePt" dir="t"/>
              </a:scene3d>
              <a:sp3d extrusionH="57150">
                <a:bevelT w="82550" h="38100" prst="coolSlant"/>
              </a:sp3d>
            </a:bodyPr>
            <a:lstStyle/>
            <a:p>
              <a:pPr algn="r">
                <a:lnSpc>
                  <a:spcPts val="1900"/>
                </a:lnSpc>
              </a:pPr>
              <a:r>
                <a:rPr lang="en-US" sz="3600" b="1" dirty="0" smtClean="0">
                  <a:effectLst>
                    <a:outerShdw blurRad="60007" dist="310007" dir="7680000" sy="30000" kx="1300200" algn="ctr" rotWithShape="0">
                      <a:prstClr val="black">
                        <a:alpha val="32000"/>
                      </a:prstClr>
                    </a:outerShdw>
                  </a:effectLst>
                </a:rPr>
                <a:t>Control de </a:t>
              </a:r>
              <a:r>
                <a:rPr lang="en-US" sz="3600" b="1" dirty="0" err="1" smtClean="0">
                  <a:effectLst>
                    <a:outerShdw blurRad="60007" dist="310007" dir="7680000" sy="30000" kx="1300200" algn="ctr" rotWithShape="0">
                      <a:prstClr val="black">
                        <a:alpha val="32000"/>
                      </a:prstClr>
                    </a:outerShdw>
                  </a:effectLst>
                </a:rPr>
                <a:t>Tr</a:t>
              </a:r>
              <a:r>
                <a:rPr lang="es-US" sz="3600" b="1" dirty="0" err="1" smtClean="0">
                  <a:effectLst>
                    <a:outerShdw blurRad="60007" dist="310007" dir="7680000" sy="30000" kx="1300200" algn="ctr" rotWithShape="0">
                      <a:prstClr val="black">
                        <a:alpha val="32000"/>
                      </a:prstClr>
                    </a:outerShdw>
                  </a:effectLst>
                </a:rPr>
                <a:t>áfico</a:t>
              </a:r>
              <a:r>
                <a:rPr lang="es-US" sz="3600" b="1" dirty="0" smtClean="0">
                  <a:effectLst>
                    <a:outerShdw blurRad="60007" dist="310007" dir="7680000" sy="30000" kx="1300200" algn="ctr" rotWithShape="0">
                      <a:prstClr val="black">
                        <a:alpha val="32000"/>
                      </a:prstClr>
                    </a:outerShdw>
                  </a:effectLst>
                </a:rPr>
                <a:t> Interno</a:t>
              </a: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p:txBody>
        </p:sp>
        <p:sp>
          <p:nvSpPr>
            <p:cNvPr id="5" name="Subtitle 8"/>
            <p:cNvSpPr txBox="1">
              <a:spLocks/>
            </p:cNvSpPr>
            <p:nvPr/>
          </p:nvSpPr>
          <p:spPr bwMode="auto">
            <a:xfrm>
              <a:off x="589828" y="957530"/>
              <a:ext cx="7563572" cy="337870"/>
            </a:xfrm>
            <a:prstGeom prst="rect">
              <a:avLst/>
            </a:prstGeom>
            <a:noFill/>
            <a:ln w="9525">
              <a:noFill/>
              <a:miter lim="800000"/>
              <a:headEnd/>
              <a:tailEnd/>
            </a:ln>
          </p:spPr>
          <p:txBody>
            <a:bodyPr/>
            <a:lstStyle/>
            <a:p>
              <a:pPr>
                <a:lnSpc>
                  <a:spcPts val="1900"/>
                </a:lnSpc>
              </a:pPr>
              <a:r>
                <a:rPr lang="en-US" sz="1600" b="1" i="1" spc="50" dirty="0" smtClean="0">
                  <a:ln>
                    <a:solidFill>
                      <a:srgbClr val="C00000"/>
                    </a:solidFill>
                  </a:ln>
                  <a:solidFill>
                    <a:srgbClr val="003300"/>
                  </a:solidFill>
                </a:rPr>
                <a:t>PREVINIENDO INCIDENTES POR ATROPELLOS EN LA CONSTRUCCION VIAL</a:t>
              </a:r>
              <a:endParaRPr lang="en-US" sz="1600" b="1" i="1" spc="50" dirty="0">
                <a:ln>
                  <a:solidFill>
                    <a:srgbClr val="C00000"/>
                  </a:solidFill>
                </a:ln>
                <a:solidFill>
                  <a:srgbClr val="003300"/>
                </a:solidFill>
                <a:latin typeface="Calibri" pitchFamily="34" charset="0"/>
              </a:endParaRPr>
            </a:p>
          </p:txBody>
        </p:sp>
        <p:pic>
          <p:nvPicPr>
            <p:cNvPr id="6" name="Picture 5" descr="LOGO-ARTBA.png" title="Picture of ARTBA Internal traffic control preventing runovers and backovers in roadway construction Title"/>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57200" y="652077"/>
              <a:ext cx="533400" cy="207686"/>
            </a:xfrm>
            <a:prstGeom prst="rect">
              <a:avLst/>
            </a:prstGeom>
            <a:effectLst>
              <a:outerShdw blurRad="50800" dist="38100" dir="2700000" algn="tl" rotWithShape="0">
                <a:prstClr val="black">
                  <a:alpha val="40000"/>
                </a:prstClr>
              </a:outerShdw>
            </a:effectLst>
          </p:spPr>
        </p:pic>
        <p:pic>
          <p:nvPicPr>
            <p:cNvPr id="7" name="Picture 6" descr="Logo_WZ_Safety.png" title="Picture of ARTBA Internal traffic control preventing runovers and backovers in roadway construction Title"/>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91399" y="440545"/>
              <a:ext cx="1383723" cy="727388"/>
            </a:xfrm>
            <a:prstGeom prst="rect">
              <a:avLst/>
            </a:prstGeom>
            <a:effectLst>
              <a:outerShdw blurRad="50800" dist="38100" dir="2700000" algn="tl" rotWithShape="0">
                <a:prstClr val="black">
                  <a:alpha val="40000"/>
                </a:prstClr>
              </a:outerShdw>
            </a:effectLst>
          </p:spPr>
        </p:pic>
      </p:grpSp>
      <p:grpSp>
        <p:nvGrpSpPr>
          <p:cNvPr id="11" name="Group 10" title="Picture of Principles of internal traffic control for roadway constuction title"/>
          <p:cNvGrpSpPr/>
          <p:nvPr/>
        </p:nvGrpSpPr>
        <p:grpSpPr>
          <a:xfrm>
            <a:off x="685800" y="1905000"/>
            <a:ext cx="7620000" cy="4343400"/>
            <a:chOff x="685800" y="1905000"/>
            <a:chExt cx="7620000" cy="4343400"/>
          </a:xfrm>
        </p:grpSpPr>
        <p:sp>
          <p:nvSpPr>
            <p:cNvPr id="8" name="Subtitle 8"/>
            <p:cNvSpPr txBox="1">
              <a:spLocks/>
            </p:cNvSpPr>
            <p:nvPr/>
          </p:nvSpPr>
          <p:spPr bwMode="auto">
            <a:xfrm>
              <a:off x="685800" y="1905000"/>
              <a:ext cx="7467600" cy="4343400"/>
            </a:xfrm>
            <a:prstGeom prst="rect">
              <a:avLst/>
            </a:prstGeom>
            <a:noFill/>
            <a:ln w="9525">
              <a:noFill/>
              <a:miter lim="800000"/>
              <a:headEnd/>
              <a:tailEnd/>
            </a:ln>
          </p:spPr>
          <p:txBody>
            <a:bodyPr/>
            <a:lstStyle/>
            <a:p>
              <a:pPr marL="342900" indent="-342900" algn="ctr">
                <a:spcBef>
                  <a:spcPct val="20000"/>
                </a:spcBef>
              </a:pPr>
              <a:r>
                <a:rPr lang="en-US" sz="4000" b="1" dirty="0" smtClean="0">
                  <a:solidFill>
                    <a:schemeClr val="bg2">
                      <a:lumMod val="10000"/>
                    </a:schemeClr>
                  </a:solidFill>
                  <a:latin typeface="Calibri" pitchFamily="34" charset="0"/>
                </a:rPr>
                <a:t>  </a:t>
              </a:r>
              <a:r>
                <a:rPr lang="en-US" sz="4000" b="1" dirty="0" err="1" smtClean="0">
                  <a:solidFill>
                    <a:schemeClr val="tx1">
                      <a:lumMod val="75000"/>
                      <a:lumOff val="25000"/>
                    </a:schemeClr>
                  </a:solidFill>
                  <a:effectLst>
                    <a:outerShdw blurRad="50800" dist="38100" dir="16200000" rotWithShape="0">
                      <a:prstClr val="black">
                        <a:alpha val="40000"/>
                      </a:prstClr>
                    </a:outerShdw>
                  </a:effectLst>
                  <a:latin typeface="Calibri" pitchFamily="34" charset="0"/>
                </a:rPr>
                <a:t>Principios</a:t>
              </a:r>
              <a:r>
                <a:rPr lang="en-US" sz="4000" b="1" dirty="0" smtClean="0">
                  <a:solidFill>
                    <a:schemeClr val="tx1">
                      <a:lumMod val="75000"/>
                      <a:lumOff val="25000"/>
                    </a:schemeClr>
                  </a:solidFill>
                  <a:effectLst>
                    <a:outerShdw blurRad="50800" dist="38100" dir="16200000" rotWithShape="0">
                      <a:prstClr val="black">
                        <a:alpha val="40000"/>
                      </a:prstClr>
                    </a:outerShdw>
                  </a:effectLst>
                  <a:latin typeface="Calibri" pitchFamily="34" charset="0"/>
                </a:rPr>
                <a:t> de </a:t>
              </a:r>
              <a:r>
                <a:rPr lang="en-US" sz="4000" b="1" dirty="0" smtClean="0">
                  <a:solidFill>
                    <a:schemeClr val="tx1">
                      <a:lumMod val="75000"/>
                      <a:lumOff val="25000"/>
                    </a:schemeClr>
                  </a:solidFill>
                  <a:latin typeface="Calibri" pitchFamily="34" charset="0"/>
                </a:rPr>
                <a:t> </a:t>
              </a:r>
              <a:r>
                <a:rPr lang="en-US" sz="6000" b="1" dirty="0" smtClean="0">
                  <a:solidFill>
                    <a:schemeClr val="tx1">
                      <a:lumMod val="75000"/>
                      <a:lumOff val="25000"/>
                    </a:schemeClr>
                  </a:solidFill>
                  <a:latin typeface="Calibri" pitchFamily="34" charset="0"/>
                </a:rPr>
                <a:t/>
              </a:r>
              <a:br>
                <a:rPr lang="en-US" sz="6000" b="1" dirty="0" smtClean="0">
                  <a:solidFill>
                    <a:schemeClr val="tx1">
                      <a:lumMod val="75000"/>
                      <a:lumOff val="25000"/>
                    </a:schemeClr>
                  </a:solidFill>
                  <a:latin typeface="Calibri" pitchFamily="34" charset="0"/>
                </a:rPr>
              </a:br>
              <a:endParaRPr lang="en-US" sz="6000" b="1" dirty="0" smtClean="0">
                <a:solidFill>
                  <a:schemeClr val="tx1">
                    <a:lumMod val="75000"/>
                    <a:lumOff val="25000"/>
                  </a:schemeClr>
                </a:solidFill>
                <a:latin typeface="Calibri" pitchFamily="34" charset="0"/>
              </a:endParaRPr>
            </a:p>
            <a:p>
              <a:pPr marL="342900" indent="-342900" algn="ctr">
                <a:spcBef>
                  <a:spcPct val="20000"/>
                </a:spcBef>
              </a:pPr>
              <a:endParaRPr lang="en-US" sz="1050" b="1" dirty="0" smtClean="0">
                <a:solidFill>
                  <a:schemeClr val="tx1">
                    <a:lumMod val="75000"/>
                    <a:lumOff val="25000"/>
                  </a:schemeClr>
                </a:solidFill>
                <a:latin typeface="Calibri" pitchFamily="34" charset="0"/>
              </a:endParaRPr>
            </a:p>
            <a:p>
              <a:pPr marL="342900" indent="-342900" algn="ctr">
                <a:spcBef>
                  <a:spcPct val="20000"/>
                </a:spcBef>
              </a:pPr>
              <a:endParaRPr lang="en-US" sz="1050" b="1" dirty="0" smtClean="0">
                <a:solidFill>
                  <a:schemeClr val="tx1">
                    <a:lumMod val="75000"/>
                    <a:lumOff val="25000"/>
                  </a:schemeClr>
                </a:solidFill>
                <a:latin typeface="Calibri" pitchFamily="34" charset="0"/>
              </a:endParaRPr>
            </a:p>
            <a:p>
              <a:pPr marL="342900" indent="-342900" algn="ctr">
                <a:spcBef>
                  <a:spcPct val="20000"/>
                </a:spcBef>
              </a:pPr>
              <a:endParaRPr lang="en-US" sz="1050" b="1" dirty="0" smtClean="0">
                <a:solidFill>
                  <a:schemeClr val="tx1">
                    <a:lumMod val="75000"/>
                    <a:lumOff val="25000"/>
                  </a:schemeClr>
                </a:solidFill>
                <a:latin typeface="Calibri" pitchFamily="34" charset="0"/>
              </a:endParaRPr>
            </a:p>
            <a:p>
              <a:pPr marL="342900" indent="-342900" algn="ctr">
                <a:spcBef>
                  <a:spcPct val="20000"/>
                </a:spcBef>
              </a:pPr>
              <a:endParaRPr lang="en-US" sz="1050" b="1" dirty="0" smtClean="0">
                <a:solidFill>
                  <a:schemeClr val="tx1">
                    <a:lumMod val="75000"/>
                    <a:lumOff val="25000"/>
                  </a:schemeClr>
                </a:solidFill>
                <a:latin typeface="Calibri" pitchFamily="34" charset="0"/>
              </a:endParaRPr>
            </a:p>
            <a:p>
              <a:pPr marL="342900" indent="-342900" algn="ctr">
                <a:spcBef>
                  <a:spcPct val="20000"/>
                </a:spcBef>
              </a:pPr>
              <a:r>
                <a:rPr lang="en-US" sz="1050" b="1" dirty="0" smtClean="0">
                  <a:solidFill>
                    <a:schemeClr val="tx1">
                      <a:lumMod val="75000"/>
                      <a:lumOff val="25000"/>
                    </a:schemeClr>
                  </a:solidFill>
                  <a:latin typeface="Calibri" pitchFamily="34" charset="0"/>
                </a:rPr>
                <a:t> </a:t>
              </a:r>
              <a:r>
                <a:rPr lang="en-US" sz="6000" b="1" dirty="0" smtClean="0">
                  <a:solidFill>
                    <a:schemeClr val="tx1">
                      <a:lumMod val="75000"/>
                      <a:lumOff val="25000"/>
                    </a:schemeClr>
                  </a:solidFill>
                  <a:latin typeface="Calibri" pitchFamily="34" charset="0"/>
                </a:rPr>
                <a:t/>
              </a:r>
              <a:br>
                <a:rPr lang="en-US" sz="6000" b="1" dirty="0" smtClean="0">
                  <a:solidFill>
                    <a:schemeClr val="tx1">
                      <a:lumMod val="75000"/>
                      <a:lumOff val="25000"/>
                    </a:schemeClr>
                  </a:solidFill>
                  <a:latin typeface="Calibri" pitchFamily="34" charset="0"/>
                </a:rPr>
              </a:br>
              <a:r>
                <a:rPr lang="en-US" sz="4800" b="1" dirty="0" smtClean="0">
                  <a:solidFill>
                    <a:schemeClr val="tx1">
                      <a:lumMod val="75000"/>
                      <a:lumOff val="25000"/>
                    </a:schemeClr>
                  </a:solidFill>
                  <a:effectLst>
                    <a:outerShdw blurRad="50800" dist="38100" dir="16200000" rotWithShape="0">
                      <a:prstClr val="black">
                        <a:alpha val="40000"/>
                      </a:prstClr>
                    </a:outerShdw>
                  </a:effectLst>
                  <a:latin typeface="Calibri" pitchFamily="34" charset="0"/>
                </a:rPr>
                <a:t>en la </a:t>
              </a:r>
              <a:r>
                <a:rPr lang="en-US" sz="4800" b="1" dirty="0" err="1" smtClean="0">
                  <a:solidFill>
                    <a:schemeClr val="tx1">
                      <a:lumMod val="75000"/>
                      <a:lumOff val="25000"/>
                    </a:schemeClr>
                  </a:solidFill>
                  <a:effectLst>
                    <a:outerShdw blurRad="50800" dist="38100" dir="16200000" rotWithShape="0">
                      <a:prstClr val="black">
                        <a:alpha val="40000"/>
                      </a:prstClr>
                    </a:outerShdw>
                  </a:effectLst>
                  <a:latin typeface="Calibri" pitchFamily="34" charset="0"/>
                </a:rPr>
                <a:t>Construcción</a:t>
              </a:r>
              <a:r>
                <a:rPr lang="en-US" sz="4800" b="1" dirty="0" smtClean="0">
                  <a:solidFill>
                    <a:schemeClr val="tx1">
                      <a:lumMod val="75000"/>
                      <a:lumOff val="25000"/>
                    </a:schemeClr>
                  </a:solidFill>
                  <a:effectLst>
                    <a:outerShdw blurRad="50800" dist="38100" dir="16200000" rotWithShape="0">
                      <a:prstClr val="black">
                        <a:alpha val="40000"/>
                      </a:prstClr>
                    </a:outerShdw>
                  </a:effectLst>
                  <a:latin typeface="Calibri" pitchFamily="34" charset="0"/>
                </a:rPr>
                <a:t> Vial </a:t>
              </a:r>
            </a:p>
          </p:txBody>
        </p:sp>
        <p:sp>
          <p:nvSpPr>
            <p:cNvPr id="9" name="Subtitle 8"/>
            <p:cNvSpPr txBox="1">
              <a:spLocks/>
            </p:cNvSpPr>
            <p:nvPr/>
          </p:nvSpPr>
          <p:spPr bwMode="auto">
            <a:xfrm>
              <a:off x="838200" y="2438400"/>
              <a:ext cx="7467600" cy="1905000"/>
            </a:xfrm>
            <a:prstGeom prst="rect">
              <a:avLst/>
            </a:prstGeom>
            <a:noFill/>
            <a:ln w="9525">
              <a:noFill/>
              <a:miter lim="800000"/>
              <a:headEnd/>
              <a:tailEnd/>
            </a:ln>
          </p:spPr>
          <p:txBody>
            <a:bodyPr>
              <a:scene3d>
                <a:camera prst="orthographicFront"/>
                <a:lightRig rig="threePt" dir="t"/>
              </a:scene3d>
              <a:sp3d extrusionH="57150">
                <a:bevelT w="38100" h="38100"/>
              </a:sp3d>
            </a:bodyPr>
            <a:lstStyle/>
            <a:p>
              <a:pPr marL="342900" indent="-342900" algn="ctr">
                <a:spcBef>
                  <a:spcPct val="20000"/>
                </a:spcBef>
              </a:pPr>
              <a:r>
                <a:rPr lang="en-US" sz="6000" b="1" dirty="0" smtClean="0">
                  <a:solidFill>
                    <a:srgbClr val="C00000"/>
                  </a:solidFill>
                  <a:effectLst>
                    <a:outerShdw blurRad="60007" dist="310007" dir="7680000" sy="30000" kx="1300200" algn="ctr" rotWithShape="0">
                      <a:prstClr val="black">
                        <a:alpha val="32000"/>
                      </a:prstClr>
                    </a:outerShdw>
                  </a:effectLst>
                  <a:latin typeface="Calibri" pitchFamily="34" charset="0"/>
                </a:rPr>
                <a:t>Control de</a:t>
              </a:r>
              <a:br>
                <a:rPr lang="en-US" sz="6000" b="1" dirty="0" smtClean="0">
                  <a:solidFill>
                    <a:srgbClr val="C00000"/>
                  </a:solidFill>
                  <a:effectLst>
                    <a:outerShdw blurRad="60007" dist="310007" dir="7680000" sy="30000" kx="1300200" algn="ctr" rotWithShape="0">
                      <a:prstClr val="black">
                        <a:alpha val="32000"/>
                      </a:prstClr>
                    </a:outerShdw>
                  </a:effectLst>
                  <a:latin typeface="Calibri" pitchFamily="34" charset="0"/>
                </a:rPr>
              </a:br>
              <a:r>
                <a:rPr lang="en-US" sz="6000" b="1" dirty="0" err="1" smtClean="0">
                  <a:solidFill>
                    <a:srgbClr val="C00000"/>
                  </a:solidFill>
                  <a:effectLst>
                    <a:outerShdw blurRad="60007" dist="310007" dir="7680000" sy="30000" kx="1300200" algn="ctr" rotWithShape="0">
                      <a:prstClr val="black">
                        <a:alpha val="32000"/>
                      </a:prstClr>
                    </a:outerShdw>
                  </a:effectLst>
                  <a:latin typeface="Calibri" pitchFamily="34" charset="0"/>
                </a:rPr>
                <a:t>Tráfico</a:t>
              </a:r>
              <a:r>
                <a:rPr lang="en-US" sz="6000" b="1" dirty="0" smtClean="0">
                  <a:solidFill>
                    <a:srgbClr val="C00000"/>
                  </a:solidFill>
                  <a:effectLst>
                    <a:outerShdw blurRad="60007" dist="310007" dir="7680000" sy="30000" kx="1300200" algn="ctr" rotWithShape="0">
                      <a:prstClr val="black">
                        <a:alpha val="32000"/>
                      </a:prstClr>
                    </a:outerShdw>
                  </a:effectLst>
                  <a:latin typeface="Calibri" pitchFamily="34" charset="0"/>
                </a:rPr>
                <a:t> </a:t>
              </a:r>
              <a:r>
                <a:rPr lang="en-US" sz="6000" b="1" dirty="0" err="1" smtClean="0">
                  <a:solidFill>
                    <a:srgbClr val="C00000"/>
                  </a:solidFill>
                  <a:effectLst>
                    <a:outerShdw blurRad="60007" dist="310007" dir="7680000" sy="30000" kx="1300200" algn="ctr" rotWithShape="0">
                      <a:prstClr val="black">
                        <a:alpha val="32000"/>
                      </a:prstClr>
                    </a:outerShdw>
                  </a:effectLst>
                  <a:latin typeface="Calibri" pitchFamily="34" charset="0"/>
                </a:rPr>
                <a:t>Interno</a:t>
              </a:r>
              <a:endParaRPr lang="en-US" sz="4800" b="1" dirty="0">
                <a:solidFill>
                  <a:schemeClr val="bg2">
                    <a:lumMod val="10000"/>
                  </a:schemeClr>
                </a:solidFill>
                <a:effectLst>
                  <a:outerShdw blurRad="60007" dist="310007" dir="7680000" sy="30000" kx="1300200" algn="ctr" rotWithShape="0">
                    <a:prstClr val="black">
                      <a:alpha val="32000"/>
                    </a:prstClr>
                  </a:outerShdw>
                </a:effectLst>
                <a:latin typeface="Calibri" pitchFamily="34" charset="0"/>
              </a:endParaRPr>
            </a:p>
          </p:txBody>
        </p:sp>
      </p:grpSp>
      <p:sp>
        <p:nvSpPr>
          <p:cNvPr id="10" name="Title 9" hidden="1"/>
          <p:cNvSpPr>
            <a:spLocks noGrp="1"/>
          </p:cNvSpPr>
          <p:nvPr>
            <p:ph type="title"/>
          </p:nvPr>
        </p:nvSpPr>
        <p:spPr>
          <a:xfrm>
            <a:off x="404553" y="-806712"/>
            <a:ext cx="8229600" cy="1143000"/>
          </a:xfrm>
        </p:spPr>
        <p:txBody>
          <a:bodyPr>
            <a:normAutofit fontScale="90000"/>
          </a:bodyPr>
          <a:lstStyle/>
          <a:p>
            <a:r>
              <a:rPr lang="en-US" dirty="0" smtClean="0"/>
              <a:t>Principles of internal traffic control for roadway construction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1000" fill="hold"/>
                                        <p:tgtEl>
                                          <p:spTgt spid="11"/>
                                        </p:tgtEl>
                                        <p:attrNameLst>
                                          <p:attrName>ppt_w</p:attrName>
                                        </p:attrNameLst>
                                      </p:cBhvr>
                                      <p:tavLst>
                                        <p:tav tm="0">
                                          <p:val>
                                            <p:strVal val="#ppt_w+.3"/>
                                          </p:val>
                                        </p:tav>
                                        <p:tav tm="100000">
                                          <p:val>
                                            <p:strVal val="#ppt_w"/>
                                          </p:val>
                                        </p:tav>
                                      </p:tavLst>
                                    </p:anim>
                                    <p:anim calcmode="lin" valueType="num">
                                      <p:cBhvr>
                                        <p:cTn id="13" dur="1000" fill="hold"/>
                                        <p:tgtEl>
                                          <p:spTgt spid="11"/>
                                        </p:tgtEl>
                                        <p:attrNameLst>
                                          <p:attrName>ppt_h</p:attrName>
                                        </p:attrNameLst>
                                      </p:cBhvr>
                                      <p:tavLst>
                                        <p:tav tm="0">
                                          <p:val>
                                            <p:strVal val="#ppt_h"/>
                                          </p:val>
                                        </p:tav>
                                        <p:tav tm="100000">
                                          <p:val>
                                            <p:strVal val="#ppt_h"/>
                                          </p:val>
                                        </p:tav>
                                      </p:tavLst>
                                    </p:anim>
                                    <p:animEffect transition="in" filter="fade">
                                      <p:cBhvr>
                                        <p:cTn id="14"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title="Picture of ARTBA Internal traffic control preventing runovers and backovers in roadway construction Title"/>
          <p:cNvGrpSpPr/>
          <p:nvPr/>
        </p:nvGrpSpPr>
        <p:grpSpPr>
          <a:xfrm>
            <a:off x="381000" y="336288"/>
            <a:ext cx="8595360" cy="959112"/>
            <a:chOff x="381000" y="336288"/>
            <a:chExt cx="8595360" cy="959112"/>
          </a:xfrm>
        </p:grpSpPr>
        <p:sp>
          <p:nvSpPr>
            <p:cNvPr id="5" name="Title 7"/>
            <p:cNvSpPr txBox="1">
              <a:spLocks/>
            </p:cNvSpPr>
            <p:nvPr/>
          </p:nvSpPr>
          <p:spPr>
            <a:xfrm>
              <a:off x="381000" y="336288"/>
              <a:ext cx="8595360" cy="914400"/>
            </a:xfrm>
            <a:prstGeom prst="rect">
              <a:avLst/>
            </a:pr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tileRect/>
            </a:gradFill>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a:bevelT h="25400"/>
            </a:sp3d>
          </p:spPr>
          <p:style>
            <a:lnRef idx="0">
              <a:schemeClr val="accent3"/>
            </a:lnRef>
            <a:fillRef idx="3">
              <a:schemeClr val="accent3"/>
            </a:fillRef>
            <a:effectRef idx="3">
              <a:schemeClr val="accent3"/>
            </a:effectRef>
            <a:fontRef idx="minor">
              <a:schemeClr val="lt1"/>
            </a:fontRef>
          </p:style>
          <p:txBody>
            <a:bodyPr anchor="ctr"/>
            <a:lstStyle/>
            <a:p>
              <a:pPr fontAlgn="auto">
                <a:spcAft>
                  <a:spcPts val="0"/>
                </a:spcAft>
                <a:defRPr/>
              </a:pPr>
              <a:endParaRPr lang="en-US" sz="3600" b="1" dirty="0">
                <a:solidFill>
                  <a:schemeClr val="bg1"/>
                </a:solidFill>
              </a:endParaRPr>
            </a:p>
          </p:txBody>
        </p:sp>
        <p:sp>
          <p:nvSpPr>
            <p:cNvPr id="6" name="Subtitle 8"/>
            <p:cNvSpPr txBox="1">
              <a:spLocks/>
            </p:cNvSpPr>
            <p:nvPr/>
          </p:nvSpPr>
          <p:spPr bwMode="auto">
            <a:xfrm>
              <a:off x="927698" y="592348"/>
              <a:ext cx="6324600" cy="381000"/>
            </a:xfrm>
            <a:prstGeom prst="rect">
              <a:avLst/>
            </a:prstGeom>
            <a:noFill/>
            <a:ln w="9525">
              <a:noFill/>
              <a:miter lim="800000"/>
              <a:headEnd/>
              <a:tailEnd/>
            </a:ln>
          </p:spPr>
          <p:txBody>
            <a:bodyPr>
              <a:scene3d>
                <a:camera prst="orthographicFront"/>
                <a:lightRig rig="threePt" dir="t"/>
              </a:scene3d>
              <a:sp3d extrusionH="57150">
                <a:bevelT w="82550" h="38100" prst="coolSlant"/>
              </a:sp3d>
            </a:bodyPr>
            <a:lstStyle/>
            <a:p>
              <a:pPr algn="r">
                <a:lnSpc>
                  <a:spcPts val="1900"/>
                </a:lnSpc>
              </a:pPr>
              <a:r>
                <a:rPr lang="en-US" sz="3600" b="1" dirty="0" smtClean="0">
                  <a:effectLst>
                    <a:outerShdw blurRad="60007" dist="310007" dir="7680000" sy="30000" kx="1300200" algn="ctr" rotWithShape="0">
                      <a:prstClr val="black">
                        <a:alpha val="32000"/>
                      </a:prstClr>
                    </a:outerShdw>
                  </a:effectLst>
                </a:rPr>
                <a:t>Control </a:t>
              </a:r>
              <a:r>
                <a:rPr lang="en-US" sz="3600" b="1" dirty="0">
                  <a:effectLst>
                    <a:outerShdw blurRad="60007" dist="310007" dir="7680000" sy="30000" kx="1300200" algn="ctr" rotWithShape="0">
                      <a:prstClr val="black">
                        <a:alpha val="32000"/>
                      </a:prstClr>
                    </a:outerShdw>
                  </a:effectLst>
                </a:rPr>
                <a:t>de </a:t>
              </a:r>
              <a:r>
                <a:rPr lang="en-US" sz="3600" b="1" dirty="0" err="1">
                  <a:effectLst>
                    <a:outerShdw blurRad="60007" dist="310007" dir="7680000" sy="30000" kx="1300200" algn="ctr" rotWithShape="0">
                      <a:prstClr val="black">
                        <a:alpha val="32000"/>
                      </a:prstClr>
                    </a:outerShdw>
                  </a:effectLst>
                </a:rPr>
                <a:t>Tr</a:t>
              </a:r>
              <a:r>
                <a:rPr lang="es-US" sz="3600" b="1" dirty="0" err="1">
                  <a:effectLst>
                    <a:outerShdw blurRad="60007" dist="310007" dir="7680000" sy="30000" kx="1300200" algn="ctr" rotWithShape="0">
                      <a:prstClr val="black">
                        <a:alpha val="32000"/>
                      </a:prstClr>
                    </a:outerShdw>
                  </a:effectLst>
                </a:rPr>
                <a:t>áfico</a:t>
              </a:r>
              <a:r>
                <a:rPr lang="es-US" sz="3600" b="1" dirty="0">
                  <a:effectLst>
                    <a:outerShdw blurRad="60007" dist="310007" dir="7680000" sy="30000" kx="1300200" algn="ctr" rotWithShape="0">
                      <a:prstClr val="black">
                        <a:alpha val="32000"/>
                      </a:prstClr>
                    </a:outerShdw>
                  </a:effectLst>
                </a:rPr>
                <a:t> Interno</a:t>
              </a: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a:p>
              <a:pPr algn="r">
                <a:lnSpc>
                  <a:spcPts val="1900"/>
                </a:lnSpc>
              </a:pP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p:txBody>
        </p:sp>
        <p:sp>
          <p:nvSpPr>
            <p:cNvPr id="7" name="Subtitle 8"/>
            <p:cNvSpPr txBox="1">
              <a:spLocks/>
            </p:cNvSpPr>
            <p:nvPr/>
          </p:nvSpPr>
          <p:spPr bwMode="auto">
            <a:xfrm>
              <a:off x="589828" y="957530"/>
              <a:ext cx="7563572" cy="337870"/>
            </a:xfrm>
            <a:prstGeom prst="rect">
              <a:avLst/>
            </a:prstGeom>
            <a:noFill/>
            <a:ln w="9525">
              <a:noFill/>
              <a:miter lim="800000"/>
              <a:headEnd/>
              <a:tailEnd/>
            </a:ln>
          </p:spPr>
          <p:txBody>
            <a:bodyPr/>
            <a:lstStyle/>
            <a:p>
              <a:pPr lvl="0">
                <a:lnSpc>
                  <a:spcPts val="1900"/>
                </a:lnSpc>
              </a:pPr>
              <a:r>
                <a:rPr lang="en-US" sz="1600" b="1" i="1" spc="50" dirty="0" smtClean="0">
                  <a:ln>
                    <a:solidFill>
                      <a:srgbClr val="C00000"/>
                    </a:solidFill>
                  </a:ln>
                  <a:solidFill>
                    <a:srgbClr val="003300"/>
                  </a:solidFill>
                </a:rPr>
                <a:t>PREVINIENDO </a:t>
              </a:r>
              <a:r>
                <a:rPr lang="en-US" sz="1600" b="1" i="1" spc="50" dirty="0">
                  <a:ln>
                    <a:solidFill>
                      <a:srgbClr val="C00000"/>
                    </a:solidFill>
                  </a:ln>
                  <a:solidFill>
                    <a:srgbClr val="003300"/>
                  </a:solidFill>
                </a:rPr>
                <a:t>INCIDENTES POR ATROPELLOS EN LA CONSTRUCCION VIAL</a:t>
              </a:r>
              <a:endParaRPr lang="en-US" sz="1600" b="1" i="1" spc="50" dirty="0">
                <a:ln>
                  <a:solidFill>
                    <a:srgbClr val="C00000"/>
                  </a:solidFill>
                </a:ln>
                <a:solidFill>
                  <a:srgbClr val="003300"/>
                </a:solidFill>
                <a:latin typeface="Calibri" pitchFamily="34" charset="0"/>
              </a:endParaRPr>
            </a:p>
            <a:p>
              <a:pPr>
                <a:lnSpc>
                  <a:spcPts val="1900"/>
                </a:lnSpc>
              </a:pPr>
              <a:endParaRPr lang="en-US" sz="1600" b="1" i="1" spc="50" dirty="0">
                <a:ln>
                  <a:solidFill>
                    <a:srgbClr val="C00000"/>
                  </a:solidFill>
                </a:ln>
                <a:solidFill>
                  <a:srgbClr val="003300"/>
                </a:solidFill>
                <a:latin typeface="Calibri" pitchFamily="34" charset="0"/>
              </a:endParaRPr>
            </a:p>
          </p:txBody>
        </p:sp>
        <p:pic>
          <p:nvPicPr>
            <p:cNvPr id="8" name="Picture 7" descr="LOGO-ARTBA.png" title="Picture of ARTBA Internal traffic control preventing runovers and backovers in roadway construction Title"/>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57200" y="652077"/>
              <a:ext cx="533400" cy="207686"/>
            </a:xfrm>
            <a:prstGeom prst="rect">
              <a:avLst/>
            </a:prstGeom>
            <a:effectLst>
              <a:outerShdw blurRad="50800" dist="38100" dir="2700000" algn="tl" rotWithShape="0">
                <a:prstClr val="black">
                  <a:alpha val="40000"/>
                </a:prstClr>
              </a:outerShdw>
            </a:effectLst>
          </p:spPr>
        </p:pic>
        <p:pic>
          <p:nvPicPr>
            <p:cNvPr id="9" name="Picture 8" descr="Logo_WZ_Safety.png" title="Picture of ARTBA Internal traffic control preventing runovers and backovers in roadway construction Title"/>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91399" y="440545"/>
              <a:ext cx="1383723" cy="727388"/>
            </a:xfrm>
            <a:prstGeom prst="rect">
              <a:avLst/>
            </a:prstGeom>
            <a:effectLst>
              <a:outerShdw blurRad="50800" dist="38100" dir="2700000" algn="tl" rotWithShape="0">
                <a:prstClr val="black">
                  <a:alpha val="40000"/>
                </a:prstClr>
              </a:outerShdw>
            </a:effectLst>
          </p:spPr>
        </p:pic>
      </p:grpSp>
      <p:sp>
        <p:nvSpPr>
          <p:cNvPr id="10" name="Subtitle 8"/>
          <p:cNvSpPr txBox="1">
            <a:spLocks/>
          </p:cNvSpPr>
          <p:nvPr/>
        </p:nvSpPr>
        <p:spPr bwMode="auto">
          <a:xfrm>
            <a:off x="502857" y="2416174"/>
            <a:ext cx="8061325" cy="506413"/>
          </a:xfrm>
          <a:prstGeom prst="rect">
            <a:avLst/>
          </a:prstGeom>
          <a:noFill/>
          <a:ln w="9525">
            <a:noFill/>
            <a:miter lim="800000"/>
            <a:headEnd/>
            <a:tailEnd/>
          </a:ln>
        </p:spPr>
        <p:txBody>
          <a:bodyPr/>
          <a:lstStyle/>
          <a:p>
            <a:pPr>
              <a:lnSpc>
                <a:spcPts val="2200"/>
              </a:lnSpc>
              <a:spcBef>
                <a:spcPct val="20000"/>
              </a:spcBef>
              <a:buFont typeface="Arial" charset="0"/>
              <a:buChar char="•"/>
            </a:pPr>
            <a:r>
              <a:rPr lang="en-US" sz="2200" b="1" dirty="0">
                <a:solidFill>
                  <a:schemeClr val="tx1">
                    <a:lumMod val="75000"/>
                    <a:lumOff val="25000"/>
                  </a:schemeClr>
                </a:solidFill>
                <a:latin typeface="Arial Narrow" pitchFamily="34" charset="0"/>
              </a:rPr>
              <a:t> </a:t>
            </a:r>
            <a:r>
              <a:rPr lang="en-US" sz="2200" b="1" dirty="0" smtClean="0">
                <a:solidFill>
                  <a:srgbClr val="C00000"/>
                </a:solidFill>
                <a:latin typeface="Arial Narrow" pitchFamily="34" charset="0"/>
              </a:rPr>
              <a:t>CTI </a:t>
            </a:r>
            <a:r>
              <a:rPr lang="en-US" sz="2200" b="1" dirty="0" err="1" smtClean="0">
                <a:latin typeface="Arial Narrow" pitchFamily="34" charset="0"/>
              </a:rPr>
              <a:t>proteje</a:t>
            </a:r>
            <a:r>
              <a:rPr lang="en-US" sz="2200" b="1" dirty="0" smtClean="0">
                <a:latin typeface="Arial Narrow" pitchFamily="34" charset="0"/>
              </a:rPr>
              <a:t> al </a:t>
            </a:r>
            <a:r>
              <a:rPr lang="en-US" sz="2200" b="1" dirty="0" err="1" smtClean="0">
                <a:latin typeface="Arial Narrow" pitchFamily="34" charset="0"/>
              </a:rPr>
              <a:t>trabajador</a:t>
            </a:r>
            <a:r>
              <a:rPr lang="en-US" sz="2200" b="1" dirty="0" smtClean="0">
                <a:latin typeface="Arial Narrow" pitchFamily="34" charset="0"/>
              </a:rPr>
              <a:t> a pie</a:t>
            </a:r>
            <a:endParaRPr lang="en-US" sz="2200" b="1" dirty="0">
              <a:latin typeface="Arial Narrow" pitchFamily="34" charset="0"/>
            </a:endParaRPr>
          </a:p>
        </p:txBody>
      </p:sp>
      <p:sp>
        <p:nvSpPr>
          <p:cNvPr id="11" name="Subtitle 8"/>
          <p:cNvSpPr txBox="1">
            <a:spLocks/>
          </p:cNvSpPr>
          <p:nvPr/>
        </p:nvSpPr>
        <p:spPr bwMode="auto">
          <a:xfrm>
            <a:off x="228600" y="1447800"/>
            <a:ext cx="7478712" cy="533400"/>
          </a:xfrm>
          <a:prstGeom prst="rect">
            <a:avLst/>
          </a:prstGeom>
          <a:noFill/>
          <a:ln w="9525">
            <a:noFill/>
            <a:miter lim="800000"/>
            <a:headEnd/>
            <a:tailEnd/>
          </a:ln>
        </p:spPr>
        <p:txBody>
          <a:bodyPr/>
          <a:lstStyle/>
          <a:p>
            <a:pPr marL="342900" indent="-342900">
              <a:spcBef>
                <a:spcPct val="20000"/>
              </a:spcBef>
            </a:pPr>
            <a:r>
              <a:rPr lang="en-US" sz="2800" b="1" dirty="0" smtClean="0">
                <a:solidFill>
                  <a:schemeClr val="bg2">
                    <a:lumMod val="10000"/>
                  </a:schemeClr>
                </a:solidFill>
                <a:latin typeface="Calibri" pitchFamily="34" charset="0"/>
              </a:rPr>
              <a:t>    ¿</a:t>
            </a:r>
            <a:r>
              <a:rPr lang="en-US" sz="2800" b="1" dirty="0" err="1" smtClean="0">
                <a:solidFill>
                  <a:schemeClr val="bg2">
                    <a:lumMod val="10000"/>
                  </a:schemeClr>
                </a:solidFill>
                <a:latin typeface="Calibri" pitchFamily="34" charset="0"/>
              </a:rPr>
              <a:t>Por</a:t>
            </a:r>
            <a:r>
              <a:rPr lang="en-US" sz="2800" b="1" dirty="0" smtClean="0">
                <a:solidFill>
                  <a:schemeClr val="bg2">
                    <a:lumMod val="10000"/>
                  </a:schemeClr>
                </a:solidFill>
                <a:latin typeface="Calibri" pitchFamily="34" charset="0"/>
              </a:rPr>
              <a:t> </a:t>
            </a:r>
            <a:r>
              <a:rPr lang="en-US" sz="2800" b="1" dirty="0" err="1" smtClean="0">
                <a:solidFill>
                  <a:schemeClr val="bg2">
                    <a:lumMod val="10000"/>
                  </a:schemeClr>
                </a:solidFill>
                <a:latin typeface="Calibri" pitchFamily="34" charset="0"/>
              </a:rPr>
              <a:t>qué</a:t>
            </a:r>
            <a:r>
              <a:rPr lang="en-US" sz="2800" b="1" dirty="0" smtClean="0">
                <a:solidFill>
                  <a:schemeClr val="bg2">
                    <a:lumMod val="10000"/>
                  </a:schemeClr>
                </a:solidFill>
                <a:latin typeface="Calibri" pitchFamily="34" charset="0"/>
              </a:rPr>
              <a:t> </a:t>
            </a:r>
            <a:r>
              <a:rPr lang="en-US" sz="2800" b="1" dirty="0" err="1" smtClean="0">
                <a:solidFill>
                  <a:schemeClr val="bg2">
                    <a:lumMod val="10000"/>
                  </a:schemeClr>
                </a:solidFill>
                <a:latin typeface="Calibri" pitchFamily="34" charset="0"/>
              </a:rPr>
              <a:t>Implementar</a:t>
            </a:r>
            <a:r>
              <a:rPr lang="en-US" sz="2800" b="1" dirty="0" smtClean="0">
                <a:solidFill>
                  <a:schemeClr val="bg2">
                    <a:lumMod val="10000"/>
                  </a:schemeClr>
                </a:solidFill>
                <a:latin typeface="Calibri" pitchFamily="34" charset="0"/>
              </a:rPr>
              <a:t> el Control de </a:t>
            </a:r>
            <a:r>
              <a:rPr lang="en-US" sz="2800" b="1" dirty="0" err="1" smtClean="0">
                <a:solidFill>
                  <a:schemeClr val="bg2">
                    <a:lumMod val="10000"/>
                  </a:schemeClr>
                </a:solidFill>
                <a:latin typeface="Calibri" pitchFamily="34" charset="0"/>
              </a:rPr>
              <a:t>Tráfico</a:t>
            </a:r>
            <a:r>
              <a:rPr lang="en-US" sz="2800" b="1" dirty="0">
                <a:solidFill>
                  <a:schemeClr val="bg2">
                    <a:lumMod val="10000"/>
                  </a:schemeClr>
                </a:solidFill>
                <a:latin typeface="Calibri" pitchFamily="34" charset="0"/>
              </a:rPr>
              <a:t> </a:t>
            </a:r>
            <a:r>
              <a:rPr lang="en-US" sz="2800" b="1" dirty="0" err="1" smtClean="0">
                <a:solidFill>
                  <a:schemeClr val="bg2">
                    <a:lumMod val="10000"/>
                  </a:schemeClr>
                </a:solidFill>
                <a:latin typeface="Calibri" pitchFamily="34" charset="0"/>
              </a:rPr>
              <a:t>Interno</a:t>
            </a:r>
            <a:r>
              <a:rPr lang="en-US" sz="2800" b="1" dirty="0" smtClean="0">
                <a:solidFill>
                  <a:schemeClr val="bg2">
                    <a:lumMod val="10000"/>
                  </a:schemeClr>
                </a:solidFill>
                <a:latin typeface="Calibri" pitchFamily="34" charset="0"/>
              </a:rPr>
              <a:t>?</a:t>
            </a:r>
            <a:endParaRPr lang="en-US" sz="2800" b="1" dirty="0">
              <a:solidFill>
                <a:schemeClr val="bg2">
                  <a:lumMod val="10000"/>
                </a:schemeClr>
              </a:solidFill>
              <a:latin typeface="Calibri" pitchFamily="34" charset="0"/>
            </a:endParaRPr>
          </a:p>
        </p:txBody>
      </p:sp>
      <p:sp>
        <p:nvSpPr>
          <p:cNvPr id="12" name="Subtitle 8"/>
          <p:cNvSpPr txBox="1">
            <a:spLocks/>
          </p:cNvSpPr>
          <p:nvPr/>
        </p:nvSpPr>
        <p:spPr bwMode="auto">
          <a:xfrm>
            <a:off x="665553" y="2922587"/>
            <a:ext cx="8138770" cy="560387"/>
          </a:xfrm>
          <a:prstGeom prst="rect">
            <a:avLst/>
          </a:prstGeom>
          <a:noFill/>
          <a:ln w="9525">
            <a:noFill/>
            <a:miter lim="800000"/>
            <a:headEnd/>
            <a:tailEnd/>
          </a:ln>
        </p:spPr>
        <p:txBody>
          <a:bodyPr/>
          <a:lstStyle/>
          <a:p>
            <a:pPr>
              <a:lnSpc>
                <a:spcPts val="22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dirty="0" smtClean="0">
                <a:latin typeface="Arial Narrow" pitchFamily="34" charset="0"/>
              </a:rPr>
              <a:t>Los </a:t>
            </a:r>
            <a:r>
              <a:rPr lang="en-US" sz="2000" b="1" dirty="0" err="1" smtClean="0">
                <a:latin typeface="Arial Narrow" pitchFamily="34" charset="0"/>
              </a:rPr>
              <a:t>trabajadores</a:t>
            </a:r>
            <a:r>
              <a:rPr lang="en-US" sz="2000" b="1" dirty="0" smtClean="0">
                <a:latin typeface="Arial Narrow" pitchFamily="34" charset="0"/>
              </a:rPr>
              <a:t> a pie o </a:t>
            </a:r>
            <a:r>
              <a:rPr lang="en-US" sz="2000" b="1" dirty="0" err="1" smtClean="0">
                <a:latin typeface="Arial Narrow" pitchFamily="34" charset="0"/>
              </a:rPr>
              <a:t>peatones</a:t>
            </a:r>
            <a:r>
              <a:rPr lang="en-US" sz="2000" b="1" dirty="0" smtClean="0">
                <a:latin typeface="Arial Narrow" pitchFamily="34" charset="0"/>
              </a:rPr>
              <a:t> </a:t>
            </a:r>
            <a:r>
              <a:rPr lang="en-US" sz="2000" b="1" dirty="0" err="1" smtClean="0">
                <a:latin typeface="Arial Narrow" pitchFamily="34" charset="0"/>
              </a:rPr>
              <a:t>realizan</a:t>
            </a:r>
            <a:r>
              <a:rPr lang="en-US" sz="2000" b="1" dirty="0" smtClean="0">
                <a:latin typeface="Arial Narrow" pitchFamily="34" charset="0"/>
              </a:rPr>
              <a:t> la mayor parte de</a:t>
            </a:r>
          </a:p>
          <a:p>
            <a:pPr>
              <a:lnSpc>
                <a:spcPts val="2200"/>
              </a:lnSpc>
              <a:buSzPct val="50000"/>
            </a:pPr>
            <a:r>
              <a:rPr lang="en-US" sz="2000" b="1" dirty="0" smtClean="0">
                <a:latin typeface="Arial Narrow" pitchFamily="34" charset="0"/>
              </a:rPr>
              <a:t>     </a:t>
            </a:r>
            <a:r>
              <a:rPr lang="en-US" sz="2000" b="1" dirty="0" err="1" smtClean="0">
                <a:latin typeface="Arial Narrow" pitchFamily="34" charset="0"/>
              </a:rPr>
              <a:t>su</a:t>
            </a:r>
            <a:r>
              <a:rPr lang="en-US" sz="2000" b="1" dirty="0" smtClean="0">
                <a:latin typeface="Arial Narrow" pitchFamily="34" charset="0"/>
              </a:rPr>
              <a:t> </a:t>
            </a:r>
            <a:r>
              <a:rPr lang="en-US" sz="2000" b="1" dirty="0" err="1" smtClean="0">
                <a:latin typeface="Arial Narrow" pitchFamily="34" charset="0"/>
              </a:rPr>
              <a:t>trabajo</a:t>
            </a:r>
            <a:r>
              <a:rPr lang="en-US" sz="2000" b="1" dirty="0" smtClean="0">
                <a:latin typeface="Arial Narrow" pitchFamily="34" charset="0"/>
              </a:rPr>
              <a:t>  </a:t>
            </a:r>
            <a:r>
              <a:rPr lang="en-US" sz="2000" b="1" dirty="0" err="1" smtClean="0">
                <a:latin typeface="Arial Narrow" pitchFamily="34" charset="0"/>
              </a:rPr>
              <a:t>fuera</a:t>
            </a:r>
            <a:r>
              <a:rPr lang="en-US" sz="2000" b="1" dirty="0" smtClean="0">
                <a:latin typeface="Arial Narrow" pitchFamily="34" charset="0"/>
              </a:rPr>
              <a:t> de </a:t>
            </a:r>
            <a:r>
              <a:rPr lang="en-US" sz="2000" b="1" dirty="0" err="1" smtClean="0">
                <a:latin typeface="Arial Narrow" pitchFamily="34" charset="0"/>
              </a:rPr>
              <a:t>vehículos</a:t>
            </a:r>
            <a:r>
              <a:rPr lang="en-US" sz="2000" b="1" dirty="0" smtClean="0">
                <a:latin typeface="Arial Narrow" pitchFamily="34" charset="0"/>
              </a:rPr>
              <a:t> o </a:t>
            </a:r>
            <a:r>
              <a:rPr lang="en-US" sz="2000" b="1" dirty="0" err="1" smtClean="0">
                <a:latin typeface="Arial Narrow" pitchFamily="34" charset="0"/>
              </a:rPr>
              <a:t>equipos</a:t>
            </a:r>
            <a:endParaRPr lang="en-US" sz="2000" b="1" dirty="0" smtClean="0">
              <a:latin typeface="Arial Narrow" pitchFamily="34" charset="0"/>
            </a:endParaRPr>
          </a:p>
          <a:p>
            <a:pPr>
              <a:lnSpc>
                <a:spcPts val="2400"/>
              </a:lnSpc>
              <a:buFont typeface="Arial" pitchFamily="34" charset="0"/>
              <a:buChar char="•"/>
            </a:pPr>
            <a:endParaRPr lang="en-US" sz="2400" b="1" dirty="0">
              <a:latin typeface="Arial Narrow" pitchFamily="34" charset="0"/>
            </a:endParaRPr>
          </a:p>
        </p:txBody>
      </p:sp>
      <p:sp>
        <p:nvSpPr>
          <p:cNvPr id="13" name="Subtitle 8"/>
          <p:cNvSpPr txBox="1">
            <a:spLocks/>
          </p:cNvSpPr>
          <p:nvPr/>
        </p:nvSpPr>
        <p:spPr bwMode="auto">
          <a:xfrm>
            <a:off x="451512" y="5761771"/>
            <a:ext cx="6482688" cy="486629"/>
          </a:xfrm>
          <a:prstGeom prst="rect">
            <a:avLst/>
          </a:prstGeom>
          <a:noFill/>
          <a:ln w="9525">
            <a:noFill/>
            <a:miter lim="800000"/>
            <a:headEnd/>
            <a:tailEnd/>
          </a:ln>
        </p:spPr>
        <p:txBody>
          <a:bodyPr/>
          <a:lstStyle/>
          <a:p>
            <a:pPr>
              <a:lnSpc>
                <a:spcPts val="2200"/>
              </a:lnSpc>
              <a:spcBef>
                <a:spcPct val="20000"/>
              </a:spcBef>
            </a:pPr>
            <a:r>
              <a:rPr lang="en-US" sz="2200" b="1" dirty="0" err="1" smtClean="0">
                <a:solidFill>
                  <a:srgbClr val="C00000"/>
                </a:solidFill>
                <a:latin typeface="Calibri" pitchFamily="34" charset="0"/>
              </a:rPr>
              <a:t>Cada</a:t>
            </a:r>
            <a:r>
              <a:rPr lang="en-US" sz="2200" b="1" dirty="0" smtClean="0">
                <a:solidFill>
                  <a:srgbClr val="C00000"/>
                </a:solidFill>
                <a:latin typeface="Calibri" pitchFamily="34" charset="0"/>
              </a:rPr>
              <a:t> persona en la </a:t>
            </a:r>
            <a:r>
              <a:rPr lang="en-US" sz="2200" b="1" dirty="0" err="1" smtClean="0">
                <a:solidFill>
                  <a:srgbClr val="C00000"/>
                </a:solidFill>
                <a:latin typeface="Calibri" pitchFamily="34" charset="0"/>
              </a:rPr>
              <a:t>obra</a:t>
            </a:r>
            <a:r>
              <a:rPr lang="en-US" sz="2200" b="1" dirty="0" smtClean="0">
                <a:solidFill>
                  <a:srgbClr val="C00000"/>
                </a:solidFill>
                <a:latin typeface="Calibri" pitchFamily="34" charset="0"/>
              </a:rPr>
              <a:t> </a:t>
            </a:r>
            <a:r>
              <a:rPr lang="en-US" sz="2200" b="1" dirty="0" err="1" smtClean="0">
                <a:solidFill>
                  <a:srgbClr val="C00000"/>
                </a:solidFill>
                <a:latin typeface="Calibri" pitchFamily="34" charset="0"/>
              </a:rPr>
              <a:t>tiene</a:t>
            </a:r>
            <a:r>
              <a:rPr lang="en-US" sz="2200" b="1" dirty="0" smtClean="0">
                <a:solidFill>
                  <a:srgbClr val="C00000"/>
                </a:solidFill>
                <a:latin typeface="Calibri" pitchFamily="34" charset="0"/>
              </a:rPr>
              <a:t> la </a:t>
            </a:r>
            <a:r>
              <a:rPr lang="en-US" sz="2200" b="1" dirty="0" err="1" smtClean="0">
                <a:solidFill>
                  <a:srgbClr val="C00000"/>
                </a:solidFill>
                <a:latin typeface="Calibri" pitchFamily="34" charset="0"/>
              </a:rPr>
              <a:t>responsabilidad</a:t>
            </a:r>
            <a:r>
              <a:rPr lang="en-US" sz="2200" b="1" dirty="0" smtClean="0">
                <a:solidFill>
                  <a:srgbClr val="C00000"/>
                </a:solidFill>
                <a:latin typeface="Calibri" pitchFamily="34" charset="0"/>
              </a:rPr>
              <a:t> de </a:t>
            </a:r>
            <a:r>
              <a:rPr lang="en-US" sz="2200" b="1" dirty="0" err="1" smtClean="0">
                <a:solidFill>
                  <a:srgbClr val="C00000"/>
                </a:solidFill>
                <a:latin typeface="Calibri" pitchFamily="34" charset="0"/>
              </a:rPr>
              <a:t>estar</a:t>
            </a:r>
            <a:r>
              <a:rPr lang="en-US" sz="2200" b="1" dirty="0" smtClean="0">
                <a:solidFill>
                  <a:srgbClr val="C00000"/>
                </a:solidFill>
                <a:latin typeface="Calibri" pitchFamily="34" charset="0"/>
              </a:rPr>
              <a:t> </a:t>
            </a:r>
            <a:r>
              <a:rPr lang="en-US" sz="2200" b="1" dirty="0" err="1" smtClean="0">
                <a:solidFill>
                  <a:srgbClr val="C00000"/>
                </a:solidFill>
                <a:latin typeface="Calibri" pitchFamily="34" charset="0"/>
              </a:rPr>
              <a:t>alerta</a:t>
            </a:r>
            <a:r>
              <a:rPr lang="en-US" sz="2200" b="1" dirty="0" smtClean="0">
                <a:solidFill>
                  <a:srgbClr val="C00000"/>
                </a:solidFill>
                <a:latin typeface="Calibri" pitchFamily="34" charset="0"/>
              </a:rPr>
              <a:t> y </a:t>
            </a:r>
            <a:r>
              <a:rPr lang="en-US" sz="2200" b="1" dirty="0" err="1" smtClean="0">
                <a:solidFill>
                  <a:srgbClr val="C00000"/>
                </a:solidFill>
                <a:latin typeface="Calibri" pitchFamily="34" charset="0"/>
              </a:rPr>
              <a:t>trabajar</a:t>
            </a:r>
            <a:r>
              <a:rPr lang="en-US" sz="2200" b="1" dirty="0" smtClean="0">
                <a:solidFill>
                  <a:srgbClr val="C00000"/>
                </a:solidFill>
                <a:latin typeface="Calibri" pitchFamily="34" charset="0"/>
              </a:rPr>
              <a:t> de </a:t>
            </a:r>
            <a:r>
              <a:rPr lang="en-US" sz="2200" b="1" dirty="0" err="1" smtClean="0">
                <a:solidFill>
                  <a:srgbClr val="C00000"/>
                </a:solidFill>
                <a:latin typeface="Calibri" pitchFamily="34" charset="0"/>
              </a:rPr>
              <a:t>manera</a:t>
            </a:r>
            <a:r>
              <a:rPr lang="en-US" sz="2200" b="1" dirty="0" smtClean="0">
                <a:solidFill>
                  <a:srgbClr val="C00000"/>
                </a:solidFill>
                <a:latin typeface="Calibri" pitchFamily="34" charset="0"/>
              </a:rPr>
              <a:t> </a:t>
            </a:r>
            <a:r>
              <a:rPr lang="en-US" sz="2200" b="1" dirty="0" err="1" smtClean="0">
                <a:solidFill>
                  <a:srgbClr val="C00000"/>
                </a:solidFill>
                <a:latin typeface="Calibri" pitchFamily="34" charset="0"/>
              </a:rPr>
              <a:t>segura</a:t>
            </a:r>
            <a:endParaRPr lang="en-US" sz="2200" b="1" spc="-30" dirty="0" smtClean="0">
              <a:solidFill>
                <a:srgbClr val="C00000"/>
              </a:solidFill>
              <a:latin typeface="Calibri" pitchFamily="34" charset="0"/>
            </a:endParaRPr>
          </a:p>
        </p:txBody>
      </p:sp>
      <p:sp>
        <p:nvSpPr>
          <p:cNvPr id="16" name="Subtitle 8"/>
          <p:cNvSpPr txBox="1">
            <a:spLocks/>
          </p:cNvSpPr>
          <p:nvPr/>
        </p:nvSpPr>
        <p:spPr bwMode="auto">
          <a:xfrm>
            <a:off x="665553" y="3639647"/>
            <a:ext cx="8138770" cy="560387"/>
          </a:xfrm>
          <a:prstGeom prst="rect">
            <a:avLst/>
          </a:prstGeom>
          <a:noFill/>
          <a:ln w="9525">
            <a:noFill/>
            <a:miter lim="800000"/>
            <a:headEnd/>
            <a:tailEnd/>
          </a:ln>
        </p:spPr>
        <p:txBody>
          <a:bodyPr/>
          <a:lstStyle/>
          <a:p>
            <a:pPr>
              <a:lnSpc>
                <a:spcPts val="2200"/>
              </a:lnSpc>
              <a:buSzPct val="50000"/>
              <a:buFont typeface="Wingdings" pitchFamily="2" charset="2"/>
              <a:buChar char="ü"/>
            </a:pPr>
            <a:r>
              <a:rPr lang="en-US" sz="3600" b="1" dirty="0" smtClean="0">
                <a:solidFill>
                  <a:prstClr val="black">
                    <a:lumMod val="50000"/>
                    <a:lumOff val="50000"/>
                  </a:prstClr>
                </a:solidFill>
                <a:latin typeface="Arial Narrow" pitchFamily="34" charset="0"/>
              </a:rPr>
              <a:t> </a:t>
            </a:r>
            <a:r>
              <a:rPr lang="en-US" sz="2000" b="1" dirty="0" smtClean="0">
                <a:latin typeface="Arial Narrow" pitchFamily="34" charset="0"/>
              </a:rPr>
              <a:t>Los </a:t>
            </a:r>
            <a:r>
              <a:rPr lang="en-US" sz="2000" b="1" dirty="0" err="1" smtClean="0">
                <a:latin typeface="Arial Narrow" pitchFamily="34" charset="0"/>
              </a:rPr>
              <a:t>trabajadores</a:t>
            </a:r>
            <a:r>
              <a:rPr lang="en-US" sz="2000" b="1" dirty="0" smtClean="0">
                <a:latin typeface="Arial Narrow" pitchFamily="34" charset="0"/>
              </a:rPr>
              <a:t> a pie son </a:t>
            </a:r>
            <a:r>
              <a:rPr lang="en-US" sz="2000" b="1" dirty="0" err="1" smtClean="0">
                <a:latin typeface="Arial Narrow" pitchFamily="34" charset="0"/>
              </a:rPr>
              <a:t>particularmente</a:t>
            </a:r>
            <a:r>
              <a:rPr lang="en-US" sz="2000" b="1" dirty="0" smtClean="0">
                <a:latin typeface="Arial Narrow" pitchFamily="34" charset="0"/>
              </a:rPr>
              <a:t> </a:t>
            </a:r>
            <a:r>
              <a:rPr lang="en-US" sz="2000" b="1" dirty="0" err="1" smtClean="0">
                <a:latin typeface="Arial Narrow" pitchFamily="34" charset="0"/>
              </a:rPr>
              <a:t>vulnerables</a:t>
            </a:r>
            <a:r>
              <a:rPr lang="en-US" sz="2000" b="1" dirty="0" smtClean="0">
                <a:latin typeface="Arial Narrow" pitchFamily="34" charset="0"/>
              </a:rPr>
              <a:t> a </a:t>
            </a:r>
            <a:r>
              <a:rPr lang="en-US" sz="2000" b="1" dirty="0" err="1" smtClean="0">
                <a:latin typeface="Arial Narrow" pitchFamily="34" charset="0"/>
              </a:rPr>
              <a:t>ser</a:t>
            </a:r>
            <a:endParaRPr lang="en-US" sz="2000" b="1" dirty="0" smtClean="0">
              <a:latin typeface="Arial Narrow" pitchFamily="34" charset="0"/>
            </a:endParaRPr>
          </a:p>
          <a:p>
            <a:pPr>
              <a:lnSpc>
                <a:spcPts val="2200"/>
              </a:lnSpc>
              <a:buSzPct val="50000"/>
            </a:pPr>
            <a:r>
              <a:rPr lang="en-US" sz="2000" b="1" dirty="0" smtClean="0">
                <a:latin typeface="Arial Narrow" pitchFamily="34" charset="0"/>
              </a:rPr>
              <a:t>     </a:t>
            </a:r>
            <a:r>
              <a:rPr lang="en-US" sz="2000" b="1" dirty="0" err="1" smtClean="0">
                <a:latin typeface="Arial Narrow" pitchFamily="34" charset="0"/>
              </a:rPr>
              <a:t>Impactados</a:t>
            </a:r>
            <a:r>
              <a:rPr lang="en-US" sz="2000" b="1" dirty="0" smtClean="0">
                <a:latin typeface="Arial Narrow" pitchFamily="34" charset="0"/>
              </a:rPr>
              <a:t> </a:t>
            </a:r>
            <a:r>
              <a:rPr lang="en-US" sz="2000" b="1" dirty="0" err="1" smtClean="0">
                <a:latin typeface="Arial Narrow" pitchFamily="34" charset="0"/>
              </a:rPr>
              <a:t>por</a:t>
            </a:r>
            <a:r>
              <a:rPr lang="en-US" sz="2000" b="1" dirty="0" smtClean="0">
                <a:latin typeface="Arial Narrow" pitchFamily="34" charset="0"/>
              </a:rPr>
              <a:t> los </a:t>
            </a:r>
            <a:r>
              <a:rPr lang="en-US" sz="2000" b="1" dirty="0" err="1" smtClean="0">
                <a:latin typeface="Arial Narrow" pitchFamily="34" charset="0"/>
              </a:rPr>
              <a:t>vehículos</a:t>
            </a:r>
            <a:r>
              <a:rPr lang="en-US" sz="2000" b="1" dirty="0" smtClean="0">
                <a:latin typeface="Arial Narrow" pitchFamily="34" charset="0"/>
              </a:rPr>
              <a:t> y </a:t>
            </a:r>
            <a:r>
              <a:rPr lang="en-US" sz="2000" b="1" dirty="0" err="1" smtClean="0">
                <a:latin typeface="Arial Narrow" pitchFamily="34" charset="0"/>
              </a:rPr>
              <a:t>equipos</a:t>
            </a:r>
            <a:endParaRPr lang="en-US" sz="2000" b="1" dirty="0" smtClean="0">
              <a:latin typeface="Arial Narrow" pitchFamily="34" charset="0"/>
            </a:endParaRPr>
          </a:p>
          <a:p>
            <a:pPr>
              <a:lnSpc>
                <a:spcPts val="2400"/>
              </a:lnSpc>
              <a:buFont typeface="Arial" pitchFamily="34" charset="0"/>
              <a:buChar char="•"/>
            </a:pPr>
            <a:endParaRPr lang="en-US" sz="2400" b="1" dirty="0">
              <a:latin typeface="Arial Narrow" pitchFamily="34" charset="0"/>
            </a:endParaRPr>
          </a:p>
        </p:txBody>
      </p:sp>
      <p:sp>
        <p:nvSpPr>
          <p:cNvPr id="17" name="5-Point Star 16" title="Picture of star under the page number"/>
          <p:cNvSpPr/>
          <p:nvPr/>
        </p:nvSpPr>
        <p:spPr>
          <a:xfrm>
            <a:off x="8484669" y="6607293"/>
            <a:ext cx="159026" cy="143123"/>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7" name="Picture 2" title="Picture of on foot road workers"/>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237411" y="1443340"/>
            <a:ext cx="1691697" cy="4952999"/>
          </a:xfrm>
          <a:prstGeom prst="rect">
            <a:avLst/>
          </a:prstGeom>
          <a:noFill/>
          <a:ln w="19050">
            <a:solidFill>
              <a:schemeClr val="tx1"/>
            </a:solidFill>
            <a:miter lim="800000"/>
            <a:headEnd/>
            <a:tailEnd/>
          </a:ln>
          <a:effectLst/>
        </p:spPr>
      </p:pic>
      <p:sp>
        <p:nvSpPr>
          <p:cNvPr id="18" name="Subtitle 8"/>
          <p:cNvSpPr txBox="1">
            <a:spLocks/>
          </p:cNvSpPr>
          <p:nvPr/>
        </p:nvSpPr>
        <p:spPr bwMode="auto">
          <a:xfrm>
            <a:off x="449239" y="4343400"/>
            <a:ext cx="8061325" cy="506413"/>
          </a:xfrm>
          <a:prstGeom prst="rect">
            <a:avLst/>
          </a:prstGeom>
          <a:noFill/>
          <a:ln w="9525">
            <a:noFill/>
            <a:miter lim="800000"/>
            <a:headEnd/>
            <a:tailEnd/>
          </a:ln>
        </p:spPr>
        <p:txBody>
          <a:bodyPr/>
          <a:lstStyle/>
          <a:p>
            <a:pPr>
              <a:lnSpc>
                <a:spcPts val="2200"/>
              </a:lnSpc>
              <a:spcBef>
                <a:spcPct val="20000"/>
              </a:spcBef>
              <a:buFont typeface="Arial" charset="0"/>
              <a:buChar char="•"/>
            </a:pPr>
            <a:r>
              <a:rPr lang="en-US" sz="2200" b="1" dirty="0">
                <a:solidFill>
                  <a:schemeClr val="tx1">
                    <a:lumMod val="75000"/>
                    <a:lumOff val="25000"/>
                  </a:schemeClr>
                </a:solidFill>
                <a:latin typeface="Arial Narrow" pitchFamily="34" charset="0"/>
              </a:rPr>
              <a:t> </a:t>
            </a:r>
            <a:r>
              <a:rPr lang="en-US" sz="2200" b="1" dirty="0" smtClean="0">
                <a:solidFill>
                  <a:schemeClr val="tx1">
                    <a:lumMod val="75000"/>
                    <a:lumOff val="25000"/>
                  </a:schemeClr>
                </a:solidFill>
                <a:latin typeface="Arial Narrow" pitchFamily="34" charset="0"/>
              </a:rPr>
              <a:t>El </a:t>
            </a:r>
            <a:r>
              <a:rPr lang="en-US" sz="2200" b="1" dirty="0" smtClean="0">
                <a:solidFill>
                  <a:srgbClr val="C00000"/>
                </a:solidFill>
                <a:latin typeface="Arial Narrow" pitchFamily="34" charset="0"/>
              </a:rPr>
              <a:t>CTI </a:t>
            </a:r>
            <a:r>
              <a:rPr lang="en-US" sz="2200" b="1" dirty="0" smtClean="0">
                <a:latin typeface="Arial Narrow" pitchFamily="34" charset="0"/>
              </a:rPr>
              <a:t>reduce </a:t>
            </a:r>
            <a:r>
              <a:rPr lang="en-US" sz="2200" b="1" dirty="0" err="1" smtClean="0">
                <a:latin typeface="Arial Narrow" pitchFamily="34" charset="0"/>
              </a:rPr>
              <a:t>peligros</a:t>
            </a:r>
            <a:r>
              <a:rPr lang="en-US" sz="2200" b="1" dirty="0" smtClean="0">
                <a:latin typeface="Arial Narrow" pitchFamily="34" charset="0"/>
              </a:rPr>
              <a:t> a los </a:t>
            </a:r>
            <a:r>
              <a:rPr lang="en-US" sz="2200" b="1" dirty="0" err="1" smtClean="0">
                <a:latin typeface="Arial Narrow" pitchFamily="34" charset="0"/>
              </a:rPr>
              <a:t>operadores</a:t>
            </a:r>
            <a:r>
              <a:rPr lang="en-US" sz="2200" b="1" dirty="0" smtClean="0">
                <a:latin typeface="Arial Narrow" pitchFamily="34" charset="0"/>
              </a:rPr>
              <a:t> de </a:t>
            </a:r>
            <a:r>
              <a:rPr lang="en-US" sz="2200" b="1" dirty="0" err="1" smtClean="0">
                <a:latin typeface="Arial Narrow" pitchFamily="34" charset="0"/>
              </a:rPr>
              <a:t>equipos</a:t>
            </a:r>
            <a:r>
              <a:rPr lang="en-US" sz="2200" b="1" dirty="0" smtClean="0">
                <a:latin typeface="Arial Narrow" pitchFamily="34" charset="0"/>
              </a:rPr>
              <a:t>.</a:t>
            </a:r>
            <a:endParaRPr lang="en-US" sz="2200" b="1" dirty="0">
              <a:latin typeface="Arial Narrow" pitchFamily="34" charset="0"/>
            </a:endParaRPr>
          </a:p>
        </p:txBody>
      </p:sp>
      <p:sp>
        <p:nvSpPr>
          <p:cNvPr id="2" name="Title 1" hidden="1"/>
          <p:cNvSpPr>
            <a:spLocks noGrp="1"/>
          </p:cNvSpPr>
          <p:nvPr>
            <p:ph type="title"/>
          </p:nvPr>
        </p:nvSpPr>
        <p:spPr>
          <a:xfrm>
            <a:off x="457200" y="-806712"/>
            <a:ext cx="8229600" cy="1143000"/>
          </a:xfrm>
        </p:spPr>
        <p:txBody>
          <a:bodyPr>
            <a:normAutofit fontScale="90000"/>
          </a:bodyPr>
          <a:lstStyle/>
          <a:p>
            <a:r>
              <a:rPr lang="en-US" dirty="0" smtClean="0"/>
              <a:t>Why implement internal traffic control</a:t>
            </a:r>
            <a:endParaRPr lang="en-US" dirty="0"/>
          </a:p>
        </p:txBody>
      </p:sp>
      <p:sp>
        <p:nvSpPr>
          <p:cNvPr id="19" name="Slide Number Placeholder 4"/>
          <p:cNvSpPr>
            <a:spLocks noGrp="1"/>
          </p:cNvSpPr>
          <p:nvPr>
            <p:ph type="sldNum" sz="quarter" idx="12"/>
          </p:nvPr>
        </p:nvSpPr>
        <p:spPr/>
        <p:txBody>
          <a:bodyPr/>
          <a:lstStyle/>
          <a:p>
            <a:pPr>
              <a:defRPr/>
            </a:pPr>
            <a:fld id="{991630E5-D2C6-4D54-9913-55C6C92AA029}" type="slidenum">
              <a:rPr lang="en-US" smtClean="0"/>
              <a:pPr>
                <a:defRPr/>
              </a:pPr>
              <a:t>10</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0"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10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par>
                                <p:cTn id="37" presetID="1"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6" grpId="0"/>
      <p:bldP spid="17" grpId="0" animBg="1"/>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title="Picture of ARTBA Internal traffic control preventing runovers and backovers in roadway construction Title"/>
          <p:cNvGrpSpPr/>
          <p:nvPr/>
        </p:nvGrpSpPr>
        <p:grpSpPr>
          <a:xfrm>
            <a:off x="381000" y="336288"/>
            <a:ext cx="8595360" cy="959112"/>
            <a:chOff x="381000" y="336288"/>
            <a:chExt cx="8595360" cy="959112"/>
          </a:xfrm>
        </p:grpSpPr>
        <p:sp>
          <p:nvSpPr>
            <p:cNvPr id="4" name="Title 7"/>
            <p:cNvSpPr txBox="1">
              <a:spLocks/>
            </p:cNvSpPr>
            <p:nvPr/>
          </p:nvSpPr>
          <p:spPr>
            <a:xfrm>
              <a:off x="381000" y="336288"/>
              <a:ext cx="8595360" cy="914400"/>
            </a:xfrm>
            <a:prstGeom prst="rect">
              <a:avLst/>
            </a:pr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tileRect/>
            </a:gradFill>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a:bevelT h="25400"/>
            </a:sp3d>
          </p:spPr>
          <p:style>
            <a:lnRef idx="0">
              <a:schemeClr val="accent3"/>
            </a:lnRef>
            <a:fillRef idx="3">
              <a:schemeClr val="accent3"/>
            </a:fillRef>
            <a:effectRef idx="3">
              <a:schemeClr val="accent3"/>
            </a:effectRef>
            <a:fontRef idx="minor">
              <a:schemeClr val="lt1"/>
            </a:fontRef>
          </p:style>
          <p:txBody>
            <a:bodyPr anchor="ctr"/>
            <a:lstStyle/>
            <a:p>
              <a:pPr fontAlgn="auto">
                <a:spcAft>
                  <a:spcPts val="0"/>
                </a:spcAft>
                <a:defRPr/>
              </a:pPr>
              <a:endParaRPr lang="en-US" sz="3600" b="1" dirty="0">
                <a:solidFill>
                  <a:schemeClr val="bg1"/>
                </a:solidFill>
              </a:endParaRPr>
            </a:p>
          </p:txBody>
        </p:sp>
        <p:sp>
          <p:nvSpPr>
            <p:cNvPr id="5" name="Subtitle 8"/>
            <p:cNvSpPr txBox="1">
              <a:spLocks/>
            </p:cNvSpPr>
            <p:nvPr/>
          </p:nvSpPr>
          <p:spPr bwMode="auto">
            <a:xfrm>
              <a:off x="927698" y="592348"/>
              <a:ext cx="6324600" cy="381000"/>
            </a:xfrm>
            <a:prstGeom prst="rect">
              <a:avLst/>
            </a:prstGeom>
            <a:noFill/>
            <a:ln w="9525">
              <a:noFill/>
              <a:miter lim="800000"/>
              <a:headEnd/>
              <a:tailEnd/>
            </a:ln>
          </p:spPr>
          <p:txBody>
            <a:bodyPr>
              <a:scene3d>
                <a:camera prst="orthographicFront"/>
                <a:lightRig rig="threePt" dir="t"/>
              </a:scene3d>
              <a:sp3d extrusionH="57150">
                <a:bevelT w="82550" h="38100" prst="coolSlant"/>
              </a:sp3d>
            </a:bodyPr>
            <a:lstStyle/>
            <a:p>
              <a:pPr algn="r">
                <a:lnSpc>
                  <a:spcPts val="1900"/>
                </a:lnSpc>
              </a:pPr>
              <a:r>
                <a:rPr lang="en-US" sz="3600" b="1" dirty="0" smtClean="0">
                  <a:effectLst>
                    <a:outerShdw blurRad="60007" dist="310007" dir="7680000" sy="30000" kx="1300200" algn="ctr" rotWithShape="0">
                      <a:prstClr val="black">
                        <a:alpha val="32000"/>
                      </a:prstClr>
                    </a:outerShdw>
                  </a:effectLst>
                </a:rPr>
                <a:t>Control </a:t>
              </a:r>
              <a:r>
                <a:rPr lang="en-US" sz="3600" b="1" dirty="0">
                  <a:effectLst>
                    <a:outerShdw blurRad="60007" dist="310007" dir="7680000" sy="30000" kx="1300200" algn="ctr" rotWithShape="0">
                      <a:prstClr val="black">
                        <a:alpha val="32000"/>
                      </a:prstClr>
                    </a:outerShdw>
                  </a:effectLst>
                </a:rPr>
                <a:t>de </a:t>
              </a:r>
              <a:r>
                <a:rPr lang="en-US" sz="3600" b="1" dirty="0" err="1">
                  <a:effectLst>
                    <a:outerShdw blurRad="60007" dist="310007" dir="7680000" sy="30000" kx="1300200" algn="ctr" rotWithShape="0">
                      <a:prstClr val="black">
                        <a:alpha val="32000"/>
                      </a:prstClr>
                    </a:outerShdw>
                  </a:effectLst>
                </a:rPr>
                <a:t>Tr</a:t>
              </a:r>
              <a:r>
                <a:rPr lang="es-US" sz="3600" b="1" dirty="0" err="1">
                  <a:effectLst>
                    <a:outerShdw blurRad="60007" dist="310007" dir="7680000" sy="30000" kx="1300200" algn="ctr" rotWithShape="0">
                      <a:prstClr val="black">
                        <a:alpha val="32000"/>
                      </a:prstClr>
                    </a:outerShdw>
                  </a:effectLst>
                </a:rPr>
                <a:t>áfico</a:t>
              </a:r>
              <a:r>
                <a:rPr lang="es-US" sz="3600" b="1" dirty="0">
                  <a:effectLst>
                    <a:outerShdw blurRad="60007" dist="310007" dir="7680000" sy="30000" kx="1300200" algn="ctr" rotWithShape="0">
                      <a:prstClr val="black">
                        <a:alpha val="32000"/>
                      </a:prstClr>
                    </a:outerShdw>
                  </a:effectLst>
                </a:rPr>
                <a:t> Interno</a:t>
              </a: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a:p>
              <a:pPr algn="r">
                <a:lnSpc>
                  <a:spcPts val="1900"/>
                </a:lnSpc>
              </a:pP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p:txBody>
        </p:sp>
        <p:sp>
          <p:nvSpPr>
            <p:cNvPr id="6" name="Subtitle 8"/>
            <p:cNvSpPr txBox="1">
              <a:spLocks/>
            </p:cNvSpPr>
            <p:nvPr/>
          </p:nvSpPr>
          <p:spPr bwMode="auto">
            <a:xfrm>
              <a:off x="589828" y="957530"/>
              <a:ext cx="7563572" cy="337870"/>
            </a:xfrm>
            <a:prstGeom prst="rect">
              <a:avLst/>
            </a:prstGeom>
            <a:noFill/>
            <a:ln w="9525">
              <a:noFill/>
              <a:miter lim="800000"/>
              <a:headEnd/>
              <a:tailEnd/>
            </a:ln>
          </p:spPr>
          <p:txBody>
            <a:bodyPr/>
            <a:lstStyle/>
            <a:p>
              <a:pPr lvl="0">
                <a:lnSpc>
                  <a:spcPts val="1900"/>
                </a:lnSpc>
              </a:pPr>
              <a:r>
                <a:rPr lang="en-US" sz="1600" b="1" i="1" spc="50" dirty="0">
                  <a:ln>
                    <a:solidFill>
                      <a:srgbClr val="C00000"/>
                    </a:solidFill>
                  </a:ln>
                  <a:solidFill>
                    <a:srgbClr val="003300"/>
                  </a:solidFill>
                </a:rPr>
                <a:t>PREVINIENDO INCIDENTES POR ATROPELLOS EN LA CONSTRUCCION VIAL</a:t>
              </a:r>
              <a:endParaRPr lang="en-US" sz="1600" b="1" i="1" spc="50" dirty="0">
                <a:ln>
                  <a:solidFill>
                    <a:srgbClr val="C00000"/>
                  </a:solidFill>
                </a:ln>
                <a:solidFill>
                  <a:srgbClr val="003300"/>
                </a:solidFill>
                <a:latin typeface="Calibri" pitchFamily="34" charset="0"/>
              </a:endParaRPr>
            </a:p>
            <a:p>
              <a:pPr>
                <a:lnSpc>
                  <a:spcPts val="1900"/>
                </a:lnSpc>
              </a:pPr>
              <a:endParaRPr lang="en-US" sz="1600" b="1" i="1" spc="50" dirty="0">
                <a:ln>
                  <a:solidFill>
                    <a:srgbClr val="C00000"/>
                  </a:solidFill>
                </a:ln>
                <a:solidFill>
                  <a:srgbClr val="003300"/>
                </a:solidFill>
                <a:latin typeface="Calibri" pitchFamily="34" charset="0"/>
              </a:endParaRPr>
            </a:p>
          </p:txBody>
        </p:sp>
        <p:pic>
          <p:nvPicPr>
            <p:cNvPr id="7" name="Picture 6" descr="LOGO-ARTBA.png" title="Picture of ARTBA Internal traffic control preventing runovers and backovers in roadway construction Title"/>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57200" y="652077"/>
              <a:ext cx="533400" cy="207686"/>
            </a:xfrm>
            <a:prstGeom prst="rect">
              <a:avLst/>
            </a:prstGeom>
            <a:effectLst>
              <a:outerShdw blurRad="50800" dist="38100" dir="2700000" algn="tl" rotWithShape="0">
                <a:prstClr val="black">
                  <a:alpha val="40000"/>
                </a:prstClr>
              </a:outerShdw>
            </a:effectLst>
          </p:spPr>
        </p:pic>
        <p:pic>
          <p:nvPicPr>
            <p:cNvPr id="8" name="Picture 7" descr="Logo_WZ_Safety.png" title="Picture of ARTBA Internal traffic control preventing runovers and backovers in roadway construction Title"/>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91399" y="440545"/>
              <a:ext cx="1383723" cy="727388"/>
            </a:xfrm>
            <a:prstGeom prst="rect">
              <a:avLst/>
            </a:prstGeom>
            <a:effectLst>
              <a:outerShdw blurRad="50800" dist="38100" dir="2700000" algn="tl" rotWithShape="0">
                <a:prstClr val="black">
                  <a:alpha val="40000"/>
                </a:prstClr>
              </a:outerShdw>
            </a:effectLst>
          </p:spPr>
        </p:pic>
      </p:grpSp>
      <p:sp>
        <p:nvSpPr>
          <p:cNvPr id="10" name="Subtitle 8"/>
          <p:cNvSpPr txBox="1">
            <a:spLocks/>
          </p:cNvSpPr>
          <p:nvPr/>
        </p:nvSpPr>
        <p:spPr bwMode="auto">
          <a:xfrm>
            <a:off x="388938" y="1447800"/>
            <a:ext cx="7478712" cy="533400"/>
          </a:xfrm>
          <a:prstGeom prst="rect">
            <a:avLst/>
          </a:prstGeom>
          <a:noFill/>
          <a:ln w="9525">
            <a:noFill/>
            <a:miter lim="800000"/>
            <a:headEnd/>
            <a:tailEnd/>
          </a:ln>
        </p:spPr>
        <p:txBody>
          <a:bodyPr/>
          <a:lstStyle/>
          <a:p>
            <a:pPr marL="342900" indent="-342900">
              <a:spcBef>
                <a:spcPct val="20000"/>
              </a:spcBef>
            </a:pPr>
            <a:r>
              <a:rPr lang="en-US" sz="2800" b="1" dirty="0" err="1" smtClean="0">
                <a:solidFill>
                  <a:schemeClr val="bg2">
                    <a:lumMod val="10000"/>
                  </a:schemeClr>
                </a:solidFill>
                <a:latin typeface="Calibri" pitchFamily="34" charset="0"/>
              </a:rPr>
              <a:t>Existen</a:t>
            </a:r>
            <a:r>
              <a:rPr lang="en-US" sz="2800" b="1" dirty="0" smtClean="0">
                <a:solidFill>
                  <a:schemeClr val="bg2">
                    <a:lumMod val="10000"/>
                  </a:schemeClr>
                </a:solidFill>
                <a:latin typeface="Calibri" pitchFamily="34" charset="0"/>
              </a:rPr>
              <a:t> dos </a:t>
            </a:r>
            <a:r>
              <a:rPr lang="en-US" sz="2800" b="1" dirty="0" err="1" smtClean="0">
                <a:solidFill>
                  <a:schemeClr val="bg2">
                    <a:lumMod val="10000"/>
                  </a:schemeClr>
                </a:solidFill>
                <a:latin typeface="Calibri" pitchFamily="34" charset="0"/>
              </a:rPr>
              <a:t>clases</a:t>
            </a:r>
            <a:r>
              <a:rPr lang="en-US" sz="2800" b="1" dirty="0" smtClean="0">
                <a:solidFill>
                  <a:schemeClr val="bg2">
                    <a:lumMod val="10000"/>
                  </a:schemeClr>
                </a:solidFill>
                <a:latin typeface="Calibri" pitchFamily="34" charset="0"/>
              </a:rPr>
              <a:t> de </a:t>
            </a:r>
            <a:r>
              <a:rPr lang="en-US" sz="2800" b="1" dirty="0" err="1" smtClean="0">
                <a:solidFill>
                  <a:schemeClr val="bg2">
                    <a:lumMod val="10000"/>
                  </a:schemeClr>
                </a:solidFill>
                <a:latin typeface="Calibri" pitchFamily="34" charset="0"/>
              </a:rPr>
              <a:t>atropellamientos</a:t>
            </a:r>
            <a:endParaRPr lang="en-US" sz="2800" b="1" dirty="0">
              <a:solidFill>
                <a:schemeClr val="bg2">
                  <a:lumMod val="10000"/>
                </a:schemeClr>
              </a:solidFill>
              <a:latin typeface="Calibri" pitchFamily="34" charset="0"/>
            </a:endParaRPr>
          </a:p>
        </p:txBody>
      </p:sp>
      <p:sp>
        <p:nvSpPr>
          <p:cNvPr id="12" name="Subtitle 8"/>
          <p:cNvSpPr txBox="1">
            <a:spLocks/>
          </p:cNvSpPr>
          <p:nvPr/>
        </p:nvSpPr>
        <p:spPr bwMode="auto">
          <a:xfrm>
            <a:off x="451512" y="5761771"/>
            <a:ext cx="6482688" cy="486629"/>
          </a:xfrm>
          <a:prstGeom prst="rect">
            <a:avLst/>
          </a:prstGeom>
          <a:noFill/>
          <a:ln w="9525">
            <a:noFill/>
            <a:miter lim="800000"/>
            <a:headEnd/>
            <a:tailEnd/>
          </a:ln>
        </p:spPr>
        <p:txBody>
          <a:bodyPr/>
          <a:lstStyle/>
          <a:p>
            <a:pPr>
              <a:lnSpc>
                <a:spcPts val="2200"/>
              </a:lnSpc>
              <a:spcBef>
                <a:spcPct val="20000"/>
              </a:spcBef>
            </a:pPr>
            <a:r>
              <a:rPr lang="en-US" sz="2200" b="1" dirty="0" err="1" smtClean="0">
                <a:solidFill>
                  <a:srgbClr val="C00000"/>
                </a:solidFill>
                <a:latin typeface="Calibri" pitchFamily="34" charset="0"/>
              </a:rPr>
              <a:t>Más</a:t>
            </a:r>
            <a:r>
              <a:rPr lang="en-US" sz="2200" b="1" dirty="0" smtClean="0">
                <a:solidFill>
                  <a:srgbClr val="C00000"/>
                </a:solidFill>
                <a:latin typeface="Calibri" pitchFamily="34" charset="0"/>
              </a:rPr>
              <a:t> </a:t>
            </a:r>
            <a:r>
              <a:rPr lang="en-US" sz="2200" b="1" dirty="0" err="1" smtClean="0">
                <a:solidFill>
                  <a:srgbClr val="C00000"/>
                </a:solidFill>
                <a:latin typeface="Calibri" pitchFamily="34" charset="0"/>
              </a:rPr>
              <a:t>trabajadores</a:t>
            </a:r>
            <a:r>
              <a:rPr lang="en-US" sz="2200" b="1" dirty="0" smtClean="0">
                <a:solidFill>
                  <a:srgbClr val="C00000"/>
                </a:solidFill>
                <a:latin typeface="Calibri" pitchFamily="34" charset="0"/>
              </a:rPr>
              <a:t> </a:t>
            </a:r>
            <a:r>
              <a:rPr lang="en-US" sz="2200" b="1" dirty="0" err="1" smtClean="0">
                <a:solidFill>
                  <a:srgbClr val="C00000"/>
                </a:solidFill>
                <a:latin typeface="Calibri" pitchFamily="34" charset="0"/>
              </a:rPr>
              <a:t>mueren</a:t>
            </a:r>
            <a:r>
              <a:rPr lang="en-US" sz="2200" b="1" dirty="0" smtClean="0">
                <a:solidFill>
                  <a:srgbClr val="C00000"/>
                </a:solidFill>
                <a:latin typeface="Calibri" pitchFamily="34" charset="0"/>
              </a:rPr>
              <a:t> </a:t>
            </a:r>
            <a:r>
              <a:rPr lang="en-US" sz="2200" b="1" dirty="0" err="1" smtClean="0">
                <a:solidFill>
                  <a:srgbClr val="C00000"/>
                </a:solidFill>
                <a:latin typeface="Calibri" pitchFamily="34" charset="0"/>
              </a:rPr>
              <a:t>atropellados</a:t>
            </a:r>
            <a:r>
              <a:rPr lang="en-US" sz="2200" b="1" dirty="0" smtClean="0">
                <a:solidFill>
                  <a:srgbClr val="C00000"/>
                </a:solidFill>
                <a:latin typeface="Calibri" pitchFamily="34" charset="0"/>
              </a:rPr>
              <a:t> </a:t>
            </a:r>
            <a:r>
              <a:rPr lang="en-US" sz="2200" b="1" dirty="0" err="1" smtClean="0">
                <a:solidFill>
                  <a:srgbClr val="C00000"/>
                </a:solidFill>
                <a:latin typeface="Calibri" pitchFamily="34" charset="0"/>
              </a:rPr>
              <a:t>por</a:t>
            </a:r>
            <a:r>
              <a:rPr lang="en-US" sz="2200" b="1" dirty="0" smtClean="0">
                <a:solidFill>
                  <a:srgbClr val="C00000"/>
                </a:solidFill>
                <a:latin typeface="Calibri" pitchFamily="34" charset="0"/>
              </a:rPr>
              <a:t> </a:t>
            </a:r>
            <a:r>
              <a:rPr lang="en-US" sz="2200" b="1" dirty="0" err="1" smtClean="0">
                <a:solidFill>
                  <a:srgbClr val="C00000"/>
                </a:solidFill>
                <a:latin typeface="Calibri" pitchFamily="34" charset="0"/>
              </a:rPr>
              <a:t>vehículos</a:t>
            </a:r>
            <a:r>
              <a:rPr lang="en-US" sz="2200" b="1" dirty="0" smtClean="0">
                <a:solidFill>
                  <a:srgbClr val="C00000"/>
                </a:solidFill>
                <a:latin typeface="Calibri" pitchFamily="34" charset="0"/>
              </a:rPr>
              <a:t> de </a:t>
            </a:r>
            <a:r>
              <a:rPr lang="en-US" sz="2200" b="1" dirty="0" err="1" smtClean="0">
                <a:solidFill>
                  <a:srgbClr val="C00000"/>
                </a:solidFill>
                <a:latin typeface="Calibri" pitchFamily="34" charset="0"/>
              </a:rPr>
              <a:t>construcción</a:t>
            </a:r>
            <a:r>
              <a:rPr lang="en-US" sz="2200" b="1" dirty="0" smtClean="0">
                <a:solidFill>
                  <a:srgbClr val="C00000"/>
                </a:solidFill>
                <a:latin typeface="Calibri" pitchFamily="34" charset="0"/>
              </a:rPr>
              <a:t> </a:t>
            </a:r>
            <a:r>
              <a:rPr lang="en-US" sz="2200" b="1" dirty="0" err="1" smtClean="0">
                <a:solidFill>
                  <a:srgbClr val="C00000"/>
                </a:solidFill>
                <a:latin typeface="Calibri" pitchFamily="34" charset="0"/>
              </a:rPr>
              <a:t>que</a:t>
            </a:r>
            <a:r>
              <a:rPr lang="en-US" sz="2200" b="1" dirty="0" smtClean="0">
                <a:solidFill>
                  <a:srgbClr val="C00000"/>
                </a:solidFill>
                <a:latin typeface="Calibri" pitchFamily="34" charset="0"/>
              </a:rPr>
              <a:t> </a:t>
            </a:r>
            <a:r>
              <a:rPr lang="en-US" sz="2200" b="1" dirty="0" err="1" smtClean="0">
                <a:solidFill>
                  <a:srgbClr val="C00000"/>
                </a:solidFill>
                <a:latin typeface="Calibri" pitchFamily="34" charset="0"/>
              </a:rPr>
              <a:t>por</a:t>
            </a:r>
            <a:r>
              <a:rPr lang="en-US" sz="2200" b="1" dirty="0" smtClean="0">
                <a:solidFill>
                  <a:srgbClr val="C00000"/>
                </a:solidFill>
                <a:latin typeface="Calibri" pitchFamily="34" charset="0"/>
              </a:rPr>
              <a:t> </a:t>
            </a:r>
            <a:r>
              <a:rPr lang="en-US" sz="2200" b="1" dirty="0" err="1" smtClean="0">
                <a:solidFill>
                  <a:srgbClr val="C00000"/>
                </a:solidFill>
                <a:latin typeface="Calibri" pitchFamily="34" charset="0"/>
              </a:rPr>
              <a:t>automovilistas</a:t>
            </a:r>
            <a:endParaRPr lang="en-US" sz="2200" b="1" dirty="0" smtClean="0">
              <a:solidFill>
                <a:srgbClr val="C00000"/>
              </a:solidFill>
              <a:latin typeface="Calibri" pitchFamily="34" charset="0"/>
            </a:endParaRPr>
          </a:p>
        </p:txBody>
      </p:sp>
      <p:sp>
        <p:nvSpPr>
          <p:cNvPr id="15" name="5-Point Star 14" title="Picture of star under the page number"/>
          <p:cNvSpPr/>
          <p:nvPr/>
        </p:nvSpPr>
        <p:spPr>
          <a:xfrm>
            <a:off x="8484669" y="6607293"/>
            <a:ext cx="159026" cy="143123"/>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4" name="Group 23" title="Picture of memorial for road workers killed"/>
          <p:cNvGrpSpPr/>
          <p:nvPr/>
        </p:nvGrpSpPr>
        <p:grpSpPr>
          <a:xfrm>
            <a:off x="1050925" y="1981200"/>
            <a:ext cx="4968875" cy="3581400"/>
            <a:chOff x="1050925" y="1981200"/>
            <a:chExt cx="4968875" cy="3581400"/>
          </a:xfrm>
        </p:grpSpPr>
        <p:sp>
          <p:nvSpPr>
            <p:cNvPr id="18" name="Subtitle 8"/>
            <p:cNvSpPr txBox="1">
              <a:spLocks/>
            </p:cNvSpPr>
            <p:nvPr/>
          </p:nvSpPr>
          <p:spPr bwMode="auto">
            <a:xfrm>
              <a:off x="1050925" y="1981200"/>
              <a:ext cx="4968875" cy="506413"/>
            </a:xfrm>
            <a:prstGeom prst="rect">
              <a:avLst/>
            </a:prstGeom>
            <a:noFill/>
            <a:ln w="9525">
              <a:noFill/>
              <a:miter lim="800000"/>
              <a:headEnd/>
              <a:tailEnd/>
            </a:ln>
          </p:spPr>
          <p:txBody>
            <a:bodyPr/>
            <a:lstStyle/>
            <a:p>
              <a:pPr marL="0" lvl="1">
                <a:lnSpc>
                  <a:spcPts val="2000"/>
                </a:lnSpc>
                <a:spcBef>
                  <a:spcPct val="20000"/>
                </a:spcBef>
              </a:pPr>
              <a:r>
                <a:rPr lang="en-US" sz="2000" b="1" dirty="0" err="1" smtClean="0">
                  <a:solidFill>
                    <a:srgbClr val="C00000"/>
                  </a:solidFill>
                  <a:latin typeface="Arial Narrow" pitchFamily="34" charset="0"/>
                </a:rPr>
                <a:t>Por</a:t>
              </a:r>
              <a:r>
                <a:rPr lang="en-US" sz="2000" b="1" dirty="0" smtClean="0">
                  <a:solidFill>
                    <a:srgbClr val="C00000"/>
                  </a:solidFill>
                  <a:latin typeface="Arial Narrow" pitchFamily="34" charset="0"/>
                </a:rPr>
                <a:t> </a:t>
              </a:r>
              <a:r>
                <a:rPr lang="en-US" sz="2000" b="1" dirty="0" err="1">
                  <a:solidFill>
                    <a:srgbClr val="C00000"/>
                  </a:solidFill>
                  <a:latin typeface="Arial Narrow" pitchFamily="34" charset="0"/>
                </a:rPr>
                <a:t>A</a:t>
              </a:r>
              <a:r>
                <a:rPr lang="en-US" sz="2000" b="1" dirty="0" err="1" smtClean="0">
                  <a:solidFill>
                    <a:srgbClr val="C00000"/>
                  </a:solidFill>
                  <a:latin typeface="Arial Narrow" pitchFamily="34" charset="0"/>
                </a:rPr>
                <a:t>utomovilistas</a:t>
              </a:r>
              <a:endParaRPr lang="en-US" b="1" dirty="0" smtClean="0">
                <a:solidFill>
                  <a:srgbClr val="C00000"/>
                </a:solidFill>
                <a:latin typeface="Arial Narrow" pitchFamily="34" charset="0"/>
              </a:endParaRPr>
            </a:p>
            <a:p>
              <a:pPr marL="0" lvl="1">
                <a:lnSpc>
                  <a:spcPts val="2200"/>
                </a:lnSpc>
                <a:spcBef>
                  <a:spcPct val="20000"/>
                </a:spcBef>
                <a:buFont typeface="Arial" charset="0"/>
                <a:buChar char="•"/>
              </a:pPr>
              <a:endParaRPr lang="en-US" sz="2200" b="1" dirty="0" smtClean="0">
                <a:latin typeface="Arial Narrow" pitchFamily="34" charset="0"/>
              </a:endParaRPr>
            </a:p>
            <a:p>
              <a:pPr marL="0" lvl="1">
                <a:lnSpc>
                  <a:spcPts val="2200"/>
                </a:lnSpc>
                <a:spcBef>
                  <a:spcPct val="20000"/>
                </a:spcBef>
                <a:buFont typeface="Arial" charset="0"/>
                <a:buChar char="•"/>
              </a:pPr>
              <a:endParaRPr lang="en-US" sz="2200" b="1" dirty="0">
                <a:latin typeface="Arial Narrow" pitchFamily="34" charset="0"/>
              </a:endParaRPr>
            </a:p>
          </p:txBody>
        </p:sp>
        <p:pic>
          <p:nvPicPr>
            <p:cNvPr id="20" name="Picture 19" descr="worker-nationalworkzonesafetyweek.png" title="Picture of memorial for road workers killed"/>
            <p:cNvPicPr>
              <a:picLocks noChangeAspect="1"/>
            </p:cNvPicPr>
            <p:nvPr/>
          </p:nvPicPr>
          <p:blipFill>
            <a:blip r:embed="rId5" cstate="print"/>
            <a:stretch>
              <a:fillRect/>
            </a:stretch>
          </p:blipFill>
          <p:spPr>
            <a:xfrm>
              <a:off x="1143000" y="2362200"/>
              <a:ext cx="2776939" cy="1676400"/>
            </a:xfrm>
            <a:prstGeom prst="rect">
              <a:avLst/>
            </a:prstGeom>
            <a:ln w="12700">
              <a:solidFill>
                <a:schemeClr val="tx1"/>
              </a:solidFill>
            </a:ln>
          </p:spPr>
        </p:pic>
        <p:pic>
          <p:nvPicPr>
            <p:cNvPr id="22" name="Picture 21" descr="worker-maxresdefault.png" title="Picture of memorial sign for road workers killed"/>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43000" y="3894734"/>
              <a:ext cx="2779776" cy="1667866"/>
            </a:xfrm>
            <a:prstGeom prst="rect">
              <a:avLst/>
            </a:prstGeom>
            <a:ln w="12700">
              <a:solidFill>
                <a:schemeClr val="tx1"/>
              </a:solidFill>
            </a:ln>
          </p:spPr>
        </p:pic>
      </p:grpSp>
      <p:grpSp>
        <p:nvGrpSpPr>
          <p:cNvPr id="25" name="Group 24" title="Picture of on foot road workers and memorial for road workers killed"/>
          <p:cNvGrpSpPr/>
          <p:nvPr/>
        </p:nvGrpSpPr>
        <p:grpSpPr>
          <a:xfrm>
            <a:off x="4800600" y="1981200"/>
            <a:ext cx="4038599" cy="3581400"/>
            <a:chOff x="4800600" y="1981200"/>
            <a:chExt cx="4038599" cy="3581400"/>
          </a:xfrm>
        </p:grpSpPr>
        <p:sp>
          <p:nvSpPr>
            <p:cNvPr id="19" name="Subtitle 8"/>
            <p:cNvSpPr txBox="1">
              <a:spLocks/>
            </p:cNvSpPr>
            <p:nvPr/>
          </p:nvSpPr>
          <p:spPr bwMode="auto">
            <a:xfrm>
              <a:off x="4800600" y="1981200"/>
              <a:ext cx="4038599" cy="506413"/>
            </a:xfrm>
            <a:prstGeom prst="rect">
              <a:avLst/>
            </a:prstGeom>
            <a:noFill/>
            <a:ln w="9525">
              <a:noFill/>
              <a:miter lim="800000"/>
              <a:headEnd/>
              <a:tailEnd/>
            </a:ln>
          </p:spPr>
          <p:txBody>
            <a:bodyPr/>
            <a:lstStyle/>
            <a:p>
              <a:pPr marL="0" lvl="1">
                <a:lnSpc>
                  <a:spcPts val="2000"/>
                </a:lnSpc>
                <a:spcBef>
                  <a:spcPct val="20000"/>
                </a:spcBef>
              </a:pPr>
              <a:r>
                <a:rPr lang="en-US" sz="2000" b="1" dirty="0" err="1" smtClean="0">
                  <a:solidFill>
                    <a:srgbClr val="C00000"/>
                  </a:solidFill>
                  <a:latin typeface="Arial Narrow" pitchFamily="34" charset="0"/>
                </a:rPr>
                <a:t>Por</a:t>
              </a:r>
              <a:r>
                <a:rPr lang="en-US" sz="2000" b="1" dirty="0" smtClean="0">
                  <a:solidFill>
                    <a:srgbClr val="C00000"/>
                  </a:solidFill>
                  <a:latin typeface="Arial Narrow" pitchFamily="34" charset="0"/>
                </a:rPr>
                <a:t> </a:t>
              </a:r>
              <a:r>
                <a:rPr lang="en-US" sz="2000" b="1" dirty="0" err="1" smtClean="0">
                  <a:solidFill>
                    <a:srgbClr val="C00000"/>
                  </a:solidFill>
                  <a:latin typeface="Arial Narrow" pitchFamily="34" charset="0"/>
                </a:rPr>
                <a:t>Equipos</a:t>
              </a:r>
              <a:r>
                <a:rPr lang="en-US" sz="2000" b="1" dirty="0" smtClean="0">
                  <a:solidFill>
                    <a:srgbClr val="C00000"/>
                  </a:solidFill>
                  <a:latin typeface="Arial Narrow" pitchFamily="34" charset="0"/>
                </a:rPr>
                <a:t> de </a:t>
              </a:r>
              <a:r>
                <a:rPr lang="en-US" sz="2000" b="1" dirty="0" err="1" smtClean="0">
                  <a:solidFill>
                    <a:srgbClr val="C00000"/>
                  </a:solidFill>
                  <a:latin typeface="Arial Narrow" pitchFamily="34" charset="0"/>
                </a:rPr>
                <a:t>Construcción</a:t>
              </a:r>
              <a:endParaRPr lang="en-US" sz="2200" b="1" dirty="0" smtClean="0">
                <a:solidFill>
                  <a:srgbClr val="C00000"/>
                </a:solidFill>
                <a:latin typeface="Arial Narrow" pitchFamily="34" charset="0"/>
              </a:endParaRPr>
            </a:p>
            <a:p>
              <a:pPr marL="0" lvl="1">
                <a:lnSpc>
                  <a:spcPts val="2200"/>
                </a:lnSpc>
                <a:spcBef>
                  <a:spcPct val="20000"/>
                </a:spcBef>
                <a:buFont typeface="Arial" charset="0"/>
                <a:buChar char="•"/>
              </a:pPr>
              <a:endParaRPr lang="en-US" sz="2200" b="1" dirty="0" smtClean="0">
                <a:latin typeface="Arial Narrow" pitchFamily="34" charset="0"/>
              </a:endParaRPr>
            </a:p>
            <a:p>
              <a:pPr marL="0" lvl="1">
                <a:lnSpc>
                  <a:spcPts val="2200"/>
                </a:lnSpc>
                <a:spcBef>
                  <a:spcPct val="20000"/>
                </a:spcBef>
                <a:buFont typeface="Arial" charset="0"/>
                <a:buChar char="•"/>
              </a:pPr>
              <a:endParaRPr lang="en-US" sz="2200" b="1" dirty="0">
                <a:latin typeface="Arial Narrow" pitchFamily="34" charset="0"/>
              </a:endParaRPr>
            </a:p>
          </p:txBody>
        </p:sp>
        <p:pic>
          <p:nvPicPr>
            <p:cNvPr id="21" name="Picture 20" descr="worker-caltrans_memorial_2011_6015_op.png" title="Picture of memorial for road workers killed"/>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5029200" y="3886200"/>
              <a:ext cx="2781300" cy="1676400"/>
            </a:xfrm>
            <a:prstGeom prst="rect">
              <a:avLst/>
            </a:prstGeom>
            <a:ln w="12700">
              <a:solidFill>
                <a:schemeClr val="tx1"/>
              </a:solidFill>
            </a:ln>
          </p:spPr>
        </p:pic>
        <p:pic>
          <p:nvPicPr>
            <p:cNvPr id="23" name="Picture 22" descr="06hwy1014.png" title="Picture of on foot road workers"/>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a:off x="5029200" y="2362200"/>
              <a:ext cx="2779776" cy="1548384"/>
            </a:xfrm>
            <a:prstGeom prst="rect">
              <a:avLst/>
            </a:prstGeom>
            <a:ln w="12700">
              <a:solidFill>
                <a:schemeClr val="tx1"/>
              </a:solidFill>
            </a:ln>
          </p:spPr>
        </p:pic>
      </p:grpSp>
      <p:sp>
        <p:nvSpPr>
          <p:cNvPr id="2" name="Title 1" hidden="1"/>
          <p:cNvSpPr>
            <a:spLocks noGrp="1"/>
          </p:cNvSpPr>
          <p:nvPr>
            <p:ph type="title"/>
          </p:nvPr>
        </p:nvSpPr>
        <p:spPr>
          <a:xfrm>
            <a:off x="502544" y="-806712"/>
            <a:ext cx="8229600" cy="1143000"/>
          </a:xfrm>
        </p:spPr>
        <p:txBody>
          <a:bodyPr>
            <a:normAutofit fontScale="90000"/>
          </a:bodyPr>
          <a:lstStyle/>
          <a:p>
            <a:r>
              <a:rPr lang="en-US" dirty="0" smtClean="0"/>
              <a:t>There are 2 types of </a:t>
            </a:r>
            <a:r>
              <a:rPr lang="en-US" dirty="0" err="1" smtClean="0"/>
              <a:t>runovers</a:t>
            </a:r>
            <a:r>
              <a:rPr lang="en-US" dirty="0" smtClean="0"/>
              <a:t> and </a:t>
            </a:r>
            <a:r>
              <a:rPr lang="en-US" dirty="0" err="1" smtClean="0"/>
              <a:t>backovers</a:t>
            </a:r>
            <a:endParaRPr lang="en-US" dirty="0"/>
          </a:p>
        </p:txBody>
      </p:sp>
      <p:sp>
        <p:nvSpPr>
          <p:cNvPr id="26" name="Slide Number Placeholder 4"/>
          <p:cNvSpPr>
            <a:spLocks noGrp="1"/>
          </p:cNvSpPr>
          <p:nvPr>
            <p:ph type="sldNum" sz="quarter" idx="12"/>
          </p:nvPr>
        </p:nvSpPr>
        <p:spPr/>
        <p:txBody>
          <a:bodyPr/>
          <a:lstStyle/>
          <a:p>
            <a:pPr>
              <a:defRPr/>
            </a:pPr>
            <a:fld id="{991630E5-D2C6-4D54-9913-55C6C92AA029}" type="slidenum">
              <a:rPr lang="en-US" smtClean="0"/>
              <a:pPr>
                <a:defRPr/>
              </a:pPr>
              <a:t>11</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p:cTn id="17" dur="1000" fill="hold"/>
                                        <p:tgtEl>
                                          <p:spTgt spid="24"/>
                                        </p:tgtEl>
                                        <p:attrNameLst>
                                          <p:attrName>ppt_w</p:attrName>
                                        </p:attrNameLst>
                                      </p:cBhvr>
                                      <p:tavLst>
                                        <p:tav tm="0">
                                          <p:val>
                                            <p:strVal val="#ppt_w*0.70"/>
                                          </p:val>
                                        </p:tav>
                                        <p:tav tm="100000">
                                          <p:val>
                                            <p:strVal val="#ppt_w"/>
                                          </p:val>
                                        </p:tav>
                                      </p:tavLst>
                                    </p:anim>
                                    <p:anim calcmode="lin" valueType="num">
                                      <p:cBhvr>
                                        <p:cTn id="18" dur="1000" fill="hold"/>
                                        <p:tgtEl>
                                          <p:spTgt spid="24"/>
                                        </p:tgtEl>
                                        <p:attrNameLst>
                                          <p:attrName>ppt_h</p:attrName>
                                        </p:attrNameLst>
                                      </p:cBhvr>
                                      <p:tavLst>
                                        <p:tav tm="0">
                                          <p:val>
                                            <p:strVal val="#ppt_h"/>
                                          </p:val>
                                        </p:tav>
                                        <p:tav tm="100000">
                                          <p:val>
                                            <p:strVal val="#ppt_h"/>
                                          </p:val>
                                        </p:tav>
                                      </p:tavLst>
                                    </p:anim>
                                    <p:animEffect transition="in" filter="fade">
                                      <p:cBhvr>
                                        <p:cTn id="19" dur="1000"/>
                                        <p:tgtEl>
                                          <p:spTgt spid="24"/>
                                        </p:tgtEl>
                                      </p:cBhvr>
                                    </p:animEffec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nodeType="click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1000" fill="hold"/>
                                        <p:tgtEl>
                                          <p:spTgt spid="25"/>
                                        </p:tgtEl>
                                        <p:attrNameLst>
                                          <p:attrName>ppt_w</p:attrName>
                                        </p:attrNameLst>
                                      </p:cBhvr>
                                      <p:tavLst>
                                        <p:tav tm="0">
                                          <p:val>
                                            <p:strVal val="#ppt_w*0.70"/>
                                          </p:val>
                                        </p:tav>
                                        <p:tav tm="100000">
                                          <p:val>
                                            <p:strVal val="#ppt_w"/>
                                          </p:val>
                                        </p:tav>
                                      </p:tavLst>
                                    </p:anim>
                                    <p:anim calcmode="lin" valueType="num">
                                      <p:cBhvr>
                                        <p:cTn id="25" dur="1000" fill="hold"/>
                                        <p:tgtEl>
                                          <p:spTgt spid="25"/>
                                        </p:tgtEl>
                                        <p:attrNameLst>
                                          <p:attrName>ppt_h</p:attrName>
                                        </p:attrNameLst>
                                      </p:cBhvr>
                                      <p:tavLst>
                                        <p:tav tm="0">
                                          <p:val>
                                            <p:strVal val="#ppt_h"/>
                                          </p:val>
                                        </p:tav>
                                        <p:tav tm="100000">
                                          <p:val>
                                            <p:strVal val="#ppt_h"/>
                                          </p:val>
                                        </p:tav>
                                      </p:tavLst>
                                    </p:anim>
                                    <p:animEffect transition="in" filter="fade">
                                      <p:cBhvr>
                                        <p:cTn id="26" dur="1000"/>
                                        <p:tgtEl>
                                          <p:spTgt spid="2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1"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title="Picture of ARTBA Internal traffic control preventing runovers and backovers in roadway construction Title"/>
          <p:cNvGrpSpPr/>
          <p:nvPr/>
        </p:nvGrpSpPr>
        <p:grpSpPr>
          <a:xfrm>
            <a:off x="381000" y="336288"/>
            <a:ext cx="8595360" cy="959112"/>
            <a:chOff x="381000" y="336288"/>
            <a:chExt cx="8595360" cy="959112"/>
          </a:xfrm>
        </p:grpSpPr>
        <p:sp>
          <p:nvSpPr>
            <p:cNvPr id="6" name="Title 7"/>
            <p:cNvSpPr txBox="1">
              <a:spLocks/>
            </p:cNvSpPr>
            <p:nvPr/>
          </p:nvSpPr>
          <p:spPr>
            <a:xfrm>
              <a:off x="381000" y="336288"/>
              <a:ext cx="8595360" cy="914400"/>
            </a:xfrm>
            <a:prstGeom prst="rect">
              <a:avLst/>
            </a:pr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tileRect/>
            </a:gradFill>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a:bevelT h="25400"/>
            </a:sp3d>
          </p:spPr>
          <p:style>
            <a:lnRef idx="0">
              <a:schemeClr val="accent3"/>
            </a:lnRef>
            <a:fillRef idx="3">
              <a:schemeClr val="accent3"/>
            </a:fillRef>
            <a:effectRef idx="3">
              <a:schemeClr val="accent3"/>
            </a:effectRef>
            <a:fontRef idx="minor">
              <a:schemeClr val="lt1"/>
            </a:fontRef>
          </p:style>
          <p:txBody>
            <a:bodyPr anchor="ctr"/>
            <a:lstStyle/>
            <a:p>
              <a:pPr fontAlgn="auto">
                <a:spcAft>
                  <a:spcPts val="0"/>
                </a:spcAft>
                <a:defRPr/>
              </a:pPr>
              <a:endParaRPr lang="en-US" sz="3600" b="1" dirty="0">
                <a:solidFill>
                  <a:schemeClr val="bg1"/>
                </a:solidFill>
              </a:endParaRPr>
            </a:p>
          </p:txBody>
        </p:sp>
        <p:sp>
          <p:nvSpPr>
            <p:cNvPr id="7" name="Subtitle 8"/>
            <p:cNvSpPr txBox="1">
              <a:spLocks/>
            </p:cNvSpPr>
            <p:nvPr/>
          </p:nvSpPr>
          <p:spPr bwMode="auto">
            <a:xfrm>
              <a:off x="927698" y="592348"/>
              <a:ext cx="6324600" cy="381000"/>
            </a:xfrm>
            <a:prstGeom prst="rect">
              <a:avLst/>
            </a:prstGeom>
            <a:noFill/>
            <a:ln w="9525">
              <a:noFill/>
              <a:miter lim="800000"/>
              <a:headEnd/>
              <a:tailEnd/>
            </a:ln>
          </p:spPr>
          <p:txBody>
            <a:bodyPr>
              <a:scene3d>
                <a:camera prst="orthographicFront"/>
                <a:lightRig rig="threePt" dir="t"/>
              </a:scene3d>
              <a:sp3d extrusionH="57150">
                <a:bevelT w="82550" h="38100" prst="coolSlant"/>
              </a:sp3d>
            </a:bodyPr>
            <a:lstStyle/>
            <a:p>
              <a:pPr algn="r">
                <a:lnSpc>
                  <a:spcPts val="1900"/>
                </a:lnSpc>
              </a:pPr>
              <a:r>
                <a:rPr lang="en-US" sz="3600" b="1" dirty="0" smtClean="0">
                  <a:effectLst>
                    <a:outerShdw blurRad="60007" dist="310007" dir="7680000" sy="30000" kx="1300200" algn="ctr" rotWithShape="0">
                      <a:prstClr val="black">
                        <a:alpha val="32000"/>
                      </a:prstClr>
                    </a:outerShdw>
                  </a:effectLst>
                </a:rPr>
                <a:t>Control </a:t>
              </a:r>
              <a:r>
                <a:rPr lang="en-US" sz="3600" b="1" dirty="0">
                  <a:effectLst>
                    <a:outerShdw blurRad="60007" dist="310007" dir="7680000" sy="30000" kx="1300200" algn="ctr" rotWithShape="0">
                      <a:prstClr val="black">
                        <a:alpha val="32000"/>
                      </a:prstClr>
                    </a:outerShdw>
                  </a:effectLst>
                </a:rPr>
                <a:t>de </a:t>
              </a:r>
              <a:r>
                <a:rPr lang="en-US" sz="3600" b="1" dirty="0" err="1">
                  <a:effectLst>
                    <a:outerShdw blurRad="60007" dist="310007" dir="7680000" sy="30000" kx="1300200" algn="ctr" rotWithShape="0">
                      <a:prstClr val="black">
                        <a:alpha val="32000"/>
                      </a:prstClr>
                    </a:outerShdw>
                  </a:effectLst>
                </a:rPr>
                <a:t>Tr</a:t>
              </a:r>
              <a:r>
                <a:rPr lang="es-US" sz="3600" b="1" dirty="0" err="1">
                  <a:effectLst>
                    <a:outerShdw blurRad="60007" dist="310007" dir="7680000" sy="30000" kx="1300200" algn="ctr" rotWithShape="0">
                      <a:prstClr val="black">
                        <a:alpha val="32000"/>
                      </a:prstClr>
                    </a:outerShdw>
                  </a:effectLst>
                </a:rPr>
                <a:t>áfico</a:t>
              </a:r>
              <a:r>
                <a:rPr lang="es-US" sz="3600" b="1" dirty="0">
                  <a:effectLst>
                    <a:outerShdw blurRad="60007" dist="310007" dir="7680000" sy="30000" kx="1300200" algn="ctr" rotWithShape="0">
                      <a:prstClr val="black">
                        <a:alpha val="32000"/>
                      </a:prstClr>
                    </a:outerShdw>
                  </a:effectLst>
                </a:rPr>
                <a:t> Interno</a:t>
              </a: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a:p>
              <a:pPr algn="r">
                <a:lnSpc>
                  <a:spcPts val="1900"/>
                </a:lnSpc>
              </a:pP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p:txBody>
        </p:sp>
        <p:sp>
          <p:nvSpPr>
            <p:cNvPr id="8" name="Subtitle 8"/>
            <p:cNvSpPr txBox="1">
              <a:spLocks/>
            </p:cNvSpPr>
            <p:nvPr/>
          </p:nvSpPr>
          <p:spPr bwMode="auto">
            <a:xfrm>
              <a:off x="589828" y="957530"/>
              <a:ext cx="7563572" cy="337870"/>
            </a:xfrm>
            <a:prstGeom prst="rect">
              <a:avLst/>
            </a:prstGeom>
            <a:noFill/>
            <a:ln w="9525">
              <a:noFill/>
              <a:miter lim="800000"/>
              <a:headEnd/>
              <a:tailEnd/>
            </a:ln>
          </p:spPr>
          <p:txBody>
            <a:bodyPr/>
            <a:lstStyle/>
            <a:p>
              <a:pPr>
                <a:lnSpc>
                  <a:spcPts val="1900"/>
                </a:lnSpc>
              </a:pPr>
              <a:r>
                <a:rPr lang="en-US" sz="1600" b="1" i="1" spc="50" dirty="0">
                  <a:ln>
                    <a:solidFill>
                      <a:srgbClr val="C00000"/>
                    </a:solidFill>
                  </a:ln>
                  <a:solidFill>
                    <a:srgbClr val="003300"/>
                  </a:solidFill>
                </a:rPr>
                <a:t>PREVINIENDO INCIDENTES POR ATROPELLOS EN LA CONSTRUCCION VIAL</a:t>
              </a:r>
              <a:endParaRPr lang="en-US" sz="1600" b="1" i="1" spc="50" dirty="0">
                <a:ln>
                  <a:solidFill>
                    <a:srgbClr val="C00000"/>
                  </a:solidFill>
                </a:ln>
                <a:solidFill>
                  <a:srgbClr val="003300"/>
                </a:solidFill>
                <a:latin typeface="Calibri" pitchFamily="34" charset="0"/>
              </a:endParaRPr>
            </a:p>
            <a:p>
              <a:pPr>
                <a:lnSpc>
                  <a:spcPts val="1900"/>
                </a:lnSpc>
              </a:pPr>
              <a:endParaRPr lang="en-US" sz="1600" b="1" i="1" spc="50" dirty="0">
                <a:ln>
                  <a:solidFill>
                    <a:srgbClr val="C00000"/>
                  </a:solidFill>
                </a:ln>
                <a:solidFill>
                  <a:srgbClr val="003300"/>
                </a:solidFill>
                <a:latin typeface="Calibri" pitchFamily="34" charset="0"/>
              </a:endParaRPr>
            </a:p>
          </p:txBody>
        </p:sp>
        <p:pic>
          <p:nvPicPr>
            <p:cNvPr id="9" name="Picture 8" descr="LOGO-ARTBA.png" title="Picture of ARTBA Internal traffic control preventing runovers and backovers in roadway construction Title"/>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57200" y="652077"/>
              <a:ext cx="533400" cy="207686"/>
            </a:xfrm>
            <a:prstGeom prst="rect">
              <a:avLst/>
            </a:prstGeom>
            <a:effectLst>
              <a:outerShdw blurRad="50800" dist="38100" dir="2700000" algn="tl" rotWithShape="0">
                <a:prstClr val="black">
                  <a:alpha val="40000"/>
                </a:prstClr>
              </a:outerShdw>
            </a:effectLst>
          </p:spPr>
        </p:pic>
        <p:pic>
          <p:nvPicPr>
            <p:cNvPr id="10" name="Picture 9" descr="Logo_WZ_Safety.png" title="Picture of ARTBA Internal traffic control preventing runovers and backovers in roadway construction Title"/>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91399" y="440545"/>
              <a:ext cx="1383723" cy="727388"/>
            </a:xfrm>
            <a:prstGeom prst="rect">
              <a:avLst/>
            </a:prstGeom>
            <a:effectLst>
              <a:outerShdw blurRad="50800" dist="38100" dir="2700000" algn="tl" rotWithShape="0">
                <a:prstClr val="black">
                  <a:alpha val="40000"/>
                </a:prstClr>
              </a:outerShdw>
            </a:effectLst>
          </p:spPr>
        </p:pic>
      </p:grpSp>
      <p:grpSp>
        <p:nvGrpSpPr>
          <p:cNvPr id="17" name="Group 16" title="Picture of job related fatalities in road construction table"/>
          <p:cNvGrpSpPr/>
          <p:nvPr/>
        </p:nvGrpSpPr>
        <p:grpSpPr>
          <a:xfrm>
            <a:off x="533400" y="1382343"/>
            <a:ext cx="8110295" cy="5368073"/>
            <a:chOff x="533400" y="1382343"/>
            <a:chExt cx="8110295" cy="5368073"/>
          </a:xfrm>
        </p:grpSpPr>
        <p:sp>
          <p:nvSpPr>
            <p:cNvPr id="4" name="TextBox 3"/>
            <p:cNvSpPr txBox="1"/>
            <p:nvPr/>
          </p:nvSpPr>
          <p:spPr>
            <a:xfrm>
              <a:off x="533400" y="6324600"/>
              <a:ext cx="3967956" cy="338554"/>
            </a:xfrm>
            <a:prstGeom prst="rect">
              <a:avLst/>
            </a:prstGeom>
            <a:noFill/>
          </p:spPr>
          <p:txBody>
            <a:bodyPr wrap="square" rtlCol="0">
              <a:spAutoFit/>
            </a:bodyPr>
            <a:lstStyle/>
            <a:p>
              <a:pPr algn="r"/>
              <a:r>
                <a:rPr lang="en-US" sz="1600" b="1" i="1" dirty="0" smtClean="0"/>
                <a:t>Fuente:  U.S. Bureau of Labor Statistics</a:t>
              </a:r>
              <a:endParaRPr lang="en-US" sz="1600" b="1" i="1" dirty="0"/>
            </a:p>
          </p:txBody>
        </p:sp>
        <p:sp>
          <p:nvSpPr>
            <p:cNvPr id="12" name="5-Point Star 11"/>
            <p:cNvSpPr/>
            <p:nvPr/>
          </p:nvSpPr>
          <p:spPr>
            <a:xfrm>
              <a:off x="8484669" y="6607293"/>
              <a:ext cx="159026" cy="143123"/>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4" name="Content Placeholder 3"/>
            <p:cNvGraphicFramePr>
              <a:graphicFrameLocks/>
            </p:cNvGraphicFramePr>
            <p:nvPr>
              <p:extLst>
                <p:ext uri="{D42A27DB-BD31-4B8C-83A1-F6EECF244321}">
                  <p14:modId xmlns:p14="http://schemas.microsoft.com/office/powerpoint/2010/main" val="3453109172"/>
                </p:ext>
              </p:extLst>
            </p:nvPr>
          </p:nvGraphicFramePr>
          <p:xfrm>
            <a:off x="612248" y="1382343"/>
            <a:ext cx="7467600" cy="4876800"/>
          </p:xfrm>
          <a:graphic>
            <a:graphicData uri="http://schemas.openxmlformats.org/drawingml/2006/chart">
              <c:chart xmlns:c="http://schemas.openxmlformats.org/drawingml/2006/chart" xmlns:r="http://schemas.openxmlformats.org/officeDocument/2006/relationships" r:id="rId5"/>
            </a:graphicData>
          </a:graphic>
        </p:graphicFrame>
        <p:sp>
          <p:nvSpPr>
            <p:cNvPr id="15" name="Subtitle 8"/>
            <p:cNvSpPr txBox="1">
              <a:spLocks/>
            </p:cNvSpPr>
            <p:nvPr/>
          </p:nvSpPr>
          <p:spPr bwMode="auto">
            <a:xfrm>
              <a:off x="762000" y="1676400"/>
              <a:ext cx="7478712" cy="533400"/>
            </a:xfrm>
            <a:prstGeom prst="rect">
              <a:avLst/>
            </a:prstGeom>
            <a:noFill/>
            <a:ln w="9525">
              <a:noFill/>
              <a:miter lim="800000"/>
              <a:headEnd/>
              <a:tailEnd/>
            </a:ln>
          </p:spPr>
          <p:txBody>
            <a:bodyPr/>
            <a:lstStyle/>
            <a:p>
              <a:pPr marL="342900" indent="-342900" algn="ctr">
                <a:spcBef>
                  <a:spcPct val="20000"/>
                </a:spcBef>
              </a:pPr>
              <a:r>
                <a:rPr lang="en-US" sz="2800" b="1" dirty="0" err="1" smtClean="0">
                  <a:solidFill>
                    <a:schemeClr val="bg2">
                      <a:lumMod val="10000"/>
                    </a:schemeClr>
                  </a:solidFill>
                  <a:latin typeface="Calibri" pitchFamily="34" charset="0"/>
                </a:rPr>
                <a:t>Muertes</a:t>
              </a:r>
              <a:r>
                <a:rPr lang="en-US" sz="2800" b="1" dirty="0" smtClean="0">
                  <a:solidFill>
                    <a:schemeClr val="bg2">
                      <a:lumMod val="10000"/>
                    </a:schemeClr>
                  </a:solidFill>
                  <a:latin typeface="Calibri" pitchFamily="34" charset="0"/>
                </a:rPr>
                <a:t> </a:t>
              </a:r>
              <a:r>
                <a:rPr lang="en-US" sz="2800" b="1" dirty="0" err="1" smtClean="0">
                  <a:solidFill>
                    <a:schemeClr val="bg2">
                      <a:lumMod val="10000"/>
                    </a:schemeClr>
                  </a:solidFill>
                  <a:latin typeface="Calibri" pitchFamily="34" charset="0"/>
                </a:rPr>
                <a:t>Relacionadas</a:t>
              </a:r>
              <a:r>
                <a:rPr lang="en-US" sz="2800" b="1" dirty="0" smtClean="0">
                  <a:solidFill>
                    <a:schemeClr val="bg2">
                      <a:lumMod val="10000"/>
                    </a:schemeClr>
                  </a:solidFill>
                  <a:latin typeface="Calibri" pitchFamily="34" charset="0"/>
                </a:rPr>
                <a:t> a la </a:t>
              </a:r>
              <a:r>
                <a:rPr lang="en-US" sz="2800" b="1" dirty="0" err="1" smtClean="0">
                  <a:solidFill>
                    <a:schemeClr val="bg2">
                      <a:lumMod val="10000"/>
                    </a:schemeClr>
                  </a:solidFill>
                  <a:latin typeface="Calibri" pitchFamily="34" charset="0"/>
                </a:rPr>
                <a:t>Construccion</a:t>
              </a:r>
              <a:r>
                <a:rPr lang="en-US" sz="2800" b="1" dirty="0" smtClean="0">
                  <a:solidFill>
                    <a:schemeClr val="bg2">
                      <a:lumMod val="10000"/>
                    </a:schemeClr>
                  </a:solidFill>
                  <a:latin typeface="Calibri" pitchFamily="34" charset="0"/>
                </a:rPr>
                <a:t> Vial</a:t>
              </a:r>
              <a:endParaRPr lang="en-US" sz="2800" b="1" dirty="0">
                <a:solidFill>
                  <a:schemeClr val="bg2">
                    <a:lumMod val="10000"/>
                  </a:schemeClr>
                </a:solidFill>
                <a:latin typeface="Calibri" pitchFamily="34" charset="0"/>
              </a:endParaRPr>
            </a:p>
          </p:txBody>
        </p:sp>
        <p:sp>
          <p:nvSpPr>
            <p:cNvPr id="16" name="Subtitle 8"/>
            <p:cNvSpPr txBox="1">
              <a:spLocks/>
            </p:cNvSpPr>
            <p:nvPr/>
          </p:nvSpPr>
          <p:spPr bwMode="auto">
            <a:xfrm>
              <a:off x="762000" y="2057400"/>
              <a:ext cx="7478712" cy="533400"/>
            </a:xfrm>
            <a:prstGeom prst="rect">
              <a:avLst/>
            </a:prstGeom>
            <a:noFill/>
            <a:ln w="9525">
              <a:noFill/>
              <a:miter lim="800000"/>
              <a:headEnd/>
              <a:tailEnd/>
            </a:ln>
          </p:spPr>
          <p:txBody>
            <a:bodyPr/>
            <a:lstStyle/>
            <a:p>
              <a:pPr marL="342900" indent="-342900" algn="ctr">
                <a:spcBef>
                  <a:spcPct val="20000"/>
                </a:spcBef>
              </a:pPr>
              <a:r>
                <a:rPr lang="en-US" sz="2000" b="1" dirty="0" smtClean="0">
                  <a:solidFill>
                    <a:schemeClr val="bg2">
                      <a:lumMod val="10000"/>
                    </a:schemeClr>
                  </a:solidFill>
                  <a:latin typeface="Calibri" pitchFamily="34" charset="0"/>
                </a:rPr>
                <a:t>Los </a:t>
              </a:r>
              <a:r>
                <a:rPr lang="en-US" sz="2000" b="1" dirty="0" err="1" smtClean="0">
                  <a:solidFill>
                    <a:schemeClr val="bg2">
                      <a:lumMod val="10000"/>
                    </a:schemeClr>
                  </a:solidFill>
                  <a:latin typeface="Calibri" pitchFamily="34" charset="0"/>
                </a:rPr>
                <a:t>atropellos</a:t>
              </a:r>
              <a:r>
                <a:rPr lang="en-US" sz="2000" b="1" dirty="0" smtClean="0">
                  <a:solidFill>
                    <a:schemeClr val="bg2">
                      <a:lumMod val="10000"/>
                    </a:schemeClr>
                  </a:solidFill>
                  <a:latin typeface="Calibri" pitchFamily="34" charset="0"/>
                </a:rPr>
                <a:t> son la principal </a:t>
              </a:r>
              <a:r>
                <a:rPr lang="en-US" sz="2000" b="1" dirty="0" err="1" smtClean="0">
                  <a:solidFill>
                    <a:schemeClr val="bg2">
                      <a:lumMod val="10000"/>
                    </a:schemeClr>
                  </a:solidFill>
                  <a:latin typeface="Calibri" pitchFamily="34" charset="0"/>
                </a:rPr>
                <a:t>causa</a:t>
              </a:r>
              <a:r>
                <a:rPr lang="en-US" sz="2000" b="1" dirty="0" smtClean="0">
                  <a:solidFill>
                    <a:schemeClr val="bg2">
                      <a:lumMod val="10000"/>
                    </a:schemeClr>
                  </a:solidFill>
                  <a:latin typeface="Calibri" pitchFamily="34" charset="0"/>
                </a:rPr>
                <a:t> de </a:t>
              </a:r>
              <a:r>
                <a:rPr lang="en-US" sz="2000" b="1" dirty="0" err="1" smtClean="0">
                  <a:solidFill>
                    <a:schemeClr val="bg2">
                      <a:lumMod val="10000"/>
                    </a:schemeClr>
                  </a:solidFill>
                  <a:latin typeface="Calibri" pitchFamily="34" charset="0"/>
                </a:rPr>
                <a:t>muertes</a:t>
              </a:r>
              <a:endParaRPr lang="en-US" sz="2000" b="1" dirty="0">
                <a:solidFill>
                  <a:schemeClr val="bg2">
                    <a:lumMod val="10000"/>
                  </a:schemeClr>
                </a:solidFill>
                <a:latin typeface="Calibri" pitchFamily="34" charset="0"/>
              </a:endParaRPr>
            </a:p>
          </p:txBody>
        </p:sp>
      </p:grpSp>
      <p:sp>
        <p:nvSpPr>
          <p:cNvPr id="2" name="Title 1" hidden="1"/>
          <p:cNvSpPr>
            <a:spLocks noGrp="1"/>
          </p:cNvSpPr>
          <p:nvPr>
            <p:ph type="title"/>
          </p:nvPr>
        </p:nvSpPr>
        <p:spPr>
          <a:xfrm>
            <a:off x="457200" y="-806712"/>
            <a:ext cx="8229600" cy="1143000"/>
          </a:xfrm>
        </p:spPr>
        <p:txBody>
          <a:bodyPr>
            <a:normAutofit fontScale="90000"/>
          </a:bodyPr>
          <a:lstStyle/>
          <a:p>
            <a:r>
              <a:rPr lang="en-US" dirty="0" smtClean="0"/>
              <a:t>Job related fatalities in road construction</a:t>
            </a:r>
            <a:endParaRPr lang="en-US" dirty="0"/>
          </a:p>
        </p:txBody>
      </p:sp>
      <p:sp>
        <p:nvSpPr>
          <p:cNvPr id="18" name="Slide Number Placeholder 4"/>
          <p:cNvSpPr>
            <a:spLocks noGrp="1"/>
          </p:cNvSpPr>
          <p:nvPr>
            <p:ph type="sldNum" sz="quarter" idx="12"/>
          </p:nvPr>
        </p:nvSpPr>
        <p:spPr/>
        <p:txBody>
          <a:bodyPr/>
          <a:lstStyle/>
          <a:p>
            <a:pPr>
              <a:defRPr/>
            </a:pPr>
            <a:fld id="{991630E5-D2C6-4D54-9913-55C6C92AA029}" type="slidenum">
              <a:rPr lang="en-US" smtClean="0"/>
              <a:pPr>
                <a:defRPr/>
              </a:pPr>
              <a:t>12</a:t>
            </a:fld>
            <a:endParaRPr lang="en-US" dirty="0"/>
          </a:p>
        </p:txBody>
      </p:sp>
      <p:pic>
        <p:nvPicPr>
          <p:cNvPr id="1026" name="Picture 2" title="Picture of table key other fatalities "/>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447800" y="5825756"/>
            <a:ext cx="1858963"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title="Picture of table key workers struck by vehicle equipment"/>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618982" y="5825755"/>
            <a:ext cx="4865687"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1000" fill="hold"/>
                                        <p:tgtEl>
                                          <p:spTgt spid="17"/>
                                        </p:tgtEl>
                                        <p:attrNameLst>
                                          <p:attrName>ppt_w</p:attrName>
                                        </p:attrNameLst>
                                      </p:cBhvr>
                                      <p:tavLst>
                                        <p:tav tm="0">
                                          <p:val>
                                            <p:strVal val="#ppt_w*0.70"/>
                                          </p:val>
                                        </p:tav>
                                        <p:tav tm="100000">
                                          <p:val>
                                            <p:strVal val="#ppt_w"/>
                                          </p:val>
                                        </p:tav>
                                      </p:tavLst>
                                    </p:anim>
                                    <p:anim calcmode="lin" valueType="num">
                                      <p:cBhvr>
                                        <p:cTn id="13" dur="1000" fill="hold"/>
                                        <p:tgtEl>
                                          <p:spTgt spid="17"/>
                                        </p:tgtEl>
                                        <p:attrNameLst>
                                          <p:attrName>ppt_h</p:attrName>
                                        </p:attrNameLst>
                                      </p:cBhvr>
                                      <p:tavLst>
                                        <p:tav tm="0">
                                          <p:val>
                                            <p:strVal val="#ppt_h"/>
                                          </p:val>
                                        </p:tav>
                                        <p:tav tm="100000">
                                          <p:val>
                                            <p:strVal val="#ppt_h"/>
                                          </p:val>
                                        </p:tav>
                                      </p:tavLst>
                                    </p:anim>
                                    <p:animEffect transition="in" filter="fade">
                                      <p:cBhvr>
                                        <p:cTn id="14"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title="Picture of ARTBA Internal traffic control preventing runovers and backovers in roadway construction Title"/>
          <p:cNvGrpSpPr/>
          <p:nvPr/>
        </p:nvGrpSpPr>
        <p:grpSpPr>
          <a:xfrm>
            <a:off x="381000" y="336288"/>
            <a:ext cx="8595360" cy="959112"/>
            <a:chOff x="381000" y="336288"/>
            <a:chExt cx="8595360" cy="959112"/>
          </a:xfrm>
        </p:grpSpPr>
        <p:sp>
          <p:nvSpPr>
            <p:cNvPr id="6" name="Title 7"/>
            <p:cNvSpPr txBox="1">
              <a:spLocks/>
            </p:cNvSpPr>
            <p:nvPr/>
          </p:nvSpPr>
          <p:spPr>
            <a:xfrm>
              <a:off x="381000" y="336288"/>
              <a:ext cx="8595360" cy="914400"/>
            </a:xfrm>
            <a:prstGeom prst="rect">
              <a:avLst/>
            </a:pr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tileRect/>
            </a:gradFill>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a:bevelT h="25400"/>
            </a:sp3d>
          </p:spPr>
          <p:style>
            <a:lnRef idx="0">
              <a:schemeClr val="accent3"/>
            </a:lnRef>
            <a:fillRef idx="3">
              <a:schemeClr val="accent3"/>
            </a:fillRef>
            <a:effectRef idx="3">
              <a:schemeClr val="accent3"/>
            </a:effectRef>
            <a:fontRef idx="minor">
              <a:schemeClr val="lt1"/>
            </a:fontRef>
          </p:style>
          <p:txBody>
            <a:bodyPr anchor="ctr"/>
            <a:lstStyle/>
            <a:p>
              <a:pPr fontAlgn="auto">
                <a:spcAft>
                  <a:spcPts val="0"/>
                </a:spcAft>
                <a:defRPr/>
              </a:pPr>
              <a:endParaRPr lang="en-US" sz="3600" b="1" dirty="0">
                <a:solidFill>
                  <a:schemeClr val="bg1"/>
                </a:solidFill>
              </a:endParaRPr>
            </a:p>
          </p:txBody>
        </p:sp>
        <p:sp>
          <p:nvSpPr>
            <p:cNvPr id="7" name="Subtitle 8"/>
            <p:cNvSpPr txBox="1">
              <a:spLocks/>
            </p:cNvSpPr>
            <p:nvPr/>
          </p:nvSpPr>
          <p:spPr bwMode="auto">
            <a:xfrm>
              <a:off x="927698" y="592348"/>
              <a:ext cx="6324600" cy="381000"/>
            </a:xfrm>
            <a:prstGeom prst="rect">
              <a:avLst/>
            </a:prstGeom>
            <a:noFill/>
            <a:ln w="9525">
              <a:noFill/>
              <a:miter lim="800000"/>
              <a:headEnd/>
              <a:tailEnd/>
            </a:ln>
          </p:spPr>
          <p:txBody>
            <a:bodyPr>
              <a:scene3d>
                <a:camera prst="orthographicFront"/>
                <a:lightRig rig="threePt" dir="t"/>
              </a:scene3d>
              <a:sp3d extrusionH="57150">
                <a:bevelT w="82550" h="38100" prst="coolSlant"/>
              </a:sp3d>
            </a:bodyPr>
            <a:lstStyle/>
            <a:p>
              <a:pPr lvl="0" algn="r">
                <a:lnSpc>
                  <a:spcPts val="1900"/>
                </a:lnSpc>
              </a:pPr>
              <a:r>
                <a:rPr lang="en-US" sz="3600" b="1" dirty="0" smtClean="0">
                  <a:solidFill>
                    <a:prstClr val="black"/>
                  </a:solidFill>
                  <a:effectLst>
                    <a:outerShdw blurRad="60007" dist="310007" dir="7680000" sy="30000" kx="1300200" algn="ctr" rotWithShape="0">
                      <a:prstClr val="black">
                        <a:alpha val="32000"/>
                      </a:prstClr>
                    </a:outerShdw>
                  </a:effectLst>
                </a:rPr>
                <a:t>Control </a:t>
              </a:r>
              <a:r>
                <a:rPr lang="en-US" sz="3600" b="1" dirty="0">
                  <a:solidFill>
                    <a:prstClr val="black"/>
                  </a:solidFill>
                  <a:effectLst>
                    <a:outerShdw blurRad="60007" dist="310007" dir="7680000" sy="30000" kx="1300200" algn="ctr" rotWithShape="0">
                      <a:prstClr val="black">
                        <a:alpha val="32000"/>
                      </a:prstClr>
                    </a:outerShdw>
                  </a:effectLst>
                </a:rPr>
                <a:t>de </a:t>
              </a:r>
              <a:r>
                <a:rPr lang="en-US" sz="3600" b="1" dirty="0" err="1">
                  <a:solidFill>
                    <a:prstClr val="black"/>
                  </a:solidFill>
                  <a:effectLst>
                    <a:outerShdw blurRad="60007" dist="310007" dir="7680000" sy="30000" kx="1300200" algn="ctr" rotWithShape="0">
                      <a:prstClr val="black">
                        <a:alpha val="32000"/>
                      </a:prstClr>
                    </a:outerShdw>
                  </a:effectLst>
                </a:rPr>
                <a:t>Tr</a:t>
              </a:r>
              <a:r>
                <a:rPr lang="es-US" sz="3600" b="1" dirty="0" err="1">
                  <a:solidFill>
                    <a:prstClr val="black"/>
                  </a:solidFill>
                  <a:effectLst>
                    <a:outerShdw blurRad="60007" dist="310007" dir="7680000" sy="30000" kx="1300200" algn="ctr" rotWithShape="0">
                      <a:prstClr val="black">
                        <a:alpha val="32000"/>
                      </a:prstClr>
                    </a:outerShdw>
                  </a:effectLst>
                </a:rPr>
                <a:t>áfico</a:t>
              </a:r>
              <a:r>
                <a:rPr lang="es-US" sz="3600" b="1" dirty="0">
                  <a:solidFill>
                    <a:prstClr val="black"/>
                  </a:solidFill>
                  <a:effectLst>
                    <a:outerShdw blurRad="60007" dist="310007" dir="7680000" sy="30000" kx="1300200" algn="ctr" rotWithShape="0">
                      <a:prstClr val="black">
                        <a:alpha val="32000"/>
                      </a:prstClr>
                    </a:outerShdw>
                  </a:effectLst>
                </a:rPr>
                <a:t> Interno</a:t>
              </a: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a:p>
              <a:pPr algn="r">
                <a:lnSpc>
                  <a:spcPts val="1900"/>
                </a:lnSpc>
              </a:pP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p:txBody>
        </p:sp>
        <p:sp>
          <p:nvSpPr>
            <p:cNvPr id="8" name="Subtitle 8"/>
            <p:cNvSpPr txBox="1">
              <a:spLocks/>
            </p:cNvSpPr>
            <p:nvPr/>
          </p:nvSpPr>
          <p:spPr bwMode="auto">
            <a:xfrm>
              <a:off x="589828" y="957530"/>
              <a:ext cx="7563572" cy="337870"/>
            </a:xfrm>
            <a:prstGeom prst="rect">
              <a:avLst/>
            </a:prstGeom>
            <a:noFill/>
            <a:ln w="9525">
              <a:noFill/>
              <a:miter lim="800000"/>
              <a:headEnd/>
              <a:tailEnd/>
            </a:ln>
          </p:spPr>
          <p:txBody>
            <a:bodyPr/>
            <a:lstStyle/>
            <a:p>
              <a:pPr>
                <a:lnSpc>
                  <a:spcPts val="1900"/>
                </a:lnSpc>
              </a:pPr>
              <a:r>
                <a:rPr lang="en-US" sz="1600" b="1" i="1" spc="50" dirty="0">
                  <a:ln>
                    <a:solidFill>
                      <a:srgbClr val="C00000"/>
                    </a:solidFill>
                  </a:ln>
                  <a:solidFill>
                    <a:srgbClr val="003300"/>
                  </a:solidFill>
                </a:rPr>
                <a:t>PREVINIENDO INCIDENTES POR ATROPELLOS EN LA CONSTRUCCION VIAL</a:t>
              </a:r>
              <a:endParaRPr lang="en-US" sz="1600" b="1" i="1" spc="50" dirty="0">
                <a:ln>
                  <a:solidFill>
                    <a:srgbClr val="C00000"/>
                  </a:solidFill>
                </a:ln>
                <a:solidFill>
                  <a:srgbClr val="003300"/>
                </a:solidFill>
                <a:latin typeface="Calibri" pitchFamily="34" charset="0"/>
              </a:endParaRPr>
            </a:p>
            <a:p>
              <a:pPr>
                <a:lnSpc>
                  <a:spcPts val="1900"/>
                </a:lnSpc>
              </a:pPr>
              <a:endParaRPr lang="en-US" sz="1600" b="1" i="1" spc="50" dirty="0">
                <a:ln>
                  <a:solidFill>
                    <a:srgbClr val="C00000"/>
                  </a:solidFill>
                </a:ln>
                <a:solidFill>
                  <a:srgbClr val="003300"/>
                </a:solidFill>
                <a:latin typeface="Calibri" pitchFamily="34" charset="0"/>
              </a:endParaRPr>
            </a:p>
          </p:txBody>
        </p:sp>
        <p:pic>
          <p:nvPicPr>
            <p:cNvPr id="9" name="Picture 8" descr="LOGO-ARTBA.png" title="Picture of ARTBA Internal traffic control preventing runovers and backovers in roadway construction Title"/>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57200" y="652077"/>
              <a:ext cx="533400" cy="207686"/>
            </a:xfrm>
            <a:prstGeom prst="rect">
              <a:avLst/>
            </a:prstGeom>
            <a:effectLst>
              <a:outerShdw blurRad="50800" dist="38100" dir="2700000" algn="tl" rotWithShape="0">
                <a:prstClr val="black">
                  <a:alpha val="40000"/>
                </a:prstClr>
              </a:outerShdw>
            </a:effectLst>
          </p:spPr>
        </p:pic>
        <p:pic>
          <p:nvPicPr>
            <p:cNvPr id="10" name="Picture 9" descr="Logo_WZ_Safety.png" title="Picture of ARTBA Internal traffic control preventing runovers and backovers in roadway construction Title"/>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91399" y="440545"/>
              <a:ext cx="1383723" cy="727388"/>
            </a:xfrm>
            <a:prstGeom prst="rect">
              <a:avLst/>
            </a:prstGeom>
            <a:effectLst>
              <a:outerShdw blurRad="50800" dist="38100" dir="2700000" algn="tl" rotWithShape="0">
                <a:prstClr val="black">
                  <a:alpha val="40000"/>
                </a:prstClr>
              </a:outerShdw>
            </a:effectLst>
          </p:spPr>
        </p:pic>
      </p:grpSp>
      <p:grpSp>
        <p:nvGrpSpPr>
          <p:cNvPr id="16" name="Group 15" title="Picture of more workers are killed by construction vehicles than by motorists table"/>
          <p:cNvGrpSpPr/>
          <p:nvPr/>
        </p:nvGrpSpPr>
        <p:grpSpPr>
          <a:xfrm>
            <a:off x="304800" y="1447800"/>
            <a:ext cx="8610600" cy="5387782"/>
            <a:chOff x="304800" y="1447800"/>
            <a:chExt cx="8610600" cy="5387782"/>
          </a:xfrm>
        </p:grpSpPr>
        <p:graphicFrame>
          <p:nvGraphicFramePr>
            <p:cNvPr id="3" name="Content Placeholder 3"/>
            <p:cNvGraphicFramePr>
              <a:graphicFrameLocks/>
            </p:cNvGraphicFramePr>
            <p:nvPr/>
          </p:nvGraphicFramePr>
          <p:xfrm>
            <a:off x="863601" y="1845737"/>
            <a:ext cx="7315200" cy="4724400"/>
          </p:xfrm>
          <a:graphic>
            <a:graphicData uri="http://schemas.openxmlformats.org/drawingml/2006/chart">
              <c:chart xmlns:c="http://schemas.openxmlformats.org/drawingml/2006/chart" xmlns:r="http://schemas.openxmlformats.org/officeDocument/2006/relationships" r:id="rId5"/>
            </a:graphicData>
          </a:graphic>
        </p:graphicFrame>
        <p:sp>
          <p:nvSpPr>
            <p:cNvPr id="4" name="TextBox 3"/>
            <p:cNvSpPr txBox="1"/>
            <p:nvPr/>
          </p:nvSpPr>
          <p:spPr>
            <a:xfrm>
              <a:off x="507999" y="6527805"/>
              <a:ext cx="4216401" cy="307777"/>
            </a:xfrm>
            <a:prstGeom prst="rect">
              <a:avLst/>
            </a:prstGeom>
            <a:noFill/>
          </p:spPr>
          <p:txBody>
            <a:bodyPr wrap="square" rtlCol="0">
              <a:spAutoFit/>
            </a:bodyPr>
            <a:lstStyle/>
            <a:p>
              <a:pPr algn="r"/>
              <a:r>
                <a:rPr lang="en-US" sz="1400" b="1" i="1" dirty="0" smtClean="0"/>
                <a:t>Source:</a:t>
              </a:r>
              <a:r>
                <a:rPr lang="en-US" sz="1400" b="1" dirty="0" smtClean="0"/>
                <a:t> Bureau of Labor Statistics / Stephen Pegula</a:t>
              </a:r>
              <a:endParaRPr lang="en-US" sz="1400" b="1" dirty="0"/>
            </a:p>
          </p:txBody>
        </p:sp>
        <p:sp>
          <p:nvSpPr>
            <p:cNvPr id="12" name="Subtitle 8"/>
            <p:cNvSpPr txBox="1">
              <a:spLocks/>
            </p:cNvSpPr>
            <p:nvPr/>
          </p:nvSpPr>
          <p:spPr bwMode="auto">
            <a:xfrm>
              <a:off x="304800" y="1447800"/>
              <a:ext cx="8610600" cy="533400"/>
            </a:xfrm>
            <a:prstGeom prst="rect">
              <a:avLst/>
            </a:prstGeom>
            <a:noFill/>
            <a:ln w="9525">
              <a:noFill/>
              <a:miter lim="800000"/>
              <a:headEnd/>
              <a:tailEnd/>
            </a:ln>
          </p:spPr>
          <p:txBody>
            <a:bodyPr/>
            <a:lstStyle/>
            <a:p>
              <a:pPr>
                <a:lnSpc>
                  <a:spcPts val="2200"/>
                </a:lnSpc>
                <a:spcBef>
                  <a:spcPct val="20000"/>
                </a:spcBef>
              </a:pPr>
              <a:r>
                <a:rPr lang="en-US" sz="2000" b="1" dirty="0" err="1" smtClean="0">
                  <a:latin typeface="Calibri" pitchFamily="34" charset="0"/>
                </a:rPr>
                <a:t>Más</a:t>
              </a:r>
              <a:r>
                <a:rPr lang="en-US" sz="2000" b="1" dirty="0" smtClean="0">
                  <a:latin typeface="Calibri" pitchFamily="34" charset="0"/>
                </a:rPr>
                <a:t> </a:t>
              </a:r>
              <a:r>
                <a:rPr lang="en-US" sz="2000" b="1" dirty="0" err="1" smtClean="0">
                  <a:latin typeface="Calibri" pitchFamily="34" charset="0"/>
                </a:rPr>
                <a:t>trabajadores</a:t>
              </a:r>
              <a:r>
                <a:rPr lang="en-US" sz="2000" b="1" dirty="0" smtClean="0">
                  <a:latin typeface="Calibri" pitchFamily="34" charset="0"/>
                </a:rPr>
                <a:t> </a:t>
              </a:r>
              <a:r>
                <a:rPr lang="en-US" sz="2000" b="1" dirty="0" err="1" smtClean="0">
                  <a:latin typeface="Calibri" pitchFamily="34" charset="0"/>
                </a:rPr>
                <a:t>mueren</a:t>
              </a:r>
              <a:r>
                <a:rPr lang="en-US" sz="2000" b="1" dirty="0" smtClean="0">
                  <a:latin typeface="Calibri" pitchFamily="34" charset="0"/>
                </a:rPr>
                <a:t> </a:t>
              </a:r>
              <a:r>
                <a:rPr lang="en-US" sz="2000" b="1" dirty="0" err="1" smtClean="0">
                  <a:latin typeface="Calibri" pitchFamily="34" charset="0"/>
                </a:rPr>
                <a:t>por</a:t>
              </a:r>
              <a:r>
                <a:rPr lang="en-US" sz="2000" b="1" dirty="0" smtClean="0">
                  <a:latin typeface="Calibri" pitchFamily="34" charset="0"/>
                </a:rPr>
                <a:t> </a:t>
              </a:r>
              <a:r>
                <a:rPr lang="en-US" sz="2000" b="1" dirty="0" err="1" smtClean="0">
                  <a:latin typeface="Calibri" pitchFamily="34" charset="0"/>
                </a:rPr>
                <a:t>vehiculos</a:t>
              </a:r>
              <a:r>
                <a:rPr lang="en-US" sz="2000" b="1" dirty="0" smtClean="0">
                  <a:latin typeface="Calibri" pitchFamily="34" charset="0"/>
                </a:rPr>
                <a:t> de </a:t>
              </a:r>
              <a:r>
                <a:rPr lang="en-US" sz="2000" b="1" dirty="0" err="1" smtClean="0">
                  <a:latin typeface="Calibri" pitchFamily="34" charset="0"/>
                </a:rPr>
                <a:t>construcción</a:t>
              </a:r>
              <a:r>
                <a:rPr lang="en-US" sz="2000" b="1" dirty="0" smtClean="0">
                  <a:latin typeface="Calibri" pitchFamily="34" charset="0"/>
                </a:rPr>
                <a:t> </a:t>
              </a:r>
              <a:r>
                <a:rPr lang="en-US" sz="2000" b="1" dirty="0" err="1" smtClean="0">
                  <a:latin typeface="Calibri" pitchFamily="34" charset="0"/>
                </a:rPr>
                <a:t>que</a:t>
              </a:r>
              <a:r>
                <a:rPr lang="en-US" sz="2000" b="1" dirty="0" smtClean="0">
                  <a:latin typeface="Calibri" pitchFamily="34" charset="0"/>
                </a:rPr>
                <a:t> </a:t>
              </a:r>
              <a:r>
                <a:rPr lang="en-US" sz="2000" b="1" dirty="0" err="1" smtClean="0">
                  <a:latin typeface="Calibri" pitchFamily="34" charset="0"/>
                </a:rPr>
                <a:t>por</a:t>
              </a:r>
              <a:r>
                <a:rPr lang="en-US" sz="2000" b="1" dirty="0" smtClean="0">
                  <a:latin typeface="Calibri" pitchFamily="34" charset="0"/>
                </a:rPr>
                <a:t> </a:t>
              </a:r>
              <a:r>
                <a:rPr lang="en-US" sz="2000" b="1" dirty="0" err="1" smtClean="0">
                  <a:latin typeface="Calibri" pitchFamily="34" charset="0"/>
                </a:rPr>
                <a:t>automóviles</a:t>
              </a:r>
              <a:endParaRPr lang="en-US" sz="2000" b="1" dirty="0" smtClean="0">
                <a:latin typeface="Calibri" pitchFamily="34" charset="0"/>
              </a:endParaRPr>
            </a:p>
          </p:txBody>
        </p:sp>
        <p:sp>
          <p:nvSpPr>
            <p:cNvPr id="15" name="5-Point Star 14"/>
            <p:cNvSpPr/>
            <p:nvPr/>
          </p:nvSpPr>
          <p:spPr>
            <a:xfrm>
              <a:off x="8484669" y="6607293"/>
              <a:ext cx="159026" cy="143123"/>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hidden="1"/>
          <p:cNvSpPr>
            <a:spLocks noGrp="1"/>
          </p:cNvSpPr>
          <p:nvPr>
            <p:ph type="title"/>
          </p:nvPr>
        </p:nvSpPr>
        <p:spPr>
          <a:xfrm>
            <a:off x="381000" y="-806712"/>
            <a:ext cx="8229600" cy="1143000"/>
          </a:xfrm>
        </p:spPr>
        <p:txBody>
          <a:bodyPr>
            <a:normAutofit fontScale="90000"/>
          </a:bodyPr>
          <a:lstStyle/>
          <a:p>
            <a:r>
              <a:rPr lang="en-US" dirty="0" smtClean="0"/>
              <a:t>More workers are killed by construction vehicles than by motorists</a:t>
            </a:r>
            <a:endParaRPr lang="en-US" dirty="0"/>
          </a:p>
        </p:txBody>
      </p:sp>
      <p:sp>
        <p:nvSpPr>
          <p:cNvPr id="17" name="Slide Number Placeholder 4"/>
          <p:cNvSpPr>
            <a:spLocks noGrp="1"/>
          </p:cNvSpPr>
          <p:nvPr>
            <p:ph type="sldNum" sz="quarter" idx="12"/>
          </p:nvPr>
        </p:nvSpPr>
        <p:spPr/>
        <p:txBody>
          <a:bodyPr/>
          <a:lstStyle/>
          <a:p>
            <a:pPr>
              <a:defRPr/>
            </a:pPr>
            <a:fld id="{991630E5-D2C6-4D54-9913-55C6C92AA029}" type="slidenum">
              <a:rPr lang="en-US" smtClean="0"/>
              <a:pPr>
                <a:defRPr/>
              </a:pPr>
              <a:t>13</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1000" fill="hold"/>
                                        <p:tgtEl>
                                          <p:spTgt spid="16"/>
                                        </p:tgtEl>
                                        <p:attrNameLst>
                                          <p:attrName>ppt_w</p:attrName>
                                        </p:attrNameLst>
                                      </p:cBhvr>
                                      <p:tavLst>
                                        <p:tav tm="0">
                                          <p:val>
                                            <p:strVal val="#ppt_w*0.70"/>
                                          </p:val>
                                        </p:tav>
                                        <p:tav tm="100000">
                                          <p:val>
                                            <p:strVal val="#ppt_w"/>
                                          </p:val>
                                        </p:tav>
                                      </p:tavLst>
                                    </p:anim>
                                    <p:anim calcmode="lin" valueType="num">
                                      <p:cBhvr>
                                        <p:cTn id="13" dur="1000" fill="hold"/>
                                        <p:tgtEl>
                                          <p:spTgt spid="16"/>
                                        </p:tgtEl>
                                        <p:attrNameLst>
                                          <p:attrName>ppt_h</p:attrName>
                                        </p:attrNameLst>
                                      </p:cBhvr>
                                      <p:tavLst>
                                        <p:tav tm="0">
                                          <p:val>
                                            <p:strVal val="#ppt_h"/>
                                          </p:val>
                                        </p:tav>
                                        <p:tav tm="100000">
                                          <p:val>
                                            <p:strVal val="#ppt_h"/>
                                          </p:val>
                                        </p:tav>
                                      </p:tavLst>
                                    </p:anim>
                                    <p:animEffect transition="in" filter="fade">
                                      <p:cBhvr>
                                        <p:cTn id="14"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title="Picture of ARTBA Internal traffic control preventing runovers and backovers in roadway construction Title"/>
          <p:cNvGrpSpPr/>
          <p:nvPr/>
        </p:nvGrpSpPr>
        <p:grpSpPr>
          <a:xfrm>
            <a:off x="381000" y="336288"/>
            <a:ext cx="8595360" cy="959112"/>
            <a:chOff x="381000" y="336288"/>
            <a:chExt cx="8595360" cy="959112"/>
          </a:xfrm>
        </p:grpSpPr>
        <p:sp>
          <p:nvSpPr>
            <p:cNvPr id="5" name="Title 7"/>
            <p:cNvSpPr txBox="1">
              <a:spLocks/>
            </p:cNvSpPr>
            <p:nvPr/>
          </p:nvSpPr>
          <p:spPr>
            <a:xfrm>
              <a:off x="381000" y="336288"/>
              <a:ext cx="8595360" cy="914400"/>
            </a:xfrm>
            <a:prstGeom prst="rect">
              <a:avLst/>
            </a:pr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tileRect/>
            </a:gradFill>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a:bevelT h="25400"/>
            </a:sp3d>
          </p:spPr>
          <p:style>
            <a:lnRef idx="0">
              <a:schemeClr val="accent3"/>
            </a:lnRef>
            <a:fillRef idx="3">
              <a:schemeClr val="accent3"/>
            </a:fillRef>
            <a:effectRef idx="3">
              <a:schemeClr val="accent3"/>
            </a:effectRef>
            <a:fontRef idx="minor">
              <a:schemeClr val="lt1"/>
            </a:fontRef>
          </p:style>
          <p:txBody>
            <a:bodyPr anchor="ctr"/>
            <a:lstStyle/>
            <a:p>
              <a:pPr fontAlgn="auto">
                <a:spcAft>
                  <a:spcPts val="0"/>
                </a:spcAft>
                <a:defRPr/>
              </a:pPr>
              <a:endParaRPr lang="en-US" sz="3600" b="1" dirty="0">
                <a:solidFill>
                  <a:schemeClr val="bg1"/>
                </a:solidFill>
              </a:endParaRPr>
            </a:p>
          </p:txBody>
        </p:sp>
        <p:sp>
          <p:nvSpPr>
            <p:cNvPr id="6" name="Subtitle 8"/>
            <p:cNvSpPr txBox="1">
              <a:spLocks/>
            </p:cNvSpPr>
            <p:nvPr/>
          </p:nvSpPr>
          <p:spPr bwMode="auto">
            <a:xfrm>
              <a:off x="927698" y="592348"/>
              <a:ext cx="6324600" cy="381000"/>
            </a:xfrm>
            <a:prstGeom prst="rect">
              <a:avLst/>
            </a:prstGeom>
            <a:noFill/>
            <a:ln w="9525">
              <a:noFill/>
              <a:miter lim="800000"/>
              <a:headEnd/>
              <a:tailEnd/>
            </a:ln>
          </p:spPr>
          <p:txBody>
            <a:bodyPr>
              <a:scene3d>
                <a:camera prst="orthographicFront"/>
                <a:lightRig rig="threePt" dir="t"/>
              </a:scene3d>
              <a:sp3d extrusionH="57150">
                <a:bevelT w="82550" h="38100" prst="coolSlant"/>
              </a:sp3d>
            </a:bodyPr>
            <a:lstStyle/>
            <a:p>
              <a:pPr algn="r">
                <a:lnSpc>
                  <a:spcPts val="1900"/>
                </a:lnSpc>
              </a:pPr>
              <a:r>
                <a:rPr lang="en-US" sz="3600" b="1" dirty="0" smtClean="0">
                  <a:effectLst>
                    <a:outerShdw blurRad="60007" dist="310007" dir="7680000" sy="30000" kx="1300200" algn="ctr" rotWithShape="0">
                      <a:prstClr val="black">
                        <a:alpha val="32000"/>
                      </a:prstClr>
                    </a:outerShdw>
                  </a:effectLst>
                </a:rPr>
                <a:t>Control </a:t>
              </a:r>
              <a:r>
                <a:rPr lang="en-US" sz="3600" b="1" dirty="0">
                  <a:effectLst>
                    <a:outerShdw blurRad="60007" dist="310007" dir="7680000" sy="30000" kx="1300200" algn="ctr" rotWithShape="0">
                      <a:prstClr val="black">
                        <a:alpha val="32000"/>
                      </a:prstClr>
                    </a:outerShdw>
                  </a:effectLst>
                </a:rPr>
                <a:t>de </a:t>
              </a:r>
              <a:r>
                <a:rPr lang="en-US" sz="3600" b="1" dirty="0" err="1">
                  <a:effectLst>
                    <a:outerShdw blurRad="60007" dist="310007" dir="7680000" sy="30000" kx="1300200" algn="ctr" rotWithShape="0">
                      <a:prstClr val="black">
                        <a:alpha val="32000"/>
                      </a:prstClr>
                    </a:outerShdw>
                  </a:effectLst>
                </a:rPr>
                <a:t>Tr</a:t>
              </a:r>
              <a:r>
                <a:rPr lang="es-US" sz="3600" b="1" dirty="0" err="1">
                  <a:effectLst>
                    <a:outerShdw blurRad="60007" dist="310007" dir="7680000" sy="30000" kx="1300200" algn="ctr" rotWithShape="0">
                      <a:prstClr val="black">
                        <a:alpha val="32000"/>
                      </a:prstClr>
                    </a:outerShdw>
                  </a:effectLst>
                </a:rPr>
                <a:t>áfico</a:t>
              </a:r>
              <a:r>
                <a:rPr lang="es-US" sz="3600" b="1" dirty="0">
                  <a:effectLst>
                    <a:outerShdw blurRad="60007" dist="310007" dir="7680000" sy="30000" kx="1300200" algn="ctr" rotWithShape="0">
                      <a:prstClr val="black">
                        <a:alpha val="32000"/>
                      </a:prstClr>
                    </a:outerShdw>
                  </a:effectLst>
                </a:rPr>
                <a:t> Interno</a:t>
              </a: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a:p>
              <a:pPr algn="r">
                <a:lnSpc>
                  <a:spcPts val="1900"/>
                </a:lnSpc>
              </a:pP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p:txBody>
        </p:sp>
        <p:sp>
          <p:nvSpPr>
            <p:cNvPr id="7" name="Subtitle 8"/>
            <p:cNvSpPr txBox="1">
              <a:spLocks/>
            </p:cNvSpPr>
            <p:nvPr/>
          </p:nvSpPr>
          <p:spPr bwMode="auto">
            <a:xfrm>
              <a:off x="589828" y="957530"/>
              <a:ext cx="7563572" cy="337870"/>
            </a:xfrm>
            <a:prstGeom prst="rect">
              <a:avLst/>
            </a:prstGeom>
            <a:noFill/>
            <a:ln w="9525">
              <a:noFill/>
              <a:miter lim="800000"/>
              <a:headEnd/>
              <a:tailEnd/>
            </a:ln>
          </p:spPr>
          <p:txBody>
            <a:bodyPr/>
            <a:lstStyle/>
            <a:p>
              <a:pPr>
                <a:lnSpc>
                  <a:spcPts val="1900"/>
                </a:lnSpc>
              </a:pPr>
              <a:r>
                <a:rPr lang="en-US" sz="1600" b="1" i="1" spc="50" dirty="0">
                  <a:ln>
                    <a:solidFill>
                      <a:srgbClr val="C00000"/>
                    </a:solidFill>
                  </a:ln>
                  <a:solidFill>
                    <a:srgbClr val="003300"/>
                  </a:solidFill>
                </a:rPr>
                <a:t>PREVINIENDO INCIDENTES POR ATROPELLOS EN LA CONSTRUCCION VIAL</a:t>
              </a:r>
              <a:endParaRPr lang="en-US" sz="1600" b="1" i="1" spc="50" dirty="0">
                <a:ln>
                  <a:solidFill>
                    <a:srgbClr val="C00000"/>
                  </a:solidFill>
                </a:ln>
                <a:solidFill>
                  <a:srgbClr val="003300"/>
                </a:solidFill>
                <a:latin typeface="Calibri" pitchFamily="34" charset="0"/>
              </a:endParaRPr>
            </a:p>
            <a:p>
              <a:pPr>
                <a:lnSpc>
                  <a:spcPts val="1900"/>
                </a:lnSpc>
              </a:pPr>
              <a:endParaRPr lang="en-US" sz="1600" b="1" i="1" spc="50" dirty="0">
                <a:ln>
                  <a:solidFill>
                    <a:srgbClr val="C00000"/>
                  </a:solidFill>
                </a:ln>
                <a:solidFill>
                  <a:srgbClr val="003300"/>
                </a:solidFill>
                <a:latin typeface="Calibri" pitchFamily="34" charset="0"/>
              </a:endParaRPr>
            </a:p>
          </p:txBody>
        </p:sp>
        <p:pic>
          <p:nvPicPr>
            <p:cNvPr id="8" name="Picture 7" descr="LOGO-ARTBA.png" title="Picture of ARTBA Internal traffic control preventing runovers and backovers in roadway construction Title"/>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57200" y="652077"/>
              <a:ext cx="533400" cy="207686"/>
            </a:xfrm>
            <a:prstGeom prst="rect">
              <a:avLst/>
            </a:prstGeom>
            <a:effectLst>
              <a:outerShdw blurRad="50800" dist="38100" dir="2700000" algn="tl" rotWithShape="0">
                <a:prstClr val="black">
                  <a:alpha val="40000"/>
                </a:prstClr>
              </a:outerShdw>
            </a:effectLst>
          </p:spPr>
        </p:pic>
        <p:pic>
          <p:nvPicPr>
            <p:cNvPr id="9" name="Picture 8" descr="Logo_WZ_Safety.png" title="Picture of ARTBA Internal traffic control preventing runovers and backovers in roadway construction Title"/>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91399" y="440545"/>
              <a:ext cx="1383723" cy="727388"/>
            </a:xfrm>
            <a:prstGeom prst="rect">
              <a:avLst/>
            </a:prstGeom>
            <a:effectLst>
              <a:outerShdw blurRad="50800" dist="38100" dir="2700000" algn="tl" rotWithShape="0">
                <a:prstClr val="black">
                  <a:alpha val="40000"/>
                </a:prstClr>
              </a:outerShdw>
            </a:effectLst>
          </p:spPr>
        </p:pic>
      </p:grpSp>
      <p:sp>
        <p:nvSpPr>
          <p:cNvPr id="11" name="5-Point Star 10" title="Picture of star under the page number"/>
          <p:cNvSpPr/>
          <p:nvPr/>
        </p:nvSpPr>
        <p:spPr>
          <a:xfrm>
            <a:off x="8484669" y="6607293"/>
            <a:ext cx="159026" cy="143123"/>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2" title="Picture of ITC area"/>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04800" y="1981200"/>
            <a:ext cx="8621713" cy="4206875"/>
          </a:xfrm>
          <a:prstGeom prst="rect">
            <a:avLst/>
          </a:prstGeom>
          <a:noFill/>
          <a:ln w="9525">
            <a:noFill/>
            <a:miter lim="800000"/>
            <a:headEnd/>
            <a:tailEnd/>
          </a:ln>
          <a:effectLst/>
        </p:spPr>
      </p:pic>
      <p:sp>
        <p:nvSpPr>
          <p:cNvPr id="13" name="Subtitle 8"/>
          <p:cNvSpPr txBox="1">
            <a:spLocks/>
          </p:cNvSpPr>
          <p:nvPr/>
        </p:nvSpPr>
        <p:spPr bwMode="auto">
          <a:xfrm>
            <a:off x="350641" y="1681518"/>
            <a:ext cx="8575871" cy="533400"/>
          </a:xfrm>
          <a:prstGeom prst="rect">
            <a:avLst/>
          </a:prstGeom>
          <a:noFill/>
          <a:ln w="9525">
            <a:noFill/>
            <a:miter lim="800000"/>
            <a:headEnd/>
            <a:tailEnd/>
          </a:ln>
        </p:spPr>
        <p:txBody>
          <a:bodyPr/>
          <a:lstStyle/>
          <a:p>
            <a:pPr marL="342900" indent="-342900">
              <a:spcBef>
                <a:spcPct val="20000"/>
              </a:spcBef>
            </a:pPr>
            <a:r>
              <a:rPr lang="es-PE" sz="2800" b="1" dirty="0"/>
              <a:t>Los Vehículos de Construcción son los Mayores Peligros</a:t>
            </a:r>
            <a:endParaRPr lang="en-US" sz="2800" b="1" dirty="0">
              <a:solidFill>
                <a:schemeClr val="bg2">
                  <a:lumMod val="10000"/>
                </a:schemeClr>
              </a:solidFill>
              <a:latin typeface="Calibri" pitchFamily="34" charset="0"/>
            </a:endParaRPr>
          </a:p>
        </p:txBody>
      </p:sp>
      <p:sp>
        <p:nvSpPr>
          <p:cNvPr id="2" name="Title 1" hidden="1"/>
          <p:cNvSpPr>
            <a:spLocks noGrp="1"/>
          </p:cNvSpPr>
          <p:nvPr>
            <p:ph type="title"/>
          </p:nvPr>
        </p:nvSpPr>
        <p:spPr>
          <a:xfrm>
            <a:off x="447346" y="-1123604"/>
            <a:ext cx="8229600" cy="1143000"/>
          </a:xfrm>
        </p:spPr>
        <p:txBody>
          <a:bodyPr>
            <a:normAutofit fontScale="90000"/>
          </a:bodyPr>
          <a:lstStyle/>
          <a:p>
            <a:r>
              <a:rPr lang="en-US" dirty="0" smtClean="0"/>
              <a:t>Construction vehicles are the greatest hazard</a:t>
            </a:r>
            <a:endParaRPr lang="en-US" dirty="0"/>
          </a:p>
        </p:txBody>
      </p:sp>
      <p:sp>
        <p:nvSpPr>
          <p:cNvPr id="14" name="Slide Number Placeholder 4"/>
          <p:cNvSpPr>
            <a:spLocks noGrp="1"/>
          </p:cNvSpPr>
          <p:nvPr>
            <p:ph type="sldNum" sz="quarter" idx="12"/>
          </p:nvPr>
        </p:nvSpPr>
        <p:spPr/>
        <p:txBody>
          <a:bodyPr/>
          <a:lstStyle/>
          <a:p>
            <a:pPr>
              <a:defRPr/>
            </a:pPr>
            <a:fld id="{991630E5-D2C6-4D54-9913-55C6C92AA029}" type="slidenum">
              <a:rPr lang="en-US" smtClean="0"/>
              <a:pPr>
                <a:defRPr/>
              </a:pPr>
              <a:t>14</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childTnLst>
                                </p:cTn>
                              </p:par>
                              <p:par>
                                <p:cTn id="10" presetID="10"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8"/>
          <p:cNvSpPr txBox="1">
            <a:spLocks/>
          </p:cNvSpPr>
          <p:nvPr/>
        </p:nvSpPr>
        <p:spPr bwMode="auto">
          <a:xfrm>
            <a:off x="388938" y="1524000"/>
            <a:ext cx="7478712" cy="533400"/>
          </a:xfrm>
          <a:prstGeom prst="rect">
            <a:avLst/>
          </a:prstGeom>
          <a:noFill/>
          <a:ln w="9525">
            <a:noFill/>
            <a:miter lim="800000"/>
            <a:headEnd/>
            <a:tailEnd/>
          </a:ln>
        </p:spPr>
        <p:txBody>
          <a:bodyPr/>
          <a:lstStyle/>
          <a:p>
            <a:pPr marL="342900" indent="-342900">
              <a:spcBef>
                <a:spcPct val="20000"/>
              </a:spcBef>
            </a:pPr>
            <a:r>
              <a:rPr lang="es-US" sz="2800" b="1" dirty="0" smtClean="0">
                <a:solidFill>
                  <a:schemeClr val="bg2">
                    <a:lumMod val="10000"/>
                  </a:schemeClr>
                </a:solidFill>
                <a:latin typeface="Calibri" pitchFamily="34" charset="0"/>
              </a:rPr>
              <a:t>Vehículos entran y salen frecuentemente </a:t>
            </a:r>
            <a:r>
              <a:rPr lang="en-US" sz="2800" b="1" dirty="0" smtClean="0">
                <a:solidFill>
                  <a:schemeClr val="bg2">
                    <a:lumMod val="10000"/>
                  </a:schemeClr>
                </a:solidFill>
                <a:latin typeface="Calibri" pitchFamily="34" charset="0"/>
              </a:rPr>
              <a:t>frequently enter and exit</a:t>
            </a:r>
            <a:endParaRPr lang="en-US" sz="2800" b="1" dirty="0">
              <a:solidFill>
                <a:schemeClr val="bg2">
                  <a:lumMod val="10000"/>
                </a:schemeClr>
              </a:solidFill>
              <a:latin typeface="Calibri" pitchFamily="34" charset="0"/>
            </a:endParaRPr>
          </a:p>
        </p:txBody>
      </p:sp>
      <p:pic>
        <p:nvPicPr>
          <p:cNvPr id="3" name="Picture 2" title="Picture of work truck exiting an ITC"/>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3400" y="2057400"/>
            <a:ext cx="7997066" cy="3886200"/>
          </a:xfrm>
          <a:prstGeom prst="rect">
            <a:avLst/>
          </a:prstGeom>
          <a:ln w="12700">
            <a:solidFill>
              <a:schemeClr val="tx1"/>
            </a:solidFill>
          </a:ln>
          <a:effectLst>
            <a:outerShdw blurRad="292100" dist="139700" dir="2700000" algn="tl" rotWithShape="0">
              <a:srgbClr val="333333">
                <a:alpha val="65000"/>
              </a:srgbClr>
            </a:outerShdw>
          </a:effectLst>
        </p:spPr>
      </p:pic>
      <p:grpSp>
        <p:nvGrpSpPr>
          <p:cNvPr id="5" name="Group 4" title="Picture of ARTBA Internal traffic control preventing runovers and backovers in roadway construction Title"/>
          <p:cNvGrpSpPr/>
          <p:nvPr/>
        </p:nvGrpSpPr>
        <p:grpSpPr>
          <a:xfrm>
            <a:off x="381000" y="336288"/>
            <a:ext cx="8595360" cy="959112"/>
            <a:chOff x="381000" y="336288"/>
            <a:chExt cx="8595360" cy="959112"/>
          </a:xfrm>
        </p:grpSpPr>
        <p:sp>
          <p:nvSpPr>
            <p:cNvPr id="6" name="Title 7"/>
            <p:cNvSpPr txBox="1">
              <a:spLocks/>
            </p:cNvSpPr>
            <p:nvPr/>
          </p:nvSpPr>
          <p:spPr>
            <a:xfrm>
              <a:off x="381000" y="336288"/>
              <a:ext cx="8595360" cy="914400"/>
            </a:xfrm>
            <a:prstGeom prst="rect">
              <a:avLst/>
            </a:pr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tileRect/>
            </a:gradFill>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a:bevelT h="25400"/>
            </a:sp3d>
          </p:spPr>
          <p:style>
            <a:lnRef idx="0">
              <a:schemeClr val="accent3"/>
            </a:lnRef>
            <a:fillRef idx="3">
              <a:schemeClr val="accent3"/>
            </a:fillRef>
            <a:effectRef idx="3">
              <a:schemeClr val="accent3"/>
            </a:effectRef>
            <a:fontRef idx="minor">
              <a:schemeClr val="lt1"/>
            </a:fontRef>
          </p:style>
          <p:txBody>
            <a:bodyPr anchor="ctr"/>
            <a:lstStyle/>
            <a:p>
              <a:pPr fontAlgn="auto">
                <a:spcAft>
                  <a:spcPts val="0"/>
                </a:spcAft>
                <a:defRPr/>
              </a:pPr>
              <a:endParaRPr lang="en-US" sz="3600" b="1" dirty="0">
                <a:solidFill>
                  <a:schemeClr val="bg1"/>
                </a:solidFill>
              </a:endParaRPr>
            </a:p>
          </p:txBody>
        </p:sp>
        <p:sp>
          <p:nvSpPr>
            <p:cNvPr id="7" name="Subtitle 8"/>
            <p:cNvSpPr txBox="1">
              <a:spLocks/>
            </p:cNvSpPr>
            <p:nvPr/>
          </p:nvSpPr>
          <p:spPr bwMode="auto">
            <a:xfrm>
              <a:off x="927698" y="592348"/>
              <a:ext cx="6324600" cy="381000"/>
            </a:xfrm>
            <a:prstGeom prst="rect">
              <a:avLst/>
            </a:prstGeom>
            <a:noFill/>
            <a:ln w="9525">
              <a:noFill/>
              <a:miter lim="800000"/>
              <a:headEnd/>
              <a:tailEnd/>
            </a:ln>
          </p:spPr>
          <p:txBody>
            <a:bodyPr>
              <a:scene3d>
                <a:camera prst="orthographicFront"/>
                <a:lightRig rig="threePt" dir="t"/>
              </a:scene3d>
              <a:sp3d extrusionH="57150">
                <a:bevelT w="82550" h="38100" prst="coolSlant"/>
              </a:sp3d>
            </a:bodyPr>
            <a:lstStyle/>
            <a:p>
              <a:pPr lvl="0" algn="r">
                <a:lnSpc>
                  <a:spcPts val="1900"/>
                </a:lnSpc>
              </a:pPr>
              <a:r>
                <a:rPr lang="en-US" sz="3600" b="1" dirty="0" smtClean="0">
                  <a:solidFill>
                    <a:prstClr val="black"/>
                  </a:solidFill>
                  <a:effectLst>
                    <a:outerShdw blurRad="60007" dist="310007" dir="7680000" sy="30000" kx="1300200" algn="ctr" rotWithShape="0">
                      <a:prstClr val="black">
                        <a:alpha val="32000"/>
                      </a:prstClr>
                    </a:outerShdw>
                  </a:effectLst>
                </a:rPr>
                <a:t>Control </a:t>
              </a:r>
              <a:r>
                <a:rPr lang="en-US" sz="3600" b="1" dirty="0">
                  <a:solidFill>
                    <a:prstClr val="black"/>
                  </a:solidFill>
                  <a:effectLst>
                    <a:outerShdw blurRad="60007" dist="310007" dir="7680000" sy="30000" kx="1300200" algn="ctr" rotWithShape="0">
                      <a:prstClr val="black">
                        <a:alpha val="32000"/>
                      </a:prstClr>
                    </a:outerShdw>
                  </a:effectLst>
                </a:rPr>
                <a:t>de </a:t>
              </a:r>
              <a:r>
                <a:rPr lang="en-US" sz="3600" b="1" dirty="0" err="1">
                  <a:solidFill>
                    <a:prstClr val="black"/>
                  </a:solidFill>
                  <a:effectLst>
                    <a:outerShdw blurRad="60007" dist="310007" dir="7680000" sy="30000" kx="1300200" algn="ctr" rotWithShape="0">
                      <a:prstClr val="black">
                        <a:alpha val="32000"/>
                      </a:prstClr>
                    </a:outerShdw>
                  </a:effectLst>
                </a:rPr>
                <a:t>Tr</a:t>
              </a:r>
              <a:r>
                <a:rPr lang="es-US" sz="3600" b="1" dirty="0" err="1">
                  <a:solidFill>
                    <a:prstClr val="black"/>
                  </a:solidFill>
                  <a:effectLst>
                    <a:outerShdw blurRad="60007" dist="310007" dir="7680000" sy="30000" kx="1300200" algn="ctr" rotWithShape="0">
                      <a:prstClr val="black">
                        <a:alpha val="32000"/>
                      </a:prstClr>
                    </a:outerShdw>
                  </a:effectLst>
                </a:rPr>
                <a:t>áfico</a:t>
              </a:r>
              <a:r>
                <a:rPr lang="es-US" sz="3600" b="1" dirty="0">
                  <a:solidFill>
                    <a:prstClr val="black"/>
                  </a:solidFill>
                  <a:effectLst>
                    <a:outerShdw blurRad="60007" dist="310007" dir="7680000" sy="30000" kx="1300200" algn="ctr" rotWithShape="0">
                      <a:prstClr val="black">
                        <a:alpha val="32000"/>
                      </a:prstClr>
                    </a:outerShdw>
                  </a:effectLst>
                </a:rPr>
                <a:t> Interno</a:t>
              </a: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a:p>
              <a:pPr algn="r">
                <a:lnSpc>
                  <a:spcPts val="1900"/>
                </a:lnSpc>
              </a:pP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p:txBody>
        </p:sp>
        <p:sp>
          <p:nvSpPr>
            <p:cNvPr id="8" name="Subtitle 8"/>
            <p:cNvSpPr txBox="1">
              <a:spLocks/>
            </p:cNvSpPr>
            <p:nvPr/>
          </p:nvSpPr>
          <p:spPr bwMode="auto">
            <a:xfrm>
              <a:off x="589828" y="957530"/>
              <a:ext cx="7563572" cy="337870"/>
            </a:xfrm>
            <a:prstGeom prst="rect">
              <a:avLst/>
            </a:prstGeom>
            <a:noFill/>
            <a:ln w="9525">
              <a:noFill/>
              <a:miter lim="800000"/>
              <a:headEnd/>
              <a:tailEnd/>
            </a:ln>
          </p:spPr>
          <p:txBody>
            <a:bodyPr/>
            <a:lstStyle/>
            <a:p>
              <a:pPr>
                <a:lnSpc>
                  <a:spcPts val="1900"/>
                </a:lnSpc>
              </a:pPr>
              <a:r>
                <a:rPr lang="en-US" sz="1600" b="1" i="1" spc="50" dirty="0">
                  <a:ln>
                    <a:solidFill>
                      <a:srgbClr val="C00000"/>
                    </a:solidFill>
                  </a:ln>
                  <a:solidFill>
                    <a:srgbClr val="003300"/>
                  </a:solidFill>
                </a:rPr>
                <a:t>PREVINIENDO INCIDENTES POR ATROPELLOS EN LA CONSTRUCCION VIAL</a:t>
              </a:r>
              <a:endParaRPr lang="en-US" sz="1600" b="1" i="1" spc="50" dirty="0">
                <a:ln>
                  <a:solidFill>
                    <a:srgbClr val="C00000"/>
                  </a:solidFill>
                </a:ln>
                <a:solidFill>
                  <a:srgbClr val="003300"/>
                </a:solidFill>
                <a:latin typeface="Calibri" pitchFamily="34" charset="0"/>
              </a:endParaRPr>
            </a:p>
            <a:p>
              <a:pPr>
                <a:lnSpc>
                  <a:spcPts val="1900"/>
                </a:lnSpc>
              </a:pPr>
              <a:endParaRPr lang="en-US" sz="1600" b="1" i="1" spc="50" dirty="0">
                <a:ln>
                  <a:solidFill>
                    <a:srgbClr val="C00000"/>
                  </a:solidFill>
                </a:ln>
                <a:solidFill>
                  <a:srgbClr val="003300"/>
                </a:solidFill>
                <a:latin typeface="Calibri" pitchFamily="34" charset="0"/>
              </a:endParaRPr>
            </a:p>
          </p:txBody>
        </p:sp>
        <p:pic>
          <p:nvPicPr>
            <p:cNvPr id="9" name="Picture 8" descr="LOGO-ARTBA.png" title="Picture of ARTBA Internal traffic control preventing runovers and backovers in roadway construction Title"/>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57200" y="652077"/>
              <a:ext cx="533400" cy="207686"/>
            </a:xfrm>
            <a:prstGeom prst="rect">
              <a:avLst/>
            </a:prstGeom>
            <a:effectLst>
              <a:outerShdw blurRad="50800" dist="38100" dir="2700000" algn="tl" rotWithShape="0">
                <a:prstClr val="black">
                  <a:alpha val="40000"/>
                </a:prstClr>
              </a:outerShdw>
            </a:effectLst>
          </p:spPr>
        </p:pic>
        <p:pic>
          <p:nvPicPr>
            <p:cNvPr id="10" name="Picture 9" descr="Logo_WZ_Safety.png" title="Picture of ARTBA Internal traffic control preventing runovers and backovers in roadway construction Title"/>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91399" y="440545"/>
              <a:ext cx="1383723" cy="727388"/>
            </a:xfrm>
            <a:prstGeom prst="rect">
              <a:avLst/>
            </a:prstGeom>
            <a:effectLst>
              <a:outerShdw blurRad="50800" dist="38100" dir="2700000" algn="tl" rotWithShape="0">
                <a:prstClr val="black">
                  <a:alpha val="40000"/>
                </a:prstClr>
              </a:outerShdw>
            </a:effectLst>
          </p:spPr>
        </p:pic>
      </p:grpSp>
      <p:sp>
        <p:nvSpPr>
          <p:cNvPr id="12" name="5-Point Star 11" title="Picture of star under the page number"/>
          <p:cNvSpPr/>
          <p:nvPr/>
        </p:nvSpPr>
        <p:spPr>
          <a:xfrm>
            <a:off x="8484669" y="6607293"/>
            <a:ext cx="159026" cy="143123"/>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ight Arrow 12" title="Picture of a red arrow pointing to a work truck exiting an ITC "/>
          <p:cNvSpPr/>
          <p:nvPr/>
        </p:nvSpPr>
        <p:spPr>
          <a:xfrm rot="-1800000">
            <a:off x="4015079" y="4217524"/>
            <a:ext cx="2057400" cy="4572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hidden="1"/>
          <p:cNvSpPr>
            <a:spLocks noGrp="1"/>
          </p:cNvSpPr>
          <p:nvPr>
            <p:ph type="title"/>
          </p:nvPr>
        </p:nvSpPr>
        <p:spPr>
          <a:xfrm>
            <a:off x="463466" y="-1113905"/>
            <a:ext cx="8229600" cy="1143000"/>
          </a:xfrm>
        </p:spPr>
        <p:txBody>
          <a:bodyPr>
            <a:normAutofit/>
          </a:bodyPr>
          <a:lstStyle/>
          <a:p>
            <a:r>
              <a:rPr lang="en-US" dirty="0" smtClean="0"/>
              <a:t>Vehicles frequently enter and exit</a:t>
            </a:r>
            <a:endParaRPr lang="en-US" dirty="0"/>
          </a:p>
        </p:txBody>
      </p:sp>
      <p:sp>
        <p:nvSpPr>
          <p:cNvPr id="14" name="Slide Number Placeholder 4"/>
          <p:cNvSpPr>
            <a:spLocks noGrp="1"/>
          </p:cNvSpPr>
          <p:nvPr>
            <p:ph type="sldNum" sz="quarter" idx="12"/>
          </p:nvPr>
        </p:nvSpPr>
        <p:spPr/>
        <p:txBody>
          <a:bodyPr/>
          <a:lstStyle/>
          <a:p>
            <a:pPr>
              <a:defRPr/>
            </a:pPr>
            <a:fld id="{991630E5-D2C6-4D54-9913-55C6C92AA029}" type="slidenum">
              <a:rPr lang="en-US" smtClean="0"/>
              <a:pPr>
                <a:defRPr/>
              </a:pPr>
              <a:t>15</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12"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0-#ppt_w/2"/>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8"/>
          <p:cNvSpPr txBox="1">
            <a:spLocks/>
          </p:cNvSpPr>
          <p:nvPr/>
        </p:nvSpPr>
        <p:spPr bwMode="auto">
          <a:xfrm>
            <a:off x="388938" y="1371600"/>
            <a:ext cx="8526462" cy="533400"/>
          </a:xfrm>
          <a:prstGeom prst="rect">
            <a:avLst/>
          </a:prstGeom>
          <a:noFill/>
          <a:ln w="9525">
            <a:noFill/>
            <a:miter lim="800000"/>
            <a:headEnd/>
            <a:tailEnd/>
          </a:ln>
        </p:spPr>
        <p:txBody>
          <a:bodyPr/>
          <a:lstStyle/>
          <a:p>
            <a:pPr marL="342900" indent="-342900">
              <a:spcBef>
                <a:spcPct val="20000"/>
              </a:spcBef>
            </a:pPr>
            <a:r>
              <a:rPr lang="en-US" sz="2400" b="1" dirty="0" smtClean="0">
                <a:solidFill>
                  <a:schemeClr val="bg2">
                    <a:lumMod val="10000"/>
                  </a:schemeClr>
                </a:solidFill>
                <a:latin typeface="Calibri" pitchFamily="34" charset="0"/>
              </a:rPr>
              <a:t>Los </a:t>
            </a:r>
            <a:r>
              <a:rPr lang="en-US" sz="2400" b="1" dirty="0" err="1" smtClean="0">
                <a:solidFill>
                  <a:schemeClr val="bg2">
                    <a:lumMod val="10000"/>
                  </a:schemeClr>
                </a:solidFill>
                <a:latin typeface="Calibri" pitchFamily="34" charset="0"/>
              </a:rPr>
              <a:t>trabajadores</a:t>
            </a:r>
            <a:r>
              <a:rPr lang="en-US" sz="2400" b="1" dirty="0" smtClean="0">
                <a:solidFill>
                  <a:schemeClr val="bg2">
                    <a:lumMod val="10000"/>
                  </a:schemeClr>
                </a:solidFill>
                <a:latin typeface="Calibri" pitchFamily="34" charset="0"/>
              </a:rPr>
              <a:t> a pie </a:t>
            </a:r>
            <a:r>
              <a:rPr lang="en-US" sz="2400" b="1" dirty="0" err="1" smtClean="0">
                <a:solidFill>
                  <a:schemeClr val="bg2">
                    <a:lumMod val="10000"/>
                  </a:schemeClr>
                </a:solidFill>
                <a:latin typeface="Calibri" pitchFamily="34" charset="0"/>
              </a:rPr>
              <a:t>trabajan</a:t>
            </a:r>
            <a:r>
              <a:rPr lang="en-US" sz="2400" b="1" dirty="0" smtClean="0">
                <a:solidFill>
                  <a:schemeClr val="bg2">
                    <a:lumMod val="10000"/>
                  </a:schemeClr>
                </a:solidFill>
                <a:latin typeface="Calibri" pitchFamily="34" charset="0"/>
              </a:rPr>
              <a:t> </a:t>
            </a:r>
            <a:r>
              <a:rPr lang="en-US" sz="2400" b="1" dirty="0" err="1" smtClean="0">
                <a:solidFill>
                  <a:schemeClr val="bg2">
                    <a:lumMod val="10000"/>
                  </a:schemeClr>
                </a:solidFill>
                <a:latin typeface="Calibri" pitchFamily="34" charset="0"/>
              </a:rPr>
              <a:t>cerca</a:t>
            </a:r>
            <a:r>
              <a:rPr lang="en-US" sz="2400" b="1" dirty="0" smtClean="0">
                <a:solidFill>
                  <a:schemeClr val="bg2">
                    <a:lumMod val="10000"/>
                  </a:schemeClr>
                </a:solidFill>
                <a:latin typeface="Calibri" pitchFamily="34" charset="0"/>
              </a:rPr>
              <a:t> a </a:t>
            </a:r>
            <a:r>
              <a:rPr lang="en-US" sz="2400" b="1" dirty="0" err="1" smtClean="0">
                <a:solidFill>
                  <a:schemeClr val="bg2">
                    <a:lumMod val="10000"/>
                  </a:schemeClr>
                </a:solidFill>
                <a:latin typeface="Calibri" pitchFamily="34" charset="0"/>
              </a:rPr>
              <a:t>equipos</a:t>
            </a:r>
            <a:r>
              <a:rPr lang="en-US" sz="2400" b="1" dirty="0" smtClean="0">
                <a:solidFill>
                  <a:schemeClr val="bg2">
                    <a:lumMod val="10000"/>
                  </a:schemeClr>
                </a:solidFill>
                <a:latin typeface="Calibri" pitchFamily="34" charset="0"/>
              </a:rPr>
              <a:t> </a:t>
            </a:r>
            <a:r>
              <a:rPr lang="en-US" sz="2400" b="1" dirty="0" err="1" smtClean="0">
                <a:solidFill>
                  <a:schemeClr val="bg2">
                    <a:lumMod val="10000"/>
                  </a:schemeClr>
                </a:solidFill>
                <a:latin typeface="Calibri" pitchFamily="34" charset="0"/>
              </a:rPr>
              <a:t>pesqados</a:t>
            </a:r>
            <a:endParaRPr lang="en-US" sz="2400" b="1" dirty="0">
              <a:solidFill>
                <a:schemeClr val="bg2">
                  <a:lumMod val="10000"/>
                </a:schemeClr>
              </a:solidFill>
              <a:latin typeface="Calibri" pitchFamily="34" charset="0"/>
            </a:endParaRPr>
          </a:p>
        </p:txBody>
      </p:sp>
      <p:pic>
        <p:nvPicPr>
          <p:cNvPr id="3" name="Picture 1" title="Picture of an on foot worker close to a large work vehicl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8600" y="1905000"/>
            <a:ext cx="8686801" cy="4495800"/>
          </a:xfrm>
          <a:prstGeom prst="rect">
            <a:avLst/>
          </a:prstGeom>
          <a:ln w="12700">
            <a:solidFill>
              <a:schemeClr val="tx1"/>
            </a:solidFill>
          </a:ln>
          <a:effectLst>
            <a:outerShdw blurRad="292100" dist="139700" dir="2700000" algn="tl" rotWithShape="0">
              <a:srgbClr val="333333">
                <a:alpha val="65000"/>
              </a:srgbClr>
            </a:outerShdw>
          </a:effectLst>
        </p:spPr>
      </p:pic>
      <p:grpSp>
        <p:nvGrpSpPr>
          <p:cNvPr id="4" name="Group 3" title="Picture of ARTBA Internal traffic control preventing runovers and backovers in roadway construction Title"/>
          <p:cNvGrpSpPr/>
          <p:nvPr/>
        </p:nvGrpSpPr>
        <p:grpSpPr>
          <a:xfrm>
            <a:off x="381000" y="336288"/>
            <a:ext cx="8595360" cy="959112"/>
            <a:chOff x="381000" y="336288"/>
            <a:chExt cx="8595360" cy="959112"/>
          </a:xfrm>
        </p:grpSpPr>
        <p:sp>
          <p:nvSpPr>
            <p:cNvPr id="5" name="Title 7"/>
            <p:cNvSpPr txBox="1">
              <a:spLocks/>
            </p:cNvSpPr>
            <p:nvPr/>
          </p:nvSpPr>
          <p:spPr>
            <a:xfrm>
              <a:off x="381000" y="336288"/>
              <a:ext cx="8595360" cy="914400"/>
            </a:xfrm>
            <a:prstGeom prst="rect">
              <a:avLst/>
            </a:pr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tileRect/>
            </a:gradFill>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a:bevelT h="25400"/>
            </a:sp3d>
          </p:spPr>
          <p:style>
            <a:lnRef idx="0">
              <a:schemeClr val="accent3"/>
            </a:lnRef>
            <a:fillRef idx="3">
              <a:schemeClr val="accent3"/>
            </a:fillRef>
            <a:effectRef idx="3">
              <a:schemeClr val="accent3"/>
            </a:effectRef>
            <a:fontRef idx="minor">
              <a:schemeClr val="lt1"/>
            </a:fontRef>
          </p:style>
          <p:txBody>
            <a:bodyPr anchor="ctr"/>
            <a:lstStyle/>
            <a:p>
              <a:pPr fontAlgn="auto">
                <a:spcAft>
                  <a:spcPts val="0"/>
                </a:spcAft>
                <a:defRPr/>
              </a:pPr>
              <a:endParaRPr lang="en-US" sz="3600" b="1" dirty="0">
                <a:solidFill>
                  <a:schemeClr val="bg1"/>
                </a:solidFill>
              </a:endParaRPr>
            </a:p>
          </p:txBody>
        </p:sp>
        <p:sp>
          <p:nvSpPr>
            <p:cNvPr id="6" name="Subtitle 8"/>
            <p:cNvSpPr txBox="1">
              <a:spLocks/>
            </p:cNvSpPr>
            <p:nvPr/>
          </p:nvSpPr>
          <p:spPr bwMode="auto">
            <a:xfrm>
              <a:off x="927698" y="592348"/>
              <a:ext cx="6324600" cy="381000"/>
            </a:xfrm>
            <a:prstGeom prst="rect">
              <a:avLst/>
            </a:prstGeom>
            <a:noFill/>
            <a:ln w="9525">
              <a:noFill/>
              <a:miter lim="800000"/>
              <a:headEnd/>
              <a:tailEnd/>
            </a:ln>
          </p:spPr>
          <p:txBody>
            <a:bodyPr>
              <a:scene3d>
                <a:camera prst="orthographicFront"/>
                <a:lightRig rig="threePt" dir="t"/>
              </a:scene3d>
              <a:sp3d extrusionH="57150">
                <a:bevelT w="82550" h="38100" prst="coolSlant"/>
              </a:sp3d>
            </a:bodyPr>
            <a:lstStyle/>
            <a:p>
              <a:pPr lvl="0" algn="r">
                <a:lnSpc>
                  <a:spcPts val="1900"/>
                </a:lnSpc>
              </a:pPr>
              <a:r>
                <a:rPr lang="en-US" sz="3600" b="1" dirty="0" smtClean="0">
                  <a:solidFill>
                    <a:prstClr val="black"/>
                  </a:solidFill>
                  <a:effectLst>
                    <a:outerShdw blurRad="60007" dist="310007" dir="7680000" sy="30000" kx="1300200" algn="ctr" rotWithShape="0">
                      <a:prstClr val="black">
                        <a:alpha val="32000"/>
                      </a:prstClr>
                    </a:outerShdw>
                  </a:effectLst>
                </a:rPr>
                <a:t>Control </a:t>
              </a:r>
              <a:r>
                <a:rPr lang="en-US" sz="3600" b="1" dirty="0">
                  <a:solidFill>
                    <a:prstClr val="black"/>
                  </a:solidFill>
                  <a:effectLst>
                    <a:outerShdw blurRad="60007" dist="310007" dir="7680000" sy="30000" kx="1300200" algn="ctr" rotWithShape="0">
                      <a:prstClr val="black">
                        <a:alpha val="32000"/>
                      </a:prstClr>
                    </a:outerShdw>
                  </a:effectLst>
                </a:rPr>
                <a:t>de </a:t>
              </a:r>
              <a:r>
                <a:rPr lang="en-US" sz="3600" b="1" dirty="0" err="1">
                  <a:solidFill>
                    <a:prstClr val="black"/>
                  </a:solidFill>
                  <a:effectLst>
                    <a:outerShdw blurRad="60007" dist="310007" dir="7680000" sy="30000" kx="1300200" algn="ctr" rotWithShape="0">
                      <a:prstClr val="black">
                        <a:alpha val="32000"/>
                      </a:prstClr>
                    </a:outerShdw>
                  </a:effectLst>
                </a:rPr>
                <a:t>Tr</a:t>
              </a:r>
              <a:r>
                <a:rPr lang="es-US" sz="3600" b="1" dirty="0" err="1">
                  <a:solidFill>
                    <a:prstClr val="black"/>
                  </a:solidFill>
                  <a:effectLst>
                    <a:outerShdw blurRad="60007" dist="310007" dir="7680000" sy="30000" kx="1300200" algn="ctr" rotWithShape="0">
                      <a:prstClr val="black">
                        <a:alpha val="32000"/>
                      </a:prstClr>
                    </a:outerShdw>
                  </a:effectLst>
                </a:rPr>
                <a:t>áfico</a:t>
              </a:r>
              <a:r>
                <a:rPr lang="es-US" sz="3600" b="1" dirty="0">
                  <a:solidFill>
                    <a:prstClr val="black"/>
                  </a:solidFill>
                  <a:effectLst>
                    <a:outerShdw blurRad="60007" dist="310007" dir="7680000" sy="30000" kx="1300200" algn="ctr" rotWithShape="0">
                      <a:prstClr val="black">
                        <a:alpha val="32000"/>
                      </a:prstClr>
                    </a:outerShdw>
                  </a:effectLst>
                </a:rPr>
                <a:t> Interno</a:t>
              </a: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a:p>
              <a:pPr algn="r">
                <a:lnSpc>
                  <a:spcPts val="1900"/>
                </a:lnSpc>
              </a:pP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p:txBody>
        </p:sp>
        <p:sp>
          <p:nvSpPr>
            <p:cNvPr id="7" name="Subtitle 8"/>
            <p:cNvSpPr txBox="1">
              <a:spLocks/>
            </p:cNvSpPr>
            <p:nvPr/>
          </p:nvSpPr>
          <p:spPr bwMode="auto">
            <a:xfrm>
              <a:off x="589828" y="957530"/>
              <a:ext cx="7563572" cy="337870"/>
            </a:xfrm>
            <a:prstGeom prst="rect">
              <a:avLst/>
            </a:prstGeom>
            <a:noFill/>
            <a:ln w="9525">
              <a:noFill/>
              <a:miter lim="800000"/>
              <a:headEnd/>
              <a:tailEnd/>
            </a:ln>
          </p:spPr>
          <p:txBody>
            <a:bodyPr/>
            <a:lstStyle/>
            <a:p>
              <a:pPr>
                <a:lnSpc>
                  <a:spcPts val="1900"/>
                </a:lnSpc>
              </a:pPr>
              <a:r>
                <a:rPr lang="en-US" sz="1600" b="1" i="1" spc="50" dirty="0">
                  <a:ln>
                    <a:solidFill>
                      <a:srgbClr val="C00000"/>
                    </a:solidFill>
                  </a:ln>
                  <a:solidFill>
                    <a:srgbClr val="003300"/>
                  </a:solidFill>
                </a:rPr>
                <a:t>PREVINIENDO INCIDENTES POR ATROPELLOS EN LA CONSTRUCCION VIAL</a:t>
              </a:r>
              <a:endParaRPr lang="en-US" sz="1600" b="1" i="1" spc="50" dirty="0">
                <a:ln>
                  <a:solidFill>
                    <a:srgbClr val="C00000"/>
                  </a:solidFill>
                </a:ln>
                <a:solidFill>
                  <a:srgbClr val="003300"/>
                </a:solidFill>
                <a:latin typeface="Calibri" pitchFamily="34" charset="0"/>
              </a:endParaRPr>
            </a:p>
            <a:p>
              <a:pPr>
                <a:lnSpc>
                  <a:spcPts val="1900"/>
                </a:lnSpc>
              </a:pPr>
              <a:endParaRPr lang="en-US" sz="1600" b="1" i="1" spc="50" dirty="0">
                <a:ln>
                  <a:solidFill>
                    <a:srgbClr val="C00000"/>
                  </a:solidFill>
                </a:ln>
                <a:solidFill>
                  <a:srgbClr val="003300"/>
                </a:solidFill>
                <a:latin typeface="Calibri" pitchFamily="34" charset="0"/>
              </a:endParaRPr>
            </a:p>
          </p:txBody>
        </p:sp>
        <p:pic>
          <p:nvPicPr>
            <p:cNvPr id="8" name="Picture 7" descr="LOGO-ARTBA.png" title="Picture of ARTBA Internal traffic control preventing runovers and backovers in roadway construction Title"/>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57200" y="652077"/>
              <a:ext cx="533400" cy="207686"/>
            </a:xfrm>
            <a:prstGeom prst="rect">
              <a:avLst/>
            </a:prstGeom>
            <a:effectLst>
              <a:outerShdw blurRad="50800" dist="38100" dir="2700000" algn="tl" rotWithShape="0">
                <a:prstClr val="black">
                  <a:alpha val="40000"/>
                </a:prstClr>
              </a:outerShdw>
            </a:effectLst>
          </p:spPr>
        </p:pic>
        <p:pic>
          <p:nvPicPr>
            <p:cNvPr id="9" name="Picture 8" descr="Logo_WZ_Safety.png" title="Picture of ARTBA Internal traffic control preventing runovers and backovers in roadway construction Title"/>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91399" y="440545"/>
              <a:ext cx="1383723" cy="727388"/>
            </a:xfrm>
            <a:prstGeom prst="rect">
              <a:avLst/>
            </a:prstGeom>
            <a:effectLst>
              <a:outerShdw blurRad="50800" dist="38100" dir="2700000" algn="tl" rotWithShape="0">
                <a:prstClr val="black">
                  <a:alpha val="40000"/>
                </a:prstClr>
              </a:outerShdw>
            </a:effectLst>
          </p:spPr>
        </p:pic>
      </p:grpSp>
      <p:sp>
        <p:nvSpPr>
          <p:cNvPr id="11" name="5-Point Star 10" title="Picture of star under the page number"/>
          <p:cNvSpPr/>
          <p:nvPr/>
        </p:nvSpPr>
        <p:spPr>
          <a:xfrm>
            <a:off x="8484669" y="6607293"/>
            <a:ext cx="159026" cy="143123"/>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title="Picture of red arrows pointing to an on foot worker and large work truck"/>
          <p:cNvGrpSpPr/>
          <p:nvPr/>
        </p:nvGrpSpPr>
        <p:grpSpPr>
          <a:xfrm>
            <a:off x="990600" y="3124200"/>
            <a:ext cx="7620000" cy="1143000"/>
            <a:chOff x="990600" y="3124200"/>
            <a:chExt cx="7620000" cy="1143000"/>
          </a:xfrm>
        </p:grpSpPr>
        <p:sp>
          <p:nvSpPr>
            <p:cNvPr id="12" name="Down Arrow 11"/>
            <p:cNvSpPr/>
            <p:nvPr/>
          </p:nvSpPr>
          <p:spPr>
            <a:xfrm>
              <a:off x="990600" y="3124200"/>
              <a:ext cx="381000" cy="106680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p:cNvSpPr/>
            <p:nvPr/>
          </p:nvSpPr>
          <p:spPr>
            <a:xfrm>
              <a:off x="8229600" y="3200400"/>
              <a:ext cx="381000" cy="106680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itle 15" hidden="1"/>
          <p:cNvSpPr>
            <a:spLocks noGrp="1"/>
          </p:cNvSpPr>
          <p:nvPr>
            <p:ph type="title"/>
          </p:nvPr>
        </p:nvSpPr>
        <p:spPr>
          <a:xfrm>
            <a:off x="610610" y="-837192"/>
            <a:ext cx="8229600" cy="1143000"/>
          </a:xfrm>
        </p:spPr>
        <p:txBody>
          <a:bodyPr>
            <a:normAutofit fontScale="90000"/>
          </a:bodyPr>
          <a:lstStyle/>
          <a:p>
            <a:r>
              <a:rPr lang="en-US" dirty="0" smtClean="0"/>
              <a:t>Workers on foot may work close to large vehicles</a:t>
            </a:r>
            <a:endParaRPr lang="en-US" dirty="0"/>
          </a:p>
        </p:txBody>
      </p:sp>
      <p:sp>
        <p:nvSpPr>
          <p:cNvPr id="15" name="Slide Number Placeholder 4"/>
          <p:cNvSpPr>
            <a:spLocks noGrp="1"/>
          </p:cNvSpPr>
          <p:nvPr>
            <p:ph type="sldNum" sz="quarter" idx="12"/>
          </p:nvPr>
        </p:nvSpPr>
        <p:spPr/>
        <p:txBody>
          <a:bodyPr/>
          <a:lstStyle/>
          <a:p>
            <a:pPr>
              <a:defRPr/>
            </a:pPr>
            <a:fld id="{991630E5-D2C6-4D54-9913-55C6C92AA029}" type="slidenum">
              <a:rPr lang="en-US" smtClean="0"/>
              <a:pPr>
                <a:defRPr/>
              </a:pPr>
              <a:t>16</a:t>
            </a:fld>
            <a:endParaRPr lang="en-US" dirty="0"/>
          </a:p>
        </p:txBody>
      </p:sp>
    </p:spTree>
    <p:extLst>
      <p:ext uri="{BB962C8B-B14F-4D97-AF65-F5344CB8AC3E}">
        <p14:creationId xmlns:p14="http://schemas.microsoft.com/office/powerpoint/2010/main" val="1738911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3"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par>
                                <p:cTn id="11" presetID="2" presetClass="entr" presetSubtype="1"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1000" fill="hold"/>
                                        <p:tgtEl>
                                          <p:spTgt spid="14"/>
                                        </p:tgtEl>
                                        <p:attrNameLst>
                                          <p:attrName>ppt_x</p:attrName>
                                        </p:attrNameLst>
                                      </p:cBhvr>
                                      <p:tavLst>
                                        <p:tav tm="0">
                                          <p:val>
                                            <p:strVal val="#ppt_x"/>
                                          </p:val>
                                        </p:tav>
                                        <p:tav tm="100000">
                                          <p:val>
                                            <p:strVal val="#ppt_x"/>
                                          </p:val>
                                        </p:tav>
                                      </p:tavLst>
                                    </p:anim>
                                    <p:anim calcmode="lin" valueType="num">
                                      <p:cBhvr additive="base">
                                        <p:cTn id="14" dur="1000" fill="hold"/>
                                        <p:tgtEl>
                                          <p:spTgt spid="14"/>
                                        </p:tgtEl>
                                        <p:attrNameLst>
                                          <p:attrName>ppt_y</p:attrName>
                                        </p:attrNameLst>
                                      </p:cBhvr>
                                      <p:tavLst>
                                        <p:tav tm="0">
                                          <p:val>
                                            <p:strVal val="0-#ppt_h/2"/>
                                          </p:val>
                                        </p:tav>
                                        <p:tav tm="100000">
                                          <p:val>
                                            <p:strVal val="#ppt_y"/>
                                          </p:val>
                                        </p:tav>
                                      </p:tavLst>
                                    </p:anim>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title="Picture of on foot worker in blind spots"/>
          <p:cNvGrpSpPr/>
          <p:nvPr/>
        </p:nvGrpSpPr>
        <p:grpSpPr>
          <a:xfrm>
            <a:off x="685800" y="1650738"/>
            <a:ext cx="8305830" cy="4800600"/>
            <a:chOff x="380970" y="1447800"/>
            <a:chExt cx="8305830" cy="4800600"/>
          </a:xfrm>
        </p:grpSpPr>
        <p:pic>
          <p:nvPicPr>
            <p:cNvPr id="16" name="Picture 15" descr="cid:E44B8752-9A7A-409D-9D63-81C6B9C0F8E5"/>
            <p:cNvPicPr/>
            <p:nvPr/>
          </p:nvPicPr>
          <p:blipFill>
            <a:blip r:embed="rId3" r:link="rId4" cstate="email">
              <a:extLst>
                <a:ext uri="{28A0092B-C50C-407E-A947-70E740481C1C}">
                  <a14:useLocalDpi xmlns:a14="http://schemas.microsoft.com/office/drawing/2010/main"/>
                </a:ext>
              </a:extLst>
            </a:blip>
            <a:srcRect/>
            <a:stretch>
              <a:fillRect/>
            </a:stretch>
          </p:blipFill>
          <p:spPr bwMode="auto">
            <a:xfrm>
              <a:off x="4495800" y="1676400"/>
              <a:ext cx="4191000" cy="2133600"/>
            </a:xfrm>
            <a:prstGeom prst="rect">
              <a:avLst/>
            </a:prstGeom>
            <a:ln w="12700">
              <a:solidFill>
                <a:schemeClr val="tx1"/>
              </a:solidFill>
            </a:ln>
            <a:effectLst>
              <a:outerShdw blurRad="292100" dist="139700" dir="2700000" algn="tl" rotWithShape="0">
                <a:srgbClr val="333333">
                  <a:alpha val="65000"/>
                </a:srgbClr>
              </a:outerShdw>
            </a:effectLst>
          </p:spPr>
        </p:pic>
        <p:pic>
          <p:nvPicPr>
            <p:cNvPr id="17" name="Picture 16" descr="cid:9C7D46F2-B34A-46B3-B4E6-9322EC25DAA3"/>
            <p:cNvPicPr/>
            <p:nvPr/>
          </p:nvPicPr>
          <p:blipFill>
            <a:blip r:embed="rId5" r:link="rId6" cstate="email">
              <a:extLst>
                <a:ext uri="{28A0092B-C50C-407E-A947-70E740481C1C}">
                  <a14:useLocalDpi xmlns:a14="http://schemas.microsoft.com/office/drawing/2010/main"/>
                </a:ext>
              </a:extLst>
            </a:blip>
            <a:srcRect/>
            <a:stretch>
              <a:fillRect/>
            </a:stretch>
          </p:blipFill>
          <p:spPr bwMode="auto">
            <a:xfrm>
              <a:off x="4495800" y="4038600"/>
              <a:ext cx="4190365" cy="2209800"/>
            </a:xfrm>
            <a:prstGeom prst="rect">
              <a:avLst/>
            </a:prstGeom>
            <a:ln w="12700">
              <a:solidFill>
                <a:schemeClr val="tx1"/>
              </a:solidFill>
            </a:ln>
            <a:effectLst>
              <a:outerShdw blurRad="292100" dist="139700" dir="2700000" algn="tl" rotWithShape="0">
                <a:srgbClr val="333333">
                  <a:alpha val="65000"/>
                </a:srgbClr>
              </a:outerShdw>
            </a:effectLst>
          </p:spPr>
        </p:pic>
        <p:sp>
          <p:nvSpPr>
            <p:cNvPr id="8" name="Subtitle 8"/>
            <p:cNvSpPr txBox="1">
              <a:spLocks/>
            </p:cNvSpPr>
            <p:nvPr/>
          </p:nvSpPr>
          <p:spPr bwMode="auto">
            <a:xfrm>
              <a:off x="517525" y="1981200"/>
              <a:ext cx="8061325" cy="506413"/>
            </a:xfrm>
            <a:prstGeom prst="rect">
              <a:avLst/>
            </a:prstGeom>
            <a:noFill/>
            <a:ln w="9525">
              <a:noFill/>
              <a:miter lim="800000"/>
              <a:headEnd/>
              <a:tailEnd/>
            </a:ln>
          </p:spPr>
          <p:txBody>
            <a:bodyPr/>
            <a:lstStyle/>
            <a:p>
              <a:pPr>
                <a:lnSpc>
                  <a:spcPts val="2200"/>
                </a:lnSpc>
                <a:spcBef>
                  <a:spcPct val="20000"/>
                </a:spcBef>
                <a:buFont typeface="Arial" charset="0"/>
                <a:buChar char="•"/>
              </a:pPr>
              <a:r>
                <a:rPr lang="en-US" sz="2200" b="1" dirty="0">
                  <a:solidFill>
                    <a:schemeClr val="tx1">
                      <a:lumMod val="75000"/>
                      <a:lumOff val="25000"/>
                    </a:schemeClr>
                  </a:solidFill>
                  <a:latin typeface="Arial Narrow" pitchFamily="34" charset="0"/>
                </a:rPr>
                <a:t> </a:t>
              </a:r>
              <a:r>
                <a:rPr lang="en-US" sz="2200" b="1" dirty="0" err="1" smtClean="0">
                  <a:solidFill>
                    <a:srgbClr val="C00000"/>
                  </a:solidFill>
                  <a:latin typeface="Arial Narrow" pitchFamily="34" charset="0"/>
                </a:rPr>
                <a:t>Puntos</a:t>
              </a:r>
              <a:r>
                <a:rPr lang="en-US" sz="2200" b="1" dirty="0" smtClean="0">
                  <a:solidFill>
                    <a:srgbClr val="C00000"/>
                  </a:solidFill>
                  <a:latin typeface="Arial Narrow" pitchFamily="34" charset="0"/>
                </a:rPr>
                <a:t> </a:t>
              </a:r>
              <a:r>
                <a:rPr lang="en-US" sz="2200" b="1" dirty="0" err="1" smtClean="0">
                  <a:solidFill>
                    <a:srgbClr val="C00000"/>
                  </a:solidFill>
                  <a:latin typeface="Arial Narrow" pitchFamily="34" charset="0"/>
                </a:rPr>
                <a:t>Ciegos</a:t>
              </a:r>
              <a:endParaRPr lang="en-US" sz="2200" b="1" dirty="0">
                <a:latin typeface="Arial Narrow" pitchFamily="34" charset="0"/>
              </a:endParaRPr>
            </a:p>
          </p:txBody>
        </p:sp>
        <p:sp>
          <p:nvSpPr>
            <p:cNvPr id="9" name="Subtitle 8"/>
            <p:cNvSpPr txBox="1">
              <a:spLocks/>
            </p:cNvSpPr>
            <p:nvPr/>
          </p:nvSpPr>
          <p:spPr bwMode="auto">
            <a:xfrm>
              <a:off x="388938" y="1447800"/>
              <a:ext cx="7478712" cy="533400"/>
            </a:xfrm>
            <a:prstGeom prst="rect">
              <a:avLst/>
            </a:prstGeom>
            <a:noFill/>
            <a:ln w="9525">
              <a:noFill/>
              <a:miter lim="800000"/>
              <a:headEnd/>
              <a:tailEnd/>
            </a:ln>
          </p:spPr>
          <p:txBody>
            <a:bodyPr/>
            <a:lstStyle/>
            <a:p>
              <a:pPr marL="342900" indent="-342900">
                <a:spcBef>
                  <a:spcPct val="20000"/>
                </a:spcBef>
              </a:pPr>
              <a:r>
                <a:rPr lang="en-US" sz="2800" b="1" dirty="0" smtClean="0">
                  <a:solidFill>
                    <a:schemeClr val="bg2">
                      <a:lumMod val="10000"/>
                    </a:schemeClr>
                  </a:solidFill>
                  <a:latin typeface="Calibri" pitchFamily="34" charset="0"/>
                </a:rPr>
                <a:t>¿</a:t>
              </a:r>
              <a:r>
                <a:rPr lang="en-US" sz="2800" b="1" dirty="0" err="1" smtClean="0">
                  <a:solidFill>
                    <a:schemeClr val="bg2">
                      <a:lumMod val="10000"/>
                    </a:schemeClr>
                  </a:solidFill>
                  <a:latin typeface="Calibri" pitchFamily="34" charset="0"/>
                </a:rPr>
                <a:t>Qué</a:t>
              </a:r>
              <a:r>
                <a:rPr lang="en-US" sz="2800" b="1" dirty="0" smtClean="0">
                  <a:solidFill>
                    <a:schemeClr val="bg2">
                      <a:lumMod val="10000"/>
                    </a:schemeClr>
                  </a:solidFill>
                  <a:latin typeface="Calibri" pitchFamily="34" charset="0"/>
                </a:rPr>
                <a:t> son </a:t>
              </a:r>
              <a:r>
                <a:rPr lang="en-US" sz="2800" b="1" dirty="0" err="1" smtClean="0">
                  <a:solidFill>
                    <a:schemeClr val="bg2">
                      <a:lumMod val="10000"/>
                    </a:schemeClr>
                  </a:solidFill>
                  <a:latin typeface="Calibri" pitchFamily="34" charset="0"/>
                </a:rPr>
                <a:t>Puntos</a:t>
              </a:r>
              <a:r>
                <a:rPr lang="en-US" sz="2800" b="1" dirty="0" smtClean="0">
                  <a:solidFill>
                    <a:schemeClr val="bg2">
                      <a:lumMod val="10000"/>
                    </a:schemeClr>
                  </a:solidFill>
                  <a:latin typeface="Calibri" pitchFamily="34" charset="0"/>
                </a:rPr>
                <a:t> </a:t>
              </a:r>
              <a:r>
                <a:rPr lang="en-US" sz="2800" b="1" dirty="0" err="1" smtClean="0">
                  <a:solidFill>
                    <a:schemeClr val="bg2">
                      <a:lumMod val="10000"/>
                    </a:schemeClr>
                  </a:solidFill>
                  <a:latin typeface="Calibri" pitchFamily="34" charset="0"/>
                </a:rPr>
                <a:t>Ciegos</a:t>
              </a:r>
              <a:r>
                <a:rPr lang="en-US" sz="2800" b="1" dirty="0" smtClean="0">
                  <a:solidFill>
                    <a:schemeClr val="bg2">
                      <a:lumMod val="10000"/>
                    </a:schemeClr>
                  </a:solidFill>
                  <a:latin typeface="Calibri" pitchFamily="34" charset="0"/>
                </a:rPr>
                <a:t>?</a:t>
              </a:r>
              <a:endParaRPr lang="en-US" sz="2800" b="1" dirty="0">
                <a:solidFill>
                  <a:schemeClr val="bg2">
                    <a:lumMod val="10000"/>
                  </a:schemeClr>
                </a:solidFill>
                <a:latin typeface="Calibri" pitchFamily="34" charset="0"/>
              </a:endParaRPr>
            </a:p>
          </p:txBody>
        </p:sp>
        <p:sp>
          <p:nvSpPr>
            <p:cNvPr id="10" name="Subtitle 8"/>
            <p:cNvSpPr txBox="1">
              <a:spLocks/>
            </p:cNvSpPr>
            <p:nvPr/>
          </p:nvSpPr>
          <p:spPr bwMode="auto">
            <a:xfrm>
              <a:off x="380970" y="2362200"/>
              <a:ext cx="8138770" cy="560387"/>
            </a:xfrm>
            <a:prstGeom prst="rect">
              <a:avLst/>
            </a:prstGeom>
            <a:noFill/>
            <a:ln w="9525">
              <a:noFill/>
              <a:miter lim="800000"/>
              <a:headEnd/>
              <a:tailEnd/>
            </a:ln>
          </p:spPr>
          <p:txBody>
            <a:bodyPr/>
            <a:lstStyle/>
            <a:p>
              <a:pPr>
                <a:lnSpc>
                  <a:spcPts val="22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dirty="0" err="1" smtClean="0">
                  <a:latin typeface="Arial Narrow" pitchFamily="34" charset="0"/>
                </a:rPr>
                <a:t>Lugares</a:t>
              </a:r>
              <a:r>
                <a:rPr lang="en-US" sz="2000" b="1" dirty="0" smtClean="0">
                  <a:latin typeface="Arial Narrow" pitchFamily="34" charset="0"/>
                </a:rPr>
                <a:t> </a:t>
              </a:r>
              <a:r>
                <a:rPr lang="en-US" sz="2000" b="1" dirty="0" err="1" smtClean="0">
                  <a:latin typeface="Arial Narrow" pitchFamily="34" charset="0"/>
                </a:rPr>
                <a:t>alrededor</a:t>
              </a:r>
              <a:r>
                <a:rPr lang="en-US" sz="2000" b="1" dirty="0" smtClean="0">
                  <a:latin typeface="Arial Narrow" pitchFamily="34" charset="0"/>
                </a:rPr>
                <a:t> de </a:t>
              </a:r>
              <a:r>
                <a:rPr lang="en-US" sz="2000" b="1" dirty="0" err="1" smtClean="0">
                  <a:latin typeface="Arial Narrow" pitchFamily="34" charset="0"/>
                </a:rPr>
                <a:t>equipos</a:t>
              </a:r>
              <a:r>
                <a:rPr lang="en-US" sz="2000" b="1" dirty="0" smtClean="0">
                  <a:latin typeface="Arial Narrow" pitchFamily="34" charset="0"/>
                </a:rPr>
                <a:t/>
              </a:r>
              <a:br>
                <a:rPr lang="en-US" sz="2000" b="1" dirty="0" smtClean="0">
                  <a:latin typeface="Arial Narrow" pitchFamily="34" charset="0"/>
                </a:rPr>
              </a:br>
              <a:r>
                <a:rPr lang="en-US" sz="2000" b="1" dirty="0" smtClean="0">
                  <a:latin typeface="Arial Narrow" pitchFamily="34" charset="0"/>
                </a:rPr>
                <a:t>     y </a:t>
              </a:r>
              <a:r>
                <a:rPr lang="en-US" sz="2000" b="1" dirty="0" err="1" smtClean="0">
                  <a:latin typeface="Arial Narrow" pitchFamily="34" charset="0"/>
                </a:rPr>
                <a:t>vehículos</a:t>
              </a:r>
              <a:r>
                <a:rPr lang="en-US" sz="2000" b="1" dirty="0" smtClean="0">
                  <a:latin typeface="Arial Narrow" pitchFamily="34" charset="0"/>
                </a:rPr>
                <a:t> </a:t>
              </a:r>
              <a:r>
                <a:rPr lang="en-US" sz="2000" b="1" dirty="0" err="1" smtClean="0">
                  <a:latin typeface="Arial Narrow" pitchFamily="34" charset="0"/>
                </a:rPr>
                <a:t>donde</a:t>
              </a:r>
              <a:r>
                <a:rPr lang="en-US" sz="2000" b="1" dirty="0" smtClean="0">
                  <a:latin typeface="Arial Narrow" pitchFamily="34" charset="0"/>
                </a:rPr>
                <a:t> los </a:t>
              </a:r>
              <a:r>
                <a:rPr lang="en-US" sz="2000" b="1" dirty="0" err="1" smtClean="0">
                  <a:latin typeface="Arial Narrow" pitchFamily="34" charset="0"/>
                </a:rPr>
                <a:t>trabajadores</a:t>
              </a:r>
              <a:r>
                <a:rPr lang="en-US" sz="2000" b="1" dirty="0" smtClean="0">
                  <a:latin typeface="Arial Narrow" pitchFamily="34" charset="0"/>
                </a:rPr>
                <a:t/>
              </a:r>
              <a:br>
                <a:rPr lang="en-US" sz="2000" b="1" dirty="0" smtClean="0">
                  <a:latin typeface="Arial Narrow" pitchFamily="34" charset="0"/>
                </a:rPr>
              </a:br>
              <a:r>
                <a:rPr lang="en-US" sz="2000" b="1" dirty="0" smtClean="0">
                  <a:latin typeface="Arial Narrow" pitchFamily="34" charset="0"/>
                </a:rPr>
                <a:t>     a pie son invisibles para el </a:t>
              </a:r>
              <a:r>
                <a:rPr lang="en-US" sz="2000" b="1" dirty="0" err="1" smtClean="0">
                  <a:latin typeface="Arial Narrow" pitchFamily="34" charset="0"/>
                </a:rPr>
                <a:t>operador</a:t>
              </a:r>
              <a:r>
                <a:rPr lang="en-US" sz="2000" b="1" dirty="0" smtClean="0">
                  <a:latin typeface="Arial Narrow" pitchFamily="34" charset="0"/>
                </a:rPr>
                <a:t> </a:t>
              </a:r>
              <a:br>
                <a:rPr lang="en-US" sz="2000" b="1" dirty="0" smtClean="0">
                  <a:latin typeface="Arial Narrow" pitchFamily="34" charset="0"/>
                </a:rPr>
              </a:br>
              <a:r>
                <a:rPr lang="en-US" sz="2000" b="1" dirty="0" smtClean="0">
                  <a:latin typeface="Arial Narrow" pitchFamily="34" charset="0"/>
                </a:rPr>
                <a:t>     a </a:t>
              </a:r>
              <a:r>
                <a:rPr lang="en-US" sz="2000" b="1" dirty="0" err="1" smtClean="0">
                  <a:latin typeface="Arial Narrow" pitchFamily="34" charset="0"/>
                </a:rPr>
                <a:t>través</a:t>
              </a:r>
              <a:r>
                <a:rPr lang="en-US" sz="2000" b="1" dirty="0" smtClean="0">
                  <a:latin typeface="Arial Narrow" pitchFamily="34" charset="0"/>
                </a:rPr>
                <a:t> de </a:t>
              </a:r>
              <a:r>
                <a:rPr lang="en-US" sz="2000" b="1" dirty="0" err="1" smtClean="0">
                  <a:latin typeface="Arial Narrow" pitchFamily="34" charset="0"/>
                </a:rPr>
                <a:t>ventanas</a:t>
              </a:r>
              <a:r>
                <a:rPr lang="en-US" sz="2000" b="1" dirty="0" smtClean="0">
                  <a:latin typeface="Arial Narrow" pitchFamily="34" charset="0"/>
                </a:rPr>
                <a:t> o </a:t>
              </a:r>
              <a:r>
                <a:rPr lang="en-US" sz="2000" b="1" dirty="0" err="1" smtClean="0">
                  <a:latin typeface="Arial Narrow" pitchFamily="34" charset="0"/>
                </a:rPr>
                <a:t>espejos</a:t>
              </a:r>
              <a:endParaRPr lang="en-US" sz="2400" b="1" dirty="0">
                <a:latin typeface="Arial Narrow" pitchFamily="34" charset="0"/>
              </a:endParaRPr>
            </a:p>
          </p:txBody>
        </p:sp>
        <p:sp>
          <p:nvSpPr>
            <p:cNvPr id="18" name="TextBox 17"/>
            <p:cNvSpPr txBox="1"/>
            <p:nvPr/>
          </p:nvSpPr>
          <p:spPr>
            <a:xfrm>
              <a:off x="6234580" y="1735666"/>
              <a:ext cx="2384488" cy="400110"/>
            </a:xfrm>
            <a:prstGeom prst="rect">
              <a:avLst/>
            </a:prstGeom>
            <a:solidFill>
              <a:schemeClr val="bg1"/>
            </a:solidFill>
            <a:ln w="12700">
              <a:solidFill>
                <a:schemeClr val="tx1"/>
              </a:solidFill>
            </a:ln>
          </p:spPr>
          <p:txBody>
            <a:bodyPr wrap="square" rtlCol="0">
              <a:spAutoFit/>
            </a:bodyPr>
            <a:lstStyle/>
            <a:p>
              <a:r>
                <a:rPr lang="en-US" sz="2000" dirty="0" err="1" smtClean="0"/>
                <a:t>Detras</a:t>
              </a:r>
              <a:r>
                <a:rPr lang="en-US" sz="2000" dirty="0" smtClean="0"/>
                <a:t> del </a:t>
              </a:r>
              <a:r>
                <a:rPr lang="en-US" sz="2000" dirty="0" err="1" smtClean="0"/>
                <a:t>vehículo</a:t>
              </a:r>
              <a:endParaRPr lang="en-US" sz="2000" dirty="0"/>
            </a:p>
          </p:txBody>
        </p:sp>
        <p:sp>
          <p:nvSpPr>
            <p:cNvPr id="19" name="TextBox 18"/>
            <p:cNvSpPr txBox="1"/>
            <p:nvPr/>
          </p:nvSpPr>
          <p:spPr>
            <a:xfrm>
              <a:off x="5714970" y="4095690"/>
              <a:ext cx="2895630" cy="369332"/>
            </a:xfrm>
            <a:prstGeom prst="rect">
              <a:avLst/>
            </a:prstGeom>
            <a:solidFill>
              <a:schemeClr val="bg1"/>
            </a:solidFill>
            <a:ln w="12700">
              <a:solidFill>
                <a:schemeClr val="tx1"/>
              </a:solidFill>
            </a:ln>
          </p:spPr>
          <p:txBody>
            <a:bodyPr wrap="square" rtlCol="0">
              <a:spAutoFit/>
            </a:bodyPr>
            <a:lstStyle/>
            <a:p>
              <a:r>
                <a:rPr lang="en-US" dirty="0" err="1" smtClean="0"/>
                <a:t>Fuera</a:t>
              </a:r>
              <a:r>
                <a:rPr lang="en-US" dirty="0" smtClean="0"/>
                <a:t> del </a:t>
              </a:r>
              <a:r>
                <a:rPr lang="en-US" dirty="0" err="1" smtClean="0"/>
                <a:t>rango</a:t>
              </a:r>
              <a:r>
                <a:rPr lang="en-US" dirty="0" smtClean="0"/>
                <a:t> del </a:t>
              </a:r>
              <a:r>
                <a:rPr lang="en-US" dirty="0" err="1" smtClean="0"/>
                <a:t>espejo</a:t>
              </a:r>
              <a:endParaRPr lang="en-US" dirty="0"/>
            </a:p>
          </p:txBody>
        </p:sp>
      </p:grpSp>
      <p:grpSp>
        <p:nvGrpSpPr>
          <p:cNvPr id="34" name="Group 33" title="Picture of red Xs on blind spots"/>
          <p:cNvGrpSpPr/>
          <p:nvPr/>
        </p:nvGrpSpPr>
        <p:grpSpPr>
          <a:xfrm>
            <a:off x="6248400" y="1981200"/>
            <a:ext cx="1066800" cy="3931860"/>
            <a:chOff x="6248400" y="1981200"/>
            <a:chExt cx="1066800" cy="3931860"/>
          </a:xfrm>
        </p:grpSpPr>
        <p:sp>
          <p:nvSpPr>
            <p:cNvPr id="32" name="TextBox 31"/>
            <p:cNvSpPr txBox="1"/>
            <p:nvPr/>
          </p:nvSpPr>
          <p:spPr>
            <a:xfrm>
              <a:off x="6781800" y="1981200"/>
              <a:ext cx="533400" cy="1569660"/>
            </a:xfrm>
            <a:prstGeom prst="rect">
              <a:avLst/>
            </a:prstGeom>
            <a:noFill/>
          </p:spPr>
          <p:txBody>
            <a:bodyPr wrap="square" rtlCol="0">
              <a:spAutoFit/>
            </a:bodyPr>
            <a:lstStyle/>
            <a:p>
              <a:r>
                <a:rPr lang="en-US" sz="9600" dirty="0" smtClean="0">
                  <a:solidFill>
                    <a:srgbClr val="FF0000"/>
                  </a:solidFill>
                  <a:latin typeface="Arial Rounded MT Bold" pitchFamily="34" charset="0"/>
                </a:rPr>
                <a:t>X</a:t>
              </a:r>
              <a:endParaRPr lang="en-US" sz="9600" dirty="0">
                <a:solidFill>
                  <a:srgbClr val="FF0000"/>
                </a:solidFill>
                <a:latin typeface="Arial Rounded MT Bold" pitchFamily="34" charset="0"/>
              </a:endParaRPr>
            </a:p>
          </p:txBody>
        </p:sp>
        <p:sp>
          <p:nvSpPr>
            <p:cNvPr id="33" name="TextBox 32"/>
            <p:cNvSpPr txBox="1"/>
            <p:nvPr/>
          </p:nvSpPr>
          <p:spPr>
            <a:xfrm>
              <a:off x="6248400" y="4343400"/>
              <a:ext cx="533400" cy="1569660"/>
            </a:xfrm>
            <a:prstGeom prst="rect">
              <a:avLst/>
            </a:prstGeom>
            <a:noFill/>
          </p:spPr>
          <p:txBody>
            <a:bodyPr wrap="square" rtlCol="0">
              <a:spAutoFit/>
            </a:bodyPr>
            <a:lstStyle/>
            <a:p>
              <a:r>
                <a:rPr lang="en-US" sz="9600" dirty="0" smtClean="0">
                  <a:solidFill>
                    <a:srgbClr val="FF0000"/>
                  </a:solidFill>
                  <a:latin typeface="Arial Rounded MT Bold" pitchFamily="34" charset="0"/>
                </a:rPr>
                <a:t>X</a:t>
              </a:r>
              <a:endParaRPr lang="en-US" sz="9600" dirty="0">
                <a:solidFill>
                  <a:srgbClr val="FF0000"/>
                </a:solidFill>
                <a:latin typeface="Arial Rounded MT Bold" pitchFamily="34" charset="0"/>
              </a:endParaRPr>
            </a:p>
          </p:txBody>
        </p:sp>
      </p:grpSp>
      <p:grpSp>
        <p:nvGrpSpPr>
          <p:cNvPr id="23" name="Group 22" title="Picture of on foot workers in blind spots"/>
          <p:cNvGrpSpPr/>
          <p:nvPr/>
        </p:nvGrpSpPr>
        <p:grpSpPr>
          <a:xfrm>
            <a:off x="696623" y="2437344"/>
            <a:ext cx="7964113" cy="4129966"/>
            <a:chOff x="609601" y="2057400"/>
            <a:chExt cx="7964113" cy="4129966"/>
          </a:xfrm>
        </p:grpSpPr>
        <p:pic>
          <p:nvPicPr>
            <p:cNvPr id="21" name="Picture 2" title="Picture of on foot worker in blind spot"/>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09601" y="2057400"/>
              <a:ext cx="3373770" cy="4116175"/>
            </a:xfrm>
            <a:prstGeom prst="rect">
              <a:avLst/>
            </a:prstGeom>
            <a:ln w="12700">
              <a:solidFill>
                <a:schemeClr val="tx1"/>
              </a:solidFill>
            </a:ln>
            <a:effectLst>
              <a:outerShdw blurRad="292100" dist="139700" dir="2700000" algn="tl" rotWithShape="0">
                <a:srgbClr val="333333">
                  <a:alpha val="65000"/>
                </a:srgbClr>
              </a:outerShdw>
            </a:effectLst>
          </p:spPr>
        </p:pic>
        <p:pic>
          <p:nvPicPr>
            <p:cNvPr id="22" name="Picture 3" title="Picture of on foot worker in blind spot"/>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683213" y="2058775"/>
              <a:ext cx="3890501" cy="4128591"/>
            </a:xfrm>
            <a:prstGeom prst="rect">
              <a:avLst/>
            </a:prstGeom>
            <a:ln w="12700">
              <a:solidFill>
                <a:schemeClr val="tx1"/>
              </a:solidFill>
            </a:ln>
            <a:effectLst>
              <a:outerShdw blurRad="292100" dist="139700" dir="2700000" algn="tl" rotWithShape="0">
                <a:srgbClr val="333333">
                  <a:alpha val="65000"/>
                </a:srgbClr>
              </a:outerShdw>
            </a:effectLst>
          </p:spPr>
        </p:pic>
      </p:grpSp>
      <p:grpSp>
        <p:nvGrpSpPr>
          <p:cNvPr id="28" name="Group 27" title="Picture of Xs on on foot workers in blind spots "/>
          <p:cNvGrpSpPr/>
          <p:nvPr/>
        </p:nvGrpSpPr>
        <p:grpSpPr>
          <a:xfrm>
            <a:off x="2514600" y="3962400"/>
            <a:ext cx="5638800" cy="1569660"/>
            <a:chOff x="2514600" y="3962400"/>
            <a:chExt cx="5638800" cy="1569660"/>
          </a:xfrm>
        </p:grpSpPr>
        <p:sp>
          <p:nvSpPr>
            <p:cNvPr id="26" name="TextBox 25"/>
            <p:cNvSpPr txBox="1"/>
            <p:nvPr/>
          </p:nvSpPr>
          <p:spPr>
            <a:xfrm>
              <a:off x="6934200" y="3962400"/>
              <a:ext cx="1219200" cy="1569660"/>
            </a:xfrm>
            <a:prstGeom prst="rect">
              <a:avLst/>
            </a:prstGeom>
            <a:noFill/>
          </p:spPr>
          <p:txBody>
            <a:bodyPr wrap="square" rtlCol="0">
              <a:spAutoFit/>
            </a:bodyPr>
            <a:lstStyle/>
            <a:p>
              <a:r>
                <a:rPr lang="en-US" sz="9600" dirty="0" smtClean="0">
                  <a:solidFill>
                    <a:srgbClr val="FF0000"/>
                  </a:solidFill>
                  <a:latin typeface="Arial Rounded MT Bold" pitchFamily="34" charset="0"/>
                </a:rPr>
                <a:t>X</a:t>
              </a:r>
              <a:endParaRPr lang="en-US" sz="9600" dirty="0">
                <a:solidFill>
                  <a:srgbClr val="FF0000"/>
                </a:solidFill>
                <a:latin typeface="Arial Rounded MT Bold" pitchFamily="34" charset="0"/>
              </a:endParaRPr>
            </a:p>
          </p:txBody>
        </p:sp>
        <p:sp>
          <p:nvSpPr>
            <p:cNvPr id="27" name="TextBox 26"/>
            <p:cNvSpPr txBox="1"/>
            <p:nvPr/>
          </p:nvSpPr>
          <p:spPr>
            <a:xfrm>
              <a:off x="2514600" y="3962400"/>
              <a:ext cx="1219200" cy="1569660"/>
            </a:xfrm>
            <a:prstGeom prst="rect">
              <a:avLst/>
            </a:prstGeom>
            <a:noFill/>
          </p:spPr>
          <p:txBody>
            <a:bodyPr wrap="square" rtlCol="0">
              <a:spAutoFit/>
            </a:bodyPr>
            <a:lstStyle/>
            <a:p>
              <a:r>
                <a:rPr lang="en-US" sz="9600" dirty="0" smtClean="0">
                  <a:solidFill>
                    <a:srgbClr val="FF0000"/>
                  </a:solidFill>
                  <a:latin typeface="Arial Rounded MT Bold" pitchFamily="34" charset="0"/>
                </a:rPr>
                <a:t>X</a:t>
              </a:r>
              <a:endParaRPr lang="en-US" sz="9600" dirty="0">
                <a:solidFill>
                  <a:srgbClr val="FF0000"/>
                </a:solidFill>
                <a:latin typeface="Arial Rounded MT Bold" pitchFamily="34" charset="0"/>
              </a:endParaRPr>
            </a:p>
          </p:txBody>
        </p:sp>
      </p:grpSp>
      <p:grpSp>
        <p:nvGrpSpPr>
          <p:cNvPr id="2" name="Group 1" title="Picture of ARTBA Internal traffic control preventing runovers and backovers in roadway construction Title"/>
          <p:cNvGrpSpPr/>
          <p:nvPr/>
        </p:nvGrpSpPr>
        <p:grpSpPr>
          <a:xfrm>
            <a:off x="381000" y="336288"/>
            <a:ext cx="8595360" cy="959112"/>
            <a:chOff x="381000" y="336288"/>
            <a:chExt cx="8595360" cy="959112"/>
          </a:xfrm>
        </p:grpSpPr>
        <p:sp>
          <p:nvSpPr>
            <p:cNvPr id="3" name="Title 7"/>
            <p:cNvSpPr txBox="1">
              <a:spLocks/>
            </p:cNvSpPr>
            <p:nvPr/>
          </p:nvSpPr>
          <p:spPr>
            <a:xfrm>
              <a:off x="381000" y="336288"/>
              <a:ext cx="8595360" cy="914400"/>
            </a:xfrm>
            <a:prstGeom prst="rect">
              <a:avLst/>
            </a:pr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tileRect/>
            </a:gradFill>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a:bevelT h="25400"/>
            </a:sp3d>
          </p:spPr>
          <p:style>
            <a:lnRef idx="0">
              <a:schemeClr val="accent3"/>
            </a:lnRef>
            <a:fillRef idx="3">
              <a:schemeClr val="accent3"/>
            </a:fillRef>
            <a:effectRef idx="3">
              <a:schemeClr val="accent3"/>
            </a:effectRef>
            <a:fontRef idx="minor">
              <a:schemeClr val="lt1"/>
            </a:fontRef>
          </p:style>
          <p:txBody>
            <a:bodyPr anchor="ctr"/>
            <a:lstStyle/>
            <a:p>
              <a:pPr fontAlgn="auto">
                <a:spcAft>
                  <a:spcPts val="0"/>
                </a:spcAft>
                <a:defRPr/>
              </a:pPr>
              <a:endParaRPr lang="en-US" sz="3600" b="1" dirty="0">
                <a:solidFill>
                  <a:schemeClr val="bg1"/>
                </a:solidFill>
              </a:endParaRPr>
            </a:p>
          </p:txBody>
        </p:sp>
        <p:sp>
          <p:nvSpPr>
            <p:cNvPr id="4" name="Subtitle 8"/>
            <p:cNvSpPr txBox="1">
              <a:spLocks/>
            </p:cNvSpPr>
            <p:nvPr/>
          </p:nvSpPr>
          <p:spPr bwMode="auto">
            <a:xfrm>
              <a:off x="927698" y="592348"/>
              <a:ext cx="6324600" cy="381000"/>
            </a:xfrm>
            <a:prstGeom prst="rect">
              <a:avLst/>
            </a:prstGeom>
            <a:noFill/>
            <a:ln w="9525">
              <a:noFill/>
              <a:miter lim="800000"/>
              <a:headEnd/>
              <a:tailEnd/>
            </a:ln>
          </p:spPr>
          <p:txBody>
            <a:bodyPr>
              <a:scene3d>
                <a:camera prst="orthographicFront"/>
                <a:lightRig rig="threePt" dir="t"/>
              </a:scene3d>
              <a:sp3d extrusionH="57150">
                <a:bevelT w="82550" h="38100" prst="coolSlant"/>
              </a:sp3d>
            </a:bodyPr>
            <a:lstStyle/>
            <a:p>
              <a:pPr algn="r">
                <a:lnSpc>
                  <a:spcPts val="1900"/>
                </a:lnSpc>
              </a:pPr>
              <a:r>
                <a:rPr lang="en-US" sz="3600" b="1" dirty="0">
                  <a:effectLst>
                    <a:outerShdw blurRad="60007" dist="310007" dir="7680000" sy="30000" kx="1300200" algn="ctr" rotWithShape="0">
                      <a:prstClr val="black">
                        <a:alpha val="32000"/>
                      </a:prstClr>
                    </a:outerShdw>
                  </a:effectLst>
                </a:rPr>
                <a:t>Control de </a:t>
              </a:r>
              <a:r>
                <a:rPr lang="en-US" sz="3600" b="1" dirty="0" err="1">
                  <a:effectLst>
                    <a:outerShdw blurRad="60007" dist="310007" dir="7680000" sy="30000" kx="1300200" algn="ctr" rotWithShape="0">
                      <a:prstClr val="black">
                        <a:alpha val="32000"/>
                      </a:prstClr>
                    </a:outerShdw>
                  </a:effectLst>
                </a:rPr>
                <a:t>Tr</a:t>
              </a:r>
              <a:r>
                <a:rPr lang="es-US" sz="3600" b="1" dirty="0" err="1">
                  <a:effectLst>
                    <a:outerShdw blurRad="60007" dist="310007" dir="7680000" sy="30000" kx="1300200" algn="ctr" rotWithShape="0">
                      <a:prstClr val="black">
                        <a:alpha val="32000"/>
                      </a:prstClr>
                    </a:outerShdw>
                  </a:effectLst>
                </a:rPr>
                <a:t>áfico</a:t>
              </a:r>
              <a:r>
                <a:rPr lang="es-US" sz="3600" b="1" dirty="0">
                  <a:effectLst>
                    <a:outerShdw blurRad="60007" dist="310007" dir="7680000" sy="30000" kx="1300200" algn="ctr" rotWithShape="0">
                      <a:prstClr val="black">
                        <a:alpha val="32000"/>
                      </a:prstClr>
                    </a:outerShdw>
                  </a:effectLst>
                </a:rPr>
                <a:t> Interno</a:t>
              </a: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a:p>
              <a:pPr algn="r">
                <a:lnSpc>
                  <a:spcPts val="1900"/>
                </a:lnSpc>
              </a:pP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p:txBody>
        </p:sp>
        <p:sp>
          <p:nvSpPr>
            <p:cNvPr id="5" name="Subtitle 8"/>
            <p:cNvSpPr txBox="1">
              <a:spLocks/>
            </p:cNvSpPr>
            <p:nvPr/>
          </p:nvSpPr>
          <p:spPr bwMode="auto">
            <a:xfrm>
              <a:off x="589828" y="957530"/>
              <a:ext cx="7563572" cy="337870"/>
            </a:xfrm>
            <a:prstGeom prst="rect">
              <a:avLst/>
            </a:prstGeom>
            <a:noFill/>
            <a:ln w="9525">
              <a:noFill/>
              <a:miter lim="800000"/>
              <a:headEnd/>
              <a:tailEnd/>
            </a:ln>
          </p:spPr>
          <p:txBody>
            <a:bodyPr/>
            <a:lstStyle/>
            <a:p>
              <a:pPr>
                <a:lnSpc>
                  <a:spcPts val="1900"/>
                </a:lnSpc>
              </a:pPr>
              <a:r>
                <a:rPr lang="en-US" sz="1600" b="1" i="1" spc="50" dirty="0">
                  <a:ln>
                    <a:solidFill>
                      <a:srgbClr val="C00000"/>
                    </a:solidFill>
                  </a:ln>
                  <a:solidFill>
                    <a:srgbClr val="003300"/>
                  </a:solidFill>
                </a:rPr>
                <a:t>PREVINIENDO INCIDENTES POR ATROPELLOS EN LA CONSTRUCCION VIAL</a:t>
              </a:r>
              <a:endParaRPr lang="en-US" sz="1600" b="1" i="1" spc="50" dirty="0">
                <a:ln>
                  <a:solidFill>
                    <a:srgbClr val="C00000"/>
                  </a:solidFill>
                </a:ln>
                <a:solidFill>
                  <a:srgbClr val="003300"/>
                </a:solidFill>
                <a:latin typeface="Calibri" pitchFamily="34" charset="0"/>
              </a:endParaRPr>
            </a:p>
            <a:p>
              <a:pPr>
                <a:lnSpc>
                  <a:spcPts val="1900"/>
                </a:lnSpc>
              </a:pPr>
              <a:endParaRPr lang="en-US" sz="1600" b="1" i="1" spc="50" dirty="0">
                <a:ln>
                  <a:solidFill>
                    <a:srgbClr val="C00000"/>
                  </a:solidFill>
                </a:ln>
                <a:solidFill>
                  <a:srgbClr val="003300"/>
                </a:solidFill>
                <a:latin typeface="Calibri" pitchFamily="34" charset="0"/>
              </a:endParaRPr>
            </a:p>
          </p:txBody>
        </p:sp>
        <p:pic>
          <p:nvPicPr>
            <p:cNvPr id="6" name="Picture 5" descr="LOGO-ARTBA.png" title="Picture of ARTBA Internal traffic control preventing runovers and backovers in roadway construction Title"/>
            <p:cNvPicPr>
              <a:picLocks noChangeAspect="1"/>
            </p:cNvPicPr>
            <p:nvPr/>
          </p:nvPicPr>
          <p:blipFill>
            <a:blip r:embed="rId9"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57200" y="652077"/>
              <a:ext cx="533400" cy="207686"/>
            </a:xfrm>
            <a:prstGeom prst="rect">
              <a:avLst/>
            </a:prstGeom>
            <a:effectLst>
              <a:outerShdw blurRad="50800" dist="38100" dir="2700000" algn="tl" rotWithShape="0">
                <a:prstClr val="black">
                  <a:alpha val="40000"/>
                </a:prstClr>
              </a:outerShdw>
            </a:effectLst>
          </p:spPr>
        </p:pic>
        <p:pic>
          <p:nvPicPr>
            <p:cNvPr id="7" name="Picture 6" descr="Logo_WZ_Safety.png" title="Picture of ARTBA Internal traffic control preventing runovers and backovers in roadway construction Title"/>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391399" y="440545"/>
              <a:ext cx="1383723" cy="727388"/>
            </a:xfrm>
            <a:prstGeom prst="rect">
              <a:avLst/>
            </a:prstGeom>
            <a:effectLst>
              <a:outerShdw blurRad="50800" dist="38100" dir="2700000" algn="tl" rotWithShape="0">
                <a:prstClr val="black">
                  <a:alpha val="40000"/>
                </a:prstClr>
              </a:outerShdw>
            </a:effectLst>
          </p:spPr>
        </p:pic>
      </p:grpSp>
      <p:sp>
        <p:nvSpPr>
          <p:cNvPr id="14" name="5-Point Star 13" title="Picture of star under the page number"/>
          <p:cNvSpPr/>
          <p:nvPr/>
        </p:nvSpPr>
        <p:spPr>
          <a:xfrm>
            <a:off x="8484669" y="6607293"/>
            <a:ext cx="159026" cy="143123"/>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Subtitle 8"/>
          <p:cNvSpPr txBox="1">
            <a:spLocks/>
          </p:cNvSpPr>
          <p:nvPr/>
        </p:nvSpPr>
        <p:spPr bwMode="auto">
          <a:xfrm>
            <a:off x="632258" y="1229788"/>
            <a:ext cx="7478712" cy="533400"/>
          </a:xfrm>
          <a:prstGeom prst="rect">
            <a:avLst/>
          </a:prstGeom>
          <a:noFill/>
          <a:ln w="9525">
            <a:noFill/>
            <a:miter lim="800000"/>
            <a:headEnd/>
            <a:tailEnd/>
          </a:ln>
        </p:spPr>
        <p:txBody>
          <a:bodyPr/>
          <a:lstStyle/>
          <a:p>
            <a:pPr marL="342900" indent="-342900">
              <a:spcBef>
                <a:spcPct val="20000"/>
              </a:spcBef>
            </a:pPr>
            <a:r>
              <a:rPr lang="en-US" sz="2800" b="1" dirty="0" smtClean="0">
                <a:solidFill>
                  <a:schemeClr val="bg2">
                    <a:lumMod val="10000"/>
                  </a:schemeClr>
                </a:solidFill>
                <a:latin typeface="Calibri" pitchFamily="34" charset="0"/>
              </a:rPr>
              <a:t>Los </a:t>
            </a:r>
            <a:r>
              <a:rPr lang="en-US" sz="2800" b="1" dirty="0" err="1" smtClean="0">
                <a:solidFill>
                  <a:schemeClr val="bg2">
                    <a:lumMod val="10000"/>
                  </a:schemeClr>
                </a:solidFill>
                <a:latin typeface="Calibri" pitchFamily="34" charset="0"/>
              </a:rPr>
              <a:t>trabajadores</a:t>
            </a:r>
            <a:r>
              <a:rPr lang="en-US" sz="2800" b="1" dirty="0" smtClean="0">
                <a:solidFill>
                  <a:schemeClr val="bg2">
                    <a:lumMod val="10000"/>
                  </a:schemeClr>
                </a:solidFill>
                <a:latin typeface="Calibri" pitchFamily="34" charset="0"/>
              </a:rPr>
              <a:t> son </a:t>
            </a:r>
            <a:r>
              <a:rPr lang="en-US" sz="2800" b="1" dirty="0" err="1" smtClean="0">
                <a:solidFill>
                  <a:schemeClr val="bg2">
                    <a:lumMod val="10000"/>
                  </a:schemeClr>
                </a:solidFill>
                <a:latin typeface="Calibri" pitchFamily="34" charset="0"/>
              </a:rPr>
              <a:t>vulnerables</a:t>
            </a:r>
            <a:r>
              <a:rPr lang="en-US" sz="2800" b="1" dirty="0" smtClean="0">
                <a:solidFill>
                  <a:schemeClr val="bg2">
                    <a:lumMod val="10000"/>
                  </a:schemeClr>
                </a:solidFill>
                <a:latin typeface="Calibri" pitchFamily="34" charset="0"/>
              </a:rPr>
              <a:t> en los </a:t>
            </a:r>
            <a:r>
              <a:rPr lang="en-US" sz="2800" b="1" dirty="0" err="1" smtClean="0">
                <a:solidFill>
                  <a:schemeClr val="bg2">
                    <a:lumMod val="10000"/>
                  </a:schemeClr>
                </a:solidFill>
                <a:latin typeface="Calibri" pitchFamily="34" charset="0"/>
              </a:rPr>
              <a:t>puntos</a:t>
            </a:r>
            <a:r>
              <a:rPr lang="en-US" sz="2800" b="1" dirty="0" smtClean="0">
                <a:solidFill>
                  <a:schemeClr val="bg2">
                    <a:lumMod val="10000"/>
                  </a:schemeClr>
                </a:solidFill>
                <a:latin typeface="Calibri" pitchFamily="34" charset="0"/>
              </a:rPr>
              <a:t> </a:t>
            </a:r>
            <a:r>
              <a:rPr lang="en-US" sz="2800" b="1" dirty="0" err="1" smtClean="0">
                <a:solidFill>
                  <a:schemeClr val="bg2">
                    <a:lumMod val="10000"/>
                  </a:schemeClr>
                </a:solidFill>
                <a:latin typeface="Calibri" pitchFamily="34" charset="0"/>
              </a:rPr>
              <a:t>ciegos</a:t>
            </a:r>
            <a:endParaRPr lang="en-US" sz="2800" b="1" u="sng" dirty="0">
              <a:solidFill>
                <a:schemeClr val="bg2">
                  <a:lumMod val="10000"/>
                </a:schemeClr>
              </a:solidFill>
              <a:latin typeface="Calibri" pitchFamily="34" charset="0"/>
            </a:endParaRPr>
          </a:p>
        </p:txBody>
      </p:sp>
      <p:sp>
        <p:nvSpPr>
          <p:cNvPr id="11" name="Title 10" hidden="1"/>
          <p:cNvSpPr>
            <a:spLocks noGrp="1"/>
          </p:cNvSpPr>
          <p:nvPr>
            <p:ph type="title"/>
          </p:nvPr>
        </p:nvSpPr>
        <p:spPr>
          <a:xfrm>
            <a:off x="312727" y="-806712"/>
            <a:ext cx="8229600" cy="1143000"/>
          </a:xfrm>
        </p:spPr>
        <p:txBody>
          <a:bodyPr>
            <a:normAutofit fontScale="90000"/>
          </a:bodyPr>
          <a:lstStyle/>
          <a:p>
            <a:r>
              <a:rPr lang="en-US" dirty="0" smtClean="0"/>
              <a:t>What are blind spots, and workers on foot are vulnerable in blind spots</a:t>
            </a:r>
            <a:endParaRPr lang="en-US" dirty="0"/>
          </a:p>
        </p:txBody>
      </p:sp>
      <p:sp>
        <p:nvSpPr>
          <p:cNvPr id="25" name="Slide Number Placeholder 4"/>
          <p:cNvSpPr>
            <a:spLocks noGrp="1"/>
          </p:cNvSpPr>
          <p:nvPr>
            <p:ph type="sldNum" sz="quarter" idx="12"/>
          </p:nvPr>
        </p:nvSpPr>
        <p:spPr/>
        <p:txBody>
          <a:bodyPr/>
          <a:lstStyle/>
          <a:p>
            <a:pPr>
              <a:defRPr/>
            </a:pPr>
            <a:fld id="{991630E5-D2C6-4D54-9913-55C6C92AA029}" type="slidenum">
              <a:rPr lang="en-US" smtClean="0"/>
              <a:pPr>
                <a:defRPr/>
              </a:pPr>
              <a:t>17</a:t>
            </a:fld>
            <a:endParaRPr lang="en-US" dirty="0"/>
          </a:p>
        </p:txBody>
      </p:sp>
    </p:spTree>
    <p:extLst>
      <p:ext uri="{BB962C8B-B14F-4D97-AF65-F5344CB8AC3E}">
        <p14:creationId xmlns:p14="http://schemas.microsoft.com/office/powerpoint/2010/main" val="1869071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1000" fill="hold"/>
                                        <p:tgtEl>
                                          <p:spTgt spid="20"/>
                                        </p:tgtEl>
                                        <p:attrNameLst>
                                          <p:attrName>ppt_w</p:attrName>
                                        </p:attrNameLst>
                                      </p:cBhvr>
                                      <p:tavLst>
                                        <p:tav tm="0">
                                          <p:val>
                                            <p:strVal val="#ppt_w*0.70"/>
                                          </p:val>
                                        </p:tav>
                                        <p:tav tm="100000">
                                          <p:val>
                                            <p:strVal val="#ppt_w"/>
                                          </p:val>
                                        </p:tav>
                                      </p:tavLst>
                                    </p:anim>
                                    <p:anim calcmode="lin" valueType="num">
                                      <p:cBhvr>
                                        <p:cTn id="13" dur="1000" fill="hold"/>
                                        <p:tgtEl>
                                          <p:spTgt spid="20"/>
                                        </p:tgtEl>
                                        <p:attrNameLst>
                                          <p:attrName>ppt_h</p:attrName>
                                        </p:attrNameLst>
                                      </p:cBhvr>
                                      <p:tavLst>
                                        <p:tav tm="0">
                                          <p:val>
                                            <p:strVal val="#ppt_h"/>
                                          </p:val>
                                        </p:tav>
                                        <p:tav tm="100000">
                                          <p:val>
                                            <p:strVal val="#ppt_h"/>
                                          </p:val>
                                        </p:tav>
                                      </p:tavLst>
                                    </p:anim>
                                    <p:animEffect transition="in" filter="fade">
                                      <p:cBhvr>
                                        <p:cTn id="14" dur="10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20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50" presetClass="entr" presetSubtype="0" decel="100000"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1000" fill="hold"/>
                                        <p:tgtEl>
                                          <p:spTgt spid="23"/>
                                        </p:tgtEl>
                                        <p:attrNameLst>
                                          <p:attrName>ppt_w</p:attrName>
                                        </p:attrNameLst>
                                      </p:cBhvr>
                                      <p:tavLst>
                                        <p:tav tm="0">
                                          <p:val>
                                            <p:strVal val="#ppt_w+.3"/>
                                          </p:val>
                                        </p:tav>
                                        <p:tav tm="100000">
                                          <p:val>
                                            <p:strVal val="#ppt_w"/>
                                          </p:val>
                                        </p:tav>
                                      </p:tavLst>
                                    </p:anim>
                                    <p:anim calcmode="lin" valueType="num">
                                      <p:cBhvr>
                                        <p:cTn id="23" dur="1000" fill="hold"/>
                                        <p:tgtEl>
                                          <p:spTgt spid="23"/>
                                        </p:tgtEl>
                                        <p:attrNameLst>
                                          <p:attrName>ppt_h</p:attrName>
                                        </p:attrNameLst>
                                      </p:cBhvr>
                                      <p:tavLst>
                                        <p:tav tm="0">
                                          <p:val>
                                            <p:strVal val="#ppt_h"/>
                                          </p:val>
                                        </p:tav>
                                        <p:tav tm="100000">
                                          <p:val>
                                            <p:strVal val="#ppt_h"/>
                                          </p:val>
                                        </p:tav>
                                      </p:tavLst>
                                    </p:anim>
                                    <p:animEffect transition="in" filter="fade">
                                      <p:cBhvr>
                                        <p:cTn id="24" dur="1000"/>
                                        <p:tgtEl>
                                          <p:spTgt spid="23"/>
                                        </p:tgtEl>
                                      </p:cBhvr>
                                    </p:animEffect>
                                  </p:childTnLst>
                                </p:cTn>
                              </p:par>
                              <p:par>
                                <p:cTn id="25" presetID="10" presetClass="entr" presetSubtype="0"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2000"/>
                                        <p:tgtEl>
                                          <p:spTgt spid="2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1000"/>
                                        <p:tgtEl>
                                          <p:spTgt spid="24"/>
                                        </p:tgtEl>
                                      </p:cBhvr>
                                    </p:animEffect>
                                  </p:childTnLst>
                                </p:cTn>
                              </p:par>
                              <p:par>
                                <p:cTn id="31" presetID="10" presetClass="exit" presetSubtype="0" fill="hold" nodeType="withEffect">
                                  <p:stCondLst>
                                    <p:cond delay="0"/>
                                  </p:stCondLst>
                                  <p:childTnLst>
                                    <p:animEffect transition="out" filter="fade">
                                      <p:cBhvr>
                                        <p:cTn id="32" dur="1000"/>
                                        <p:tgtEl>
                                          <p:spTgt spid="20"/>
                                        </p:tgtEl>
                                      </p:cBhvr>
                                    </p:animEffect>
                                    <p:set>
                                      <p:cBhvr>
                                        <p:cTn id="33" dur="1" fill="hold">
                                          <p:stCondLst>
                                            <p:cond delay="999"/>
                                          </p:stCondLst>
                                        </p:cTn>
                                        <p:tgtEl>
                                          <p:spTgt spid="20"/>
                                        </p:tgtEl>
                                        <p:attrNameLst>
                                          <p:attrName>style.visibility</p:attrName>
                                        </p:attrNameLst>
                                      </p:cBhvr>
                                      <p:to>
                                        <p:strVal val="hidden"/>
                                      </p:to>
                                    </p:set>
                                  </p:childTnLst>
                                </p:cTn>
                              </p:par>
                              <p:par>
                                <p:cTn id="34" presetID="1" presetClass="entr" presetSubtype="0"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title="Picture of mirror check system"/>
          <p:cNvGrpSpPr/>
          <p:nvPr/>
        </p:nvGrpSpPr>
        <p:grpSpPr>
          <a:xfrm>
            <a:off x="609600" y="1600200"/>
            <a:ext cx="8001000" cy="4681529"/>
            <a:chOff x="609600" y="1600200"/>
            <a:chExt cx="8001000" cy="4681529"/>
          </a:xfrm>
        </p:grpSpPr>
        <p:pic>
          <p:nvPicPr>
            <p:cNvPr id="2" name="Picture 2" title="Picture of "/>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9600" y="1600200"/>
              <a:ext cx="3657600" cy="4652731"/>
            </a:xfrm>
            <a:prstGeom prst="rect">
              <a:avLst/>
            </a:prstGeom>
            <a:ln>
              <a:noFill/>
            </a:ln>
            <a:effectLst>
              <a:outerShdw blurRad="292100" dist="139700" dir="2700000" algn="tl" rotWithShape="0">
                <a:srgbClr val="333333">
                  <a:alpha val="65000"/>
                </a:srgbClr>
              </a:outerShdw>
            </a:effectLst>
          </p:spPr>
        </p:pic>
        <p:pic>
          <p:nvPicPr>
            <p:cNvPr id="3" name="Picture 3" title="Picture of mirror check station"/>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48200" y="1600200"/>
              <a:ext cx="3962400" cy="4681529"/>
            </a:xfrm>
            <a:prstGeom prst="rect">
              <a:avLst/>
            </a:prstGeom>
            <a:ln>
              <a:noFill/>
            </a:ln>
            <a:effectLst>
              <a:outerShdw blurRad="292100" dist="139700" dir="2700000" algn="tl" rotWithShape="0">
                <a:srgbClr val="333333">
                  <a:alpha val="65000"/>
                </a:srgbClr>
              </a:outerShdw>
            </a:effectLst>
          </p:spPr>
        </p:pic>
      </p:grpSp>
      <p:grpSp>
        <p:nvGrpSpPr>
          <p:cNvPr id="4" name="Group 3" title="Picture of ARTBA Internal traffic control preventing runovers and backovers in roadway construction Title"/>
          <p:cNvGrpSpPr/>
          <p:nvPr/>
        </p:nvGrpSpPr>
        <p:grpSpPr>
          <a:xfrm>
            <a:off x="381000" y="336288"/>
            <a:ext cx="8595360" cy="959112"/>
            <a:chOff x="381000" y="336288"/>
            <a:chExt cx="8595360" cy="959112"/>
          </a:xfrm>
        </p:grpSpPr>
        <p:sp>
          <p:nvSpPr>
            <p:cNvPr id="5" name="Title 7"/>
            <p:cNvSpPr txBox="1">
              <a:spLocks/>
            </p:cNvSpPr>
            <p:nvPr/>
          </p:nvSpPr>
          <p:spPr>
            <a:xfrm>
              <a:off x="381000" y="336288"/>
              <a:ext cx="8595360" cy="914400"/>
            </a:xfrm>
            <a:prstGeom prst="rect">
              <a:avLst/>
            </a:pr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tileRect/>
            </a:gradFill>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a:bevelT h="25400"/>
            </a:sp3d>
          </p:spPr>
          <p:style>
            <a:lnRef idx="0">
              <a:schemeClr val="accent3"/>
            </a:lnRef>
            <a:fillRef idx="3">
              <a:schemeClr val="accent3"/>
            </a:fillRef>
            <a:effectRef idx="3">
              <a:schemeClr val="accent3"/>
            </a:effectRef>
            <a:fontRef idx="minor">
              <a:schemeClr val="lt1"/>
            </a:fontRef>
          </p:style>
          <p:txBody>
            <a:bodyPr anchor="ctr"/>
            <a:lstStyle/>
            <a:p>
              <a:pPr fontAlgn="auto">
                <a:spcAft>
                  <a:spcPts val="0"/>
                </a:spcAft>
                <a:defRPr/>
              </a:pPr>
              <a:endParaRPr lang="en-US" sz="3600" b="1" dirty="0">
                <a:solidFill>
                  <a:schemeClr val="bg1"/>
                </a:solidFill>
              </a:endParaRPr>
            </a:p>
          </p:txBody>
        </p:sp>
        <p:sp>
          <p:nvSpPr>
            <p:cNvPr id="6" name="Subtitle 8"/>
            <p:cNvSpPr txBox="1">
              <a:spLocks/>
            </p:cNvSpPr>
            <p:nvPr/>
          </p:nvSpPr>
          <p:spPr bwMode="auto">
            <a:xfrm>
              <a:off x="927698" y="592348"/>
              <a:ext cx="6324600" cy="381000"/>
            </a:xfrm>
            <a:prstGeom prst="rect">
              <a:avLst/>
            </a:prstGeom>
            <a:noFill/>
            <a:ln w="9525">
              <a:noFill/>
              <a:miter lim="800000"/>
              <a:headEnd/>
              <a:tailEnd/>
            </a:ln>
          </p:spPr>
          <p:txBody>
            <a:bodyPr>
              <a:scene3d>
                <a:camera prst="orthographicFront"/>
                <a:lightRig rig="threePt" dir="t"/>
              </a:scene3d>
              <a:sp3d extrusionH="57150">
                <a:bevelT w="82550" h="38100" prst="coolSlant"/>
              </a:sp3d>
            </a:bodyPr>
            <a:lstStyle/>
            <a:p>
              <a:pPr algn="r">
                <a:lnSpc>
                  <a:spcPts val="1900"/>
                </a:lnSpc>
              </a:pPr>
              <a:r>
                <a:rPr lang="en-US" sz="3600" b="1" dirty="0">
                  <a:effectLst>
                    <a:outerShdw blurRad="60007" dist="310007" dir="7680000" sy="30000" kx="1300200" algn="ctr" rotWithShape="0">
                      <a:prstClr val="black">
                        <a:alpha val="32000"/>
                      </a:prstClr>
                    </a:outerShdw>
                  </a:effectLst>
                </a:rPr>
                <a:t>Control de </a:t>
              </a:r>
              <a:r>
                <a:rPr lang="en-US" sz="3600" b="1" dirty="0" err="1">
                  <a:effectLst>
                    <a:outerShdw blurRad="60007" dist="310007" dir="7680000" sy="30000" kx="1300200" algn="ctr" rotWithShape="0">
                      <a:prstClr val="black">
                        <a:alpha val="32000"/>
                      </a:prstClr>
                    </a:outerShdw>
                  </a:effectLst>
                </a:rPr>
                <a:t>Tr</a:t>
              </a:r>
              <a:r>
                <a:rPr lang="es-US" sz="3600" b="1" dirty="0" err="1">
                  <a:effectLst>
                    <a:outerShdw blurRad="60007" dist="310007" dir="7680000" sy="30000" kx="1300200" algn="ctr" rotWithShape="0">
                      <a:prstClr val="black">
                        <a:alpha val="32000"/>
                      </a:prstClr>
                    </a:outerShdw>
                  </a:effectLst>
                </a:rPr>
                <a:t>áfico</a:t>
              </a:r>
              <a:r>
                <a:rPr lang="es-US" sz="3600" b="1" dirty="0">
                  <a:effectLst>
                    <a:outerShdw blurRad="60007" dist="310007" dir="7680000" sy="30000" kx="1300200" algn="ctr" rotWithShape="0">
                      <a:prstClr val="black">
                        <a:alpha val="32000"/>
                      </a:prstClr>
                    </a:outerShdw>
                  </a:effectLst>
                </a:rPr>
                <a:t> Interno</a:t>
              </a: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a:p>
              <a:pPr algn="r">
                <a:lnSpc>
                  <a:spcPts val="1900"/>
                </a:lnSpc>
              </a:pP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p:txBody>
        </p:sp>
        <p:sp>
          <p:nvSpPr>
            <p:cNvPr id="7" name="Subtitle 8"/>
            <p:cNvSpPr txBox="1">
              <a:spLocks/>
            </p:cNvSpPr>
            <p:nvPr/>
          </p:nvSpPr>
          <p:spPr bwMode="auto">
            <a:xfrm>
              <a:off x="589828" y="957530"/>
              <a:ext cx="7563572" cy="337870"/>
            </a:xfrm>
            <a:prstGeom prst="rect">
              <a:avLst/>
            </a:prstGeom>
            <a:noFill/>
            <a:ln w="9525">
              <a:noFill/>
              <a:miter lim="800000"/>
              <a:headEnd/>
              <a:tailEnd/>
            </a:ln>
          </p:spPr>
          <p:txBody>
            <a:bodyPr/>
            <a:lstStyle/>
            <a:p>
              <a:pPr>
                <a:lnSpc>
                  <a:spcPts val="1900"/>
                </a:lnSpc>
              </a:pPr>
              <a:r>
                <a:rPr lang="en-US" sz="1600" b="1" i="1" spc="50" dirty="0">
                  <a:ln>
                    <a:solidFill>
                      <a:srgbClr val="C00000"/>
                    </a:solidFill>
                  </a:ln>
                  <a:solidFill>
                    <a:srgbClr val="003300"/>
                  </a:solidFill>
                </a:rPr>
                <a:t>PREVINIENDO INCIDENTES POR ATROPELLOS EN LA CONSTRUCCION VIAL</a:t>
              </a:r>
              <a:endParaRPr lang="en-US" sz="1600" b="1" i="1" spc="50" dirty="0">
                <a:ln>
                  <a:solidFill>
                    <a:srgbClr val="C00000"/>
                  </a:solidFill>
                </a:ln>
                <a:solidFill>
                  <a:srgbClr val="003300"/>
                </a:solidFill>
                <a:latin typeface="Calibri" pitchFamily="34" charset="0"/>
              </a:endParaRPr>
            </a:p>
            <a:p>
              <a:pPr>
                <a:lnSpc>
                  <a:spcPts val="1900"/>
                </a:lnSpc>
              </a:pPr>
              <a:endParaRPr lang="en-US" sz="1600" b="1" i="1" spc="50" dirty="0">
                <a:ln>
                  <a:solidFill>
                    <a:srgbClr val="C00000"/>
                  </a:solidFill>
                </a:ln>
                <a:solidFill>
                  <a:srgbClr val="003300"/>
                </a:solidFill>
                <a:latin typeface="Calibri" pitchFamily="34" charset="0"/>
              </a:endParaRPr>
            </a:p>
          </p:txBody>
        </p:sp>
        <p:pic>
          <p:nvPicPr>
            <p:cNvPr id="8" name="Picture 7" descr="LOGO-ARTBA.png" title="Picture of ARTBA Internal traffic control preventing runovers and backovers in roadway construction Title"/>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57200" y="652077"/>
              <a:ext cx="533400" cy="207686"/>
            </a:xfrm>
            <a:prstGeom prst="rect">
              <a:avLst/>
            </a:prstGeom>
            <a:effectLst>
              <a:outerShdw blurRad="50800" dist="38100" dir="2700000" algn="tl" rotWithShape="0">
                <a:prstClr val="black">
                  <a:alpha val="40000"/>
                </a:prstClr>
              </a:outerShdw>
            </a:effectLst>
          </p:spPr>
        </p:pic>
        <p:pic>
          <p:nvPicPr>
            <p:cNvPr id="9" name="Picture 8" descr="Logo_WZ_Safety.png" title="Picture of ARTBA Internal traffic control preventing runovers and backovers in roadway construction Title"/>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391399" y="440545"/>
              <a:ext cx="1383723" cy="727388"/>
            </a:xfrm>
            <a:prstGeom prst="rect">
              <a:avLst/>
            </a:prstGeom>
            <a:effectLst>
              <a:outerShdw blurRad="50800" dist="38100" dir="2700000" algn="tl" rotWithShape="0">
                <a:prstClr val="black">
                  <a:alpha val="40000"/>
                </a:prstClr>
              </a:outerShdw>
            </a:effectLst>
          </p:spPr>
        </p:pic>
      </p:grpSp>
      <p:sp>
        <p:nvSpPr>
          <p:cNvPr id="11" name="5-Point Star 10" title="Picture of star under the page number"/>
          <p:cNvSpPr/>
          <p:nvPr/>
        </p:nvSpPr>
        <p:spPr>
          <a:xfrm>
            <a:off x="8484669" y="6607293"/>
            <a:ext cx="159026" cy="143123"/>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3" hidden="1"/>
          <p:cNvSpPr>
            <a:spLocks noGrp="1"/>
          </p:cNvSpPr>
          <p:nvPr>
            <p:ph type="title"/>
          </p:nvPr>
        </p:nvSpPr>
        <p:spPr>
          <a:xfrm>
            <a:off x="533400" y="-1143000"/>
            <a:ext cx="8229600" cy="1143000"/>
          </a:xfrm>
        </p:spPr>
        <p:txBody>
          <a:bodyPr/>
          <a:lstStyle/>
          <a:p>
            <a:r>
              <a:rPr lang="en-US" dirty="0" smtClean="0"/>
              <a:t>Setting up a mirror check station</a:t>
            </a:r>
            <a:endParaRPr lang="en-US" dirty="0"/>
          </a:p>
        </p:txBody>
      </p:sp>
      <p:sp>
        <p:nvSpPr>
          <p:cNvPr id="13" name="Slide Number Placeholder 4"/>
          <p:cNvSpPr>
            <a:spLocks noGrp="1"/>
          </p:cNvSpPr>
          <p:nvPr>
            <p:ph type="sldNum" sz="quarter" idx="12"/>
          </p:nvPr>
        </p:nvSpPr>
        <p:spPr/>
        <p:txBody>
          <a:bodyPr/>
          <a:lstStyle/>
          <a:p>
            <a:pPr>
              <a:defRPr/>
            </a:pPr>
            <a:fld id="{991630E5-D2C6-4D54-9913-55C6C92AA029}" type="slidenum">
              <a:rPr lang="en-US" smtClean="0"/>
              <a:pPr>
                <a:defRPr/>
              </a:pPr>
              <a:t>18</a:t>
            </a:fld>
            <a:endParaRPr lang="en-US" dirty="0"/>
          </a:p>
        </p:txBody>
      </p:sp>
    </p:spTree>
    <p:extLst>
      <p:ext uri="{BB962C8B-B14F-4D97-AF65-F5344CB8AC3E}">
        <p14:creationId xmlns:p14="http://schemas.microsoft.com/office/powerpoint/2010/main" val="2323906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childTnLst>
                                </p:cTn>
                              </p:par>
                              <p:par>
                                <p:cTn id="10" presetID="55"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1000" fill="hold"/>
                                        <p:tgtEl>
                                          <p:spTgt spid="12"/>
                                        </p:tgtEl>
                                        <p:attrNameLst>
                                          <p:attrName>ppt_w</p:attrName>
                                        </p:attrNameLst>
                                      </p:cBhvr>
                                      <p:tavLst>
                                        <p:tav tm="0">
                                          <p:val>
                                            <p:strVal val="#ppt_w*0.70"/>
                                          </p:val>
                                        </p:tav>
                                        <p:tav tm="100000">
                                          <p:val>
                                            <p:strVal val="#ppt_w"/>
                                          </p:val>
                                        </p:tav>
                                      </p:tavLst>
                                    </p:anim>
                                    <p:anim calcmode="lin" valueType="num">
                                      <p:cBhvr>
                                        <p:cTn id="13" dur="1000" fill="hold"/>
                                        <p:tgtEl>
                                          <p:spTgt spid="12"/>
                                        </p:tgtEl>
                                        <p:attrNameLst>
                                          <p:attrName>ppt_h</p:attrName>
                                        </p:attrNameLst>
                                      </p:cBhvr>
                                      <p:tavLst>
                                        <p:tav tm="0">
                                          <p:val>
                                            <p:strVal val="#ppt_h"/>
                                          </p:val>
                                        </p:tav>
                                        <p:tav tm="100000">
                                          <p:val>
                                            <p:strVal val="#ppt_h"/>
                                          </p:val>
                                        </p:tav>
                                      </p:tavLst>
                                    </p:anim>
                                    <p:animEffect transition="in" filter="fade">
                                      <p:cBhvr>
                                        <p:cTn id="14"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title="Picture of ARTBA Internal traffic control preventing runovers and backovers in roadway construction Title"/>
          <p:cNvGrpSpPr/>
          <p:nvPr/>
        </p:nvGrpSpPr>
        <p:grpSpPr>
          <a:xfrm>
            <a:off x="381000" y="336288"/>
            <a:ext cx="8595360" cy="959112"/>
            <a:chOff x="381000" y="336288"/>
            <a:chExt cx="8595360" cy="959112"/>
          </a:xfrm>
        </p:grpSpPr>
        <p:sp>
          <p:nvSpPr>
            <p:cNvPr id="7" name="Title 7"/>
            <p:cNvSpPr txBox="1">
              <a:spLocks/>
            </p:cNvSpPr>
            <p:nvPr/>
          </p:nvSpPr>
          <p:spPr>
            <a:xfrm>
              <a:off x="381000" y="336288"/>
              <a:ext cx="8595360" cy="914400"/>
            </a:xfrm>
            <a:prstGeom prst="rect">
              <a:avLst/>
            </a:pr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tileRect/>
            </a:gradFill>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a:bevelT h="25400"/>
            </a:sp3d>
          </p:spPr>
          <p:style>
            <a:lnRef idx="0">
              <a:schemeClr val="accent3"/>
            </a:lnRef>
            <a:fillRef idx="3">
              <a:schemeClr val="accent3"/>
            </a:fillRef>
            <a:effectRef idx="3">
              <a:schemeClr val="accent3"/>
            </a:effectRef>
            <a:fontRef idx="minor">
              <a:schemeClr val="lt1"/>
            </a:fontRef>
          </p:style>
          <p:txBody>
            <a:bodyPr anchor="ctr"/>
            <a:lstStyle/>
            <a:p>
              <a:pPr fontAlgn="auto">
                <a:spcAft>
                  <a:spcPts val="0"/>
                </a:spcAft>
                <a:defRPr/>
              </a:pPr>
              <a:endParaRPr lang="en-US" sz="3600" b="1" dirty="0">
                <a:solidFill>
                  <a:schemeClr val="bg1"/>
                </a:solidFill>
              </a:endParaRPr>
            </a:p>
          </p:txBody>
        </p:sp>
        <p:sp>
          <p:nvSpPr>
            <p:cNvPr id="8" name="Subtitle 8"/>
            <p:cNvSpPr txBox="1">
              <a:spLocks/>
            </p:cNvSpPr>
            <p:nvPr/>
          </p:nvSpPr>
          <p:spPr bwMode="auto">
            <a:xfrm>
              <a:off x="927698" y="592348"/>
              <a:ext cx="6324600" cy="381000"/>
            </a:xfrm>
            <a:prstGeom prst="rect">
              <a:avLst/>
            </a:prstGeom>
            <a:noFill/>
            <a:ln w="9525">
              <a:noFill/>
              <a:miter lim="800000"/>
              <a:headEnd/>
              <a:tailEnd/>
            </a:ln>
          </p:spPr>
          <p:txBody>
            <a:bodyPr>
              <a:scene3d>
                <a:camera prst="orthographicFront"/>
                <a:lightRig rig="threePt" dir="t"/>
              </a:scene3d>
              <a:sp3d extrusionH="57150">
                <a:bevelT w="82550" h="38100" prst="coolSlant"/>
              </a:sp3d>
            </a:bodyPr>
            <a:lstStyle/>
            <a:p>
              <a:pPr algn="r">
                <a:lnSpc>
                  <a:spcPts val="1900"/>
                </a:lnSpc>
              </a:pPr>
              <a:r>
                <a:rPr lang="en-US" sz="3600" b="1" dirty="0">
                  <a:effectLst>
                    <a:outerShdw blurRad="60007" dist="310007" dir="7680000" sy="30000" kx="1300200" algn="ctr" rotWithShape="0">
                      <a:prstClr val="black">
                        <a:alpha val="32000"/>
                      </a:prstClr>
                    </a:outerShdw>
                  </a:effectLst>
                </a:rPr>
                <a:t>Control de </a:t>
              </a:r>
              <a:r>
                <a:rPr lang="en-US" sz="3600" b="1" dirty="0" err="1">
                  <a:effectLst>
                    <a:outerShdw blurRad="60007" dist="310007" dir="7680000" sy="30000" kx="1300200" algn="ctr" rotWithShape="0">
                      <a:prstClr val="black">
                        <a:alpha val="32000"/>
                      </a:prstClr>
                    </a:outerShdw>
                  </a:effectLst>
                </a:rPr>
                <a:t>Tr</a:t>
              </a:r>
              <a:r>
                <a:rPr lang="es-US" sz="3600" b="1" dirty="0" err="1">
                  <a:effectLst>
                    <a:outerShdw blurRad="60007" dist="310007" dir="7680000" sy="30000" kx="1300200" algn="ctr" rotWithShape="0">
                      <a:prstClr val="black">
                        <a:alpha val="32000"/>
                      </a:prstClr>
                    </a:outerShdw>
                  </a:effectLst>
                </a:rPr>
                <a:t>áfico</a:t>
              </a:r>
              <a:r>
                <a:rPr lang="es-US" sz="3600" b="1" dirty="0">
                  <a:effectLst>
                    <a:outerShdw blurRad="60007" dist="310007" dir="7680000" sy="30000" kx="1300200" algn="ctr" rotWithShape="0">
                      <a:prstClr val="black">
                        <a:alpha val="32000"/>
                      </a:prstClr>
                    </a:outerShdw>
                  </a:effectLst>
                </a:rPr>
                <a:t> Interno</a:t>
              </a: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a:p>
              <a:pPr algn="r">
                <a:lnSpc>
                  <a:spcPts val="1900"/>
                </a:lnSpc>
              </a:pP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p:txBody>
        </p:sp>
        <p:sp>
          <p:nvSpPr>
            <p:cNvPr id="9" name="Subtitle 8"/>
            <p:cNvSpPr txBox="1">
              <a:spLocks/>
            </p:cNvSpPr>
            <p:nvPr/>
          </p:nvSpPr>
          <p:spPr bwMode="auto">
            <a:xfrm>
              <a:off x="589828" y="957530"/>
              <a:ext cx="7563572" cy="337870"/>
            </a:xfrm>
            <a:prstGeom prst="rect">
              <a:avLst/>
            </a:prstGeom>
            <a:noFill/>
            <a:ln w="9525">
              <a:noFill/>
              <a:miter lim="800000"/>
              <a:headEnd/>
              <a:tailEnd/>
            </a:ln>
          </p:spPr>
          <p:txBody>
            <a:bodyPr/>
            <a:lstStyle/>
            <a:p>
              <a:pPr>
                <a:lnSpc>
                  <a:spcPts val="1900"/>
                </a:lnSpc>
              </a:pPr>
              <a:r>
                <a:rPr lang="en-US" sz="1600" b="1" i="1" spc="50" dirty="0">
                  <a:ln>
                    <a:solidFill>
                      <a:srgbClr val="C00000"/>
                    </a:solidFill>
                  </a:ln>
                  <a:solidFill>
                    <a:srgbClr val="003300"/>
                  </a:solidFill>
                </a:rPr>
                <a:t>PREVINIENDO INCIDENTES POR ATROPELLOS EN LA CONSTRUCCION VIAL</a:t>
              </a:r>
              <a:endParaRPr lang="en-US" sz="1600" b="1" i="1" spc="50" dirty="0">
                <a:ln>
                  <a:solidFill>
                    <a:srgbClr val="C00000"/>
                  </a:solidFill>
                </a:ln>
                <a:solidFill>
                  <a:srgbClr val="003300"/>
                </a:solidFill>
                <a:latin typeface="Calibri" pitchFamily="34" charset="0"/>
              </a:endParaRPr>
            </a:p>
            <a:p>
              <a:pPr>
                <a:lnSpc>
                  <a:spcPts val="1900"/>
                </a:lnSpc>
              </a:pPr>
              <a:endParaRPr lang="en-US" sz="1600" b="1" i="1" spc="50" dirty="0">
                <a:ln>
                  <a:solidFill>
                    <a:srgbClr val="C00000"/>
                  </a:solidFill>
                </a:ln>
                <a:solidFill>
                  <a:srgbClr val="003300"/>
                </a:solidFill>
                <a:latin typeface="Calibri" pitchFamily="34" charset="0"/>
              </a:endParaRPr>
            </a:p>
          </p:txBody>
        </p:sp>
        <p:pic>
          <p:nvPicPr>
            <p:cNvPr id="10" name="Picture 9" descr="LOGO-ARTBA.png" title="Picture of ARTBA Internal traffic control preventing runovers and backovers in roadway construction Title"/>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57200" y="652077"/>
              <a:ext cx="533400" cy="207686"/>
            </a:xfrm>
            <a:prstGeom prst="rect">
              <a:avLst/>
            </a:prstGeom>
            <a:effectLst>
              <a:outerShdw blurRad="50800" dist="38100" dir="2700000" algn="tl" rotWithShape="0">
                <a:prstClr val="black">
                  <a:alpha val="40000"/>
                </a:prstClr>
              </a:outerShdw>
            </a:effectLst>
          </p:spPr>
        </p:pic>
        <p:pic>
          <p:nvPicPr>
            <p:cNvPr id="11" name="Picture 10" descr="Logo_WZ_Safety.png" title="Picture of ARTBA Internal traffic control preventing runovers and backovers in roadway construction Title"/>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91399" y="440545"/>
              <a:ext cx="1383723" cy="727388"/>
            </a:xfrm>
            <a:prstGeom prst="rect">
              <a:avLst/>
            </a:prstGeom>
            <a:effectLst>
              <a:outerShdw blurRad="50800" dist="38100" dir="2700000" algn="tl" rotWithShape="0">
                <a:prstClr val="black">
                  <a:alpha val="40000"/>
                </a:prstClr>
              </a:outerShdw>
            </a:effectLst>
          </p:spPr>
        </p:pic>
      </p:grpSp>
      <p:sp>
        <p:nvSpPr>
          <p:cNvPr id="13" name="5-Point Star 12" title="Picture of star under the page number"/>
          <p:cNvSpPr/>
          <p:nvPr/>
        </p:nvSpPr>
        <p:spPr>
          <a:xfrm>
            <a:off x="8484669" y="6607293"/>
            <a:ext cx="159026" cy="143123"/>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title="Picture of dump truck and blind spot chart"/>
          <p:cNvGrpSpPr/>
          <p:nvPr/>
        </p:nvGrpSpPr>
        <p:grpSpPr>
          <a:xfrm>
            <a:off x="222912" y="1420726"/>
            <a:ext cx="8692488" cy="5513474"/>
            <a:chOff x="222912" y="1420726"/>
            <a:chExt cx="8692488" cy="5513474"/>
          </a:xfrm>
        </p:grpSpPr>
        <p:pic>
          <p:nvPicPr>
            <p:cNvPr id="17" name="Picture 16" descr="BlindSpotVolvoA40DNIOSH.png" title="Picture of blind spot chart"/>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521778" y="1420726"/>
              <a:ext cx="4393622" cy="5020056"/>
            </a:xfrm>
            <a:prstGeom prst="rect">
              <a:avLst/>
            </a:prstGeom>
            <a:ln w="12700">
              <a:solidFill>
                <a:schemeClr val="tx1"/>
              </a:solidFill>
            </a:ln>
            <a:effectLst>
              <a:outerShdw blurRad="50800" dist="76200" dir="2700000" algn="tl" rotWithShape="0">
                <a:prstClr val="black">
                  <a:alpha val="40000"/>
                </a:prstClr>
              </a:outerShdw>
            </a:effectLst>
          </p:spPr>
        </p:pic>
        <p:pic>
          <p:nvPicPr>
            <p:cNvPr id="20" name="Picture 19" descr="Volvo-IMG_5260.png" title="Picture of dump truck"/>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28600" y="3124200"/>
              <a:ext cx="4038600" cy="2438400"/>
            </a:xfrm>
            <a:prstGeom prst="rect">
              <a:avLst/>
            </a:prstGeom>
            <a:ln w="12700">
              <a:solidFill>
                <a:schemeClr val="tx1"/>
              </a:solidFill>
            </a:ln>
            <a:effectLst>
              <a:outerShdw blurRad="50800" dist="76200" dir="2700000" algn="tl" rotWithShape="0">
                <a:prstClr val="black">
                  <a:alpha val="40000"/>
                </a:prstClr>
              </a:outerShdw>
            </a:effectLst>
          </p:spPr>
        </p:pic>
        <p:sp>
          <p:nvSpPr>
            <p:cNvPr id="15" name="Subtitle 8"/>
            <p:cNvSpPr txBox="1">
              <a:spLocks/>
            </p:cNvSpPr>
            <p:nvPr/>
          </p:nvSpPr>
          <p:spPr bwMode="auto">
            <a:xfrm>
              <a:off x="517525" y="1981200"/>
              <a:ext cx="8061325" cy="506413"/>
            </a:xfrm>
            <a:prstGeom prst="rect">
              <a:avLst/>
            </a:prstGeom>
            <a:noFill/>
            <a:ln w="9525">
              <a:noFill/>
              <a:miter lim="800000"/>
              <a:headEnd/>
              <a:tailEnd/>
            </a:ln>
          </p:spPr>
          <p:txBody>
            <a:bodyPr/>
            <a:lstStyle/>
            <a:p>
              <a:pPr>
                <a:lnSpc>
                  <a:spcPts val="2200"/>
                </a:lnSpc>
                <a:spcBef>
                  <a:spcPct val="20000"/>
                </a:spcBef>
                <a:buFont typeface="Arial" charset="0"/>
                <a:buChar char="•"/>
              </a:pPr>
              <a:r>
                <a:rPr lang="en-US" sz="2200" b="1" dirty="0">
                  <a:solidFill>
                    <a:schemeClr val="tx1">
                      <a:lumMod val="75000"/>
                      <a:lumOff val="25000"/>
                    </a:schemeClr>
                  </a:solidFill>
                  <a:latin typeface="Arial Narrow" pitchFamily="34" charset="0"/>
                </a:rPr>
                <a:t> </a:t>
              </a:r>
              <a:r>
                <a:rPr lang="en-US" sz="2200" b="1" dirty="0" err="1" smtClean="0">
                  <a:solidFill>
                    <a:schemeClr val="tx1">
                      <a:lumMod val="75000"/>
                      <a:lumOff val="25000"/>
                    </a:schemeClr>
                  </a:solidFill>
                  <a:latin typeface="Arial Narrow" pitchFamily="34" charset="0"/>
                </a:rPr>
                <a:t>Familiaricese</a:t>
              </a:r>
              <a:r>
                <a:rPr lang="en-US" sz="2200" b="1" dirty="0" smtClean="0">
                  <a:solidFill>
                    <a:schemeClr val="tx1">
                      <a:lumMod val="75000"/>
                      <a:lumOff val="25000"/>
                    </a:schemeClr>
                  </a:solidFill>
                  <a:latin typeface="Arial Narrow" pitchFamily="34" charset="0"/>
                </a:rPr>
                <a:t> con los </a:t>
              </a:r>
              <a:r>
                <a:rPr lang="en-US" sz="2200" b="1" dirty="0" err="1" smtClean="0">
                  <a:solidFill>
                    <a:schemeClr val="tx1">
                      <a:lumMod val="75000"/>
                      <a:lumOff val="25000"/>
                    </a:schemeClr>
                  </a:solidFill>
                  <a:latin typeface="Arial Narrow" pitchFamily="34" charset="0"/>
                </a:rPr>
                <a:t>puntos</a:t>
              </a:r>
              <a:r>
                <a:rPr lang="en-US" sz="2200" b="1" dirty="0" smtClean="0">
                  <a:latin typeface="Arial Narrow" pitchFamily="34" charset="0"/>
                </a:rPr>
                <a:t/>
              </a:r>
              <a:br>
                <a:rPr lang="en-US" sz="2200" b="1" dirty="0" smtClean="0">
                  <a:latin typeface="Arial Narrow" pitchFamily="34" charset="0"/>
                </a:rPr>
              </a:br>
              <a:r>
                <a:rPr lang="en-US" sz="2200" b="1" dirty="0" smtClean="0">
                  <a:latin typeface="Arial Narrow" pitchFamily="34" charset="0"/>
                </a:rPr>
                <a:t>   </a:t>
              </a:r>
              <a:r>
                <a:rPr lang="en-US" sz="2200" b="1" dirty="0" err="1" smtClean="0">
                  <a:latin typeface="Arial Narrow" pitchFamily="34" charset="0"/>
                </a:rPr>
                <a:t>ciegos</a:t>
              </a:r>
              <a:r>
                <a:rPr lang="en-US" sz="2200" b="1" dirty="0" smtClean="0">
                  <a:latin typeface="Arial Narrow" pitchFamily="34" charset="0"/>
                </a:rPr>
                <a:t> de </a:t>
              </a:r>
              <a:r>
                <a:rPr lang="en-US" sz="2200" b="1" dirty="0" err="1" smtClean="0">
                  <a:latin typeface="Arial Narrow" pitchFamily="34" charset="0"/>
                </a:rPr>
                <a:t>cada</a:t>
              </a:r>
              <a:r>
                <a:rPr lang="en-US" sz="2200" b="1" dirty="0" smtClean="0">
                  <a:latin typeface="Arial Narrow" pitchFamily="34" charset="0"/>
                </a:rPr>
                <a:t> </a:t>
              </a:r>
              <a:r>
                <a:rPr lang="en-US" sz="2200" b="1" dirty="0" err="1" smtClean="0">
                  <a:latin typeface="Arial Narrow" pitchFamily="34" charset="0"/>
                </a:rPr>
                <a:t>vehículo</a:t>
              </a:r>
              <a:r>
                <a:rPr lang="en-US" sz="900" b="1" dirty="0" smtClean="0">
                  <a:latin typeface="Arial Narrow" pitchFamily="34" charset="0"/>
                </a:rPr>
                <a:t/>
              </a:r>
              <a:br>
                <a:rPr lang="en-US" sz="900" b="1" dirty="0" smtClean="0">
                  <a:latin typeface="Arial Narrow" pitchFamily="34" charset="0"/>
                </a:rPr>
              </a:br>
              <a:r>
                <a:rPr lang="en-US" sz="2200" b="1" dirty="0" smtClean="0">
                  <a:latin typeface="Arial Narrow" pitchFamily="34" charset="0"/>
                </a:rPr>
                <a:t>   </a:t>
              </a:r>
              <a:r>
                <a:rPr lang="en-US" sz="1600" b="1" dirty="0" smtClean="0">
                  <a:solidFill>
                    <a:srgbClr val="C00000"/>
                  </a:solidFill>
                  <a:latin typeface="Arial Narrow" pitchFamily="34" charset="0"/>
                </a:rPr>
                <a:t>EJEMPLOS:</a:t>
              </a:r>
              <a:endParaRPr lang="en-US" sz="1600" b="1" dirty="0">
                <a:solidFill>
                  <a:srgbClr val="C00000"/>
                </a:solidFill>
                <a:latin typeface="Arial Narrow" pitchFamily="34" charset="0"/>
              </a:endParaRPr>
            </a:p>
          </p:txBody>
        </p:sp>
        <p:sp>
          <p:nvSpPr>
            <p:cNvPr id="16" name="Subtitle 8"/>
            <p:cNvSpPr txBox="1">
              <a:spLocks/>
            </p:cNvSpPr>
            <p:nvPr/>
          </p:nvSpPr>
          <p:spPr bwMode="auto">
            <a:xfrm>
              <a:off x="388938" y="1447800"/>
              <a:ext cx="7478712" cy="533400"/>
            </a:xfrm>
            <a:prstGeom prst="rect">
              <a:avLst/>
            </a:prstGeom>
            <a:noFill/>
            <a:ln w="9525">
              <a:noFill/>
              <a:miter lim="800000"/>
              <a:headEnd/>
              <a:tailEnd/>
            </a:ln>
          </p:spPr>
          <p:txBody>
            <a:bodyPr/>
            <a:lstStyle/>
            <a:p>
              <a:pPr marL="342900" indent="-342900">
                <a:spcBef>
                  <a:spcPct val="20000"/>
                </a:spcBef>
              </a:pPr>
              <a:r>
                <a:rPr lang="en-US" sz="2800" b="1" dirty="0" err="1" smtClean="0">
                  <a:solidFill>
                    <a:srgbClr val="C00000"/>
                  </a:solidFill>
                  <a:latin typeface="Calibri" pitchFamily="34" charset="0"/>
                </a:rPr>
                <a:t>Puntos</a:t>
              </a:r>
              <a:r>
                <a:rPr lang="en-US" sz="2800" b="1" dirty="0" smtClean="0">
                  <a:solidFill>
                    <a:srgbClr val="C00000"/>
                  </a:solidFill>
                  <a:latin typeface="Calibri" pitchFamily="34" charset="0"/>
                </a:rPr>
                <a:t> </a:t>
              </a:r>
              <a:r>
                <a:rPr lang="en-US" sz="2800" b="1" dirty="0" err="1" smtClean="0">
                  <a:solidFill>
                    <a:srgbClr val="C00000"/>
                  </a:solidFill>
                  <a:latin typeface="Calibri" pitchFamily="34" charset="0"/>
                </a:rPr>
                <a:t>Ciegos</a:t>
              </a:r>
              <a:endParaRPr lang="en-US" sz="2800" b="1" dirty="0">
                <a:solidFill>
                  <a:srgbClr val="C00000"/>
                </a:solidFill>
                <a:latin typeface="Calibri" pitchFamily="34" charset="0"/>
              </a:endParaRPr>
            </a:p>
          </p:txBody>
        </p:sp>
        <p:sp>
          <p:nvSpPr>
            <p:cNvPr id="22" name="Subtitle 8"/>
            <p:cNvSpPr txBox="1">
              <a:spLocks/>
            </p:cNvSpPr>
            <p:nvPr/>
          </p:nvSpPr>
          <p:spPr bwMode="auto">
            <a:xfrm>
              <a:off x="222912" y="6447571"/>
              <a:ext cx="6482688" cy="486629"/>
            </a:xfrm>
            <a:prstGeom prst="rect">
              <a:avLst/>
            </a:prstGeom>
            <a:noFill/>
            <a:ln w="9525">
              <a:noFill/>
              <a:miter lim="800000"/>
              <a:headEnd/>
              <a:tailEnd/>
            </a:ln>
          </p:spPr>
          <p:txBody>
            <a:bodyPr/>
            <a:lstStyle/>
            <a:p>
              <a:pPr>
                <a:lnSpc>
                  <a:spcPts val="2200"/>
                </a:lnSpc>
                <a:spcBef>
                  <a:spcPct val="20000"/>
                </a:spcBef>
              </a:pPr>
              <a:r>
                <a:rPr lang="en-US" sz="1400" dirty="0" smtClean="0">
                  <a:hlinkClick r:id="rId7"/>
                </a:rPr>
                <a:t>link to blind spots</a:t>
              </a:r>
              <a:endParaRPr lang="en-US" sz="1400" b="1" spc="-30" dirty="0" smtClean="0">
                <a:solidFill>
                  <a:srgbClr val="C00000"/>
                </a:solidFill>
                <a:latin typeface="Calibri" pitchFamily="34" charset="0"/>
              </a:endParaRPr>
            </a:p>
          </p:txBody>
        </p:sp>
      </p:grpSp>
      <p:grpSp>
        <p:nvGrpSpPr>
          <p:cNvPr id="28" name="Group 27" title="Picture of dump truck and blind spot chart"/>
          <p:cNvGrpSpPr/>
          <p:nvPr/>
        </p:nvGrpSpPr>
        <p:grpSpPr>
          <a:xfrm>
            <a:off x="228600" y="1413932"/>
            <a:ext cx="8686800" cy="5015611"/>
            <a:chOff x="228600" y="1413932"/>
            <a:chExt cx="8686800" cy="5015611"/>
          </a:xfrm>
        </p:grpSpPr>
        <p:pic>
          <p:nvPicPr>
            <p:cNvPr id="26" name="Picture 25" descr="BlindSpotSterling9511NIOSH.png" title="Picture of blind spot chart"/>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525668" y="1413932"/>
              <a:ext cx="4389732" cy="5015611"/>
            </a:xfrm>
            <a:prstGeom prst="rect">
              <a:avLst/>
            </a:prstGeom>
            <a:ln w="12700">
              <a:solidFill>
                <a:schemeClr val="tx1"/>
              </a:solidFill>
            </a:ln>
            <a:effectLst>
              <a:outerShdw blurRad="50800" dist="76200" dir="2700000" algn="tl" rotWithShape="0">
                <a:prstClr val="black">
                  <a:alpha val="40000"/>
                </a:prstClr>
              </a:outerShdw>
            </a:effectLst>
          </p:spPr>
        </p:pic>
        <p:pic>
          <p:nvPicPr>
            <p:cNvPr id="27" name="Picture 26" descr="Sterling-display-asset.png" title="Picture of dump truck"/>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28600" y="3117406"/>
              <a:ext cx="4038600" cy="2438400"/>
            </a:xfrm>
            <a:prstGeom prst="rect">
              <a:avLst/>
            </a:prstGeom>
            <a:ln w="12700">
              <a:solidFill>
                <a:schemeClr val="tx1"/>
              </a:solidFill>
            </a:ln>
            <a:effectLst>
              <a:outerShdw blurRad="50800" dist="76200" dir="2700000" algn="tl" rotWithShape="0">
                <a:prstClr val="black">
                  <a:alpha val="40000"/>
                </a:prstClr>
              </a:outerShdw>
            </a:effectLst>
          </p:spPr>
        </p:pic>
      </p:grpSp>
      <p:sp>
        <p:nvSpPr>
          <p:cNvPr id="19" name="Subtitle 8"/>
          <p:cNvSpPr txBox="1">
            <a:spLocks/>
          </p:cNvSpPr>
          <p:nvPr/>
        </p:nvSpPr>
        <p:spPr bwMode="auto">
          <a:xfrm>
            <a:off x="228600" y="5715000"/>
            <a:ext cx="4114800" cy="533400"/>
          </a:xfrm>
          <a:prstGeom prst="rect">
            <a:avLst/>
          </a:prstGeom>
          <a:noFill/>
          <a:ln w="9525">
            <a:noFill/>
            <a:miter lim="800000"/>
            <a:headEnd/>
            <a:tailEnd/>
          </a:ln>
        </p:spPr>
        <p:txBody>
          <a:bodyPr/>
          <a:lstStyle/>
          <a:p>
            <a:pPr marL="342900" indent="-342900" algn="r">
              <a:lnSpc>
                <a:spcPts val="2000"/>
              </a:lnSpc>
              <a:spcBef>
                <a:spcPct val="20000"/>
              </a:spcBef>
            </a:pPr>
            <a:r>
              <a:rPr lang="en-US" b="1" dirty="0" smtClean="0">
                <a:solidFill>
                  <a:schemeClr val="tx1">
                    <a:lumMod val="75000"/>
                    <a:lumOff val="25000"/>
                  </a:schemeClr>
                </a:solidFill>
                <a:latin typeface="Calibri" pitchFamily="34" charset="0"/>
              </a:rPr>
              <a:t>Areas </a:t>
            </a:r>
            <a:r>
              <a:rPr lang="en-US" b="1" dirty="0" err="1" smtClean="0">
                <a:solidFill>
                  <a:schemeClr val="tx1">
                    <a:lumMod val="75000"/>
                    <a:lumOff val="25000"/>
                  </a:schemeClr>
                </a:solidFill>
                <a:latin typeface="Calibri" pitchFamily="34" charset="0"/>
              </a:rPr>
              <a:t>grises</a:t>
            </a:r>
            <a:r>
              <a:rPr lang="en-US" b="1" dirty="0" smtClean="0">
                <a:solidFill>
                  <a:schemeClr val="tx1">
                    <a:lumMod val="75000"/>
                    <a:lumOff val="25000"/>
                  </a:schemeClr>
                </a:solidFill>
                <a:latin typeface="Calibri" pitchFamily="34" charset="0"/>
              </a:rPr>
              <a:t> = </a:t>
            </a:r>
            <a:r>
              <a:rPr lang="en-US" b="1" dirty="0" err="1" smtClean="0">
                <a:solidFill>
                  <a:schemeClr val="tx1">
                    <a:lumMod val="75000"/>
                    <a:lumOff val="25000"/>
                  </a:schemeClr>
                </a:solidFill>
                <a:latin typeface="Calibri" pitchFamily="34" charset="0"/>
              </a:rPr>
              <a:t>puntos</a:t>
            </a:r>
            <a:r>
              <a:rPr lang="en-US" b="1" dirty="0" smtClean="0">
                <a:solidFill>
                  <a:schemeClr val="tx1">
                    <a:lumMod val="75000"/>
                    <a:lumOff val="25000"/>
                  </a:schemeClr>
                </a:solidFill>
                <a:latin typeface="Calibri" pitchFamily="34" charset="0"/>
              </a:rPr>
              <a:t> </a:t>
            </a:r>
            <a:r>
              <a:rPr lang="en-US" b="1" dirty="0" err="1" smtClean="0">
                <a:solidFill>
                  <a:schemeClr val="tx1">
                    <a:lumMod val="75000"/>
                    <a:lumOff val="25000"/>
                  </a:schemeClr>
                </a:solidFill>
                <a:latin typeface="Calibri" pitchFamily="34" charset="0"/>
              </a:rPr>
              <a:t>ciegos</a:t>
            </a:r>
            <a:r>
              <a:rPr lang="en-US" b="1" dirty="0" smtClean="0">
                <a:solidFill>
                  <a:schemeClr val="tx1">
                    <a:lumMod val="75000"/>
                    <a:lumOff val="25000"/>
                  </a:schemeClr>
                </a:solidFill>
                <a:latin typeface="Calibri" pitchFamily="34" charset="0"/>
              </a:rPr>
              <a:t/>
            </a:r>
            <a:br>
              <a:rPr lang="en-US" b="1" dirty="0" smtClean="0">
                <a:solidFill>
                  <a:schemeClr val="tx1">
                    <a:lumMod val="75000"/>
                    <a:lumOff val="25000"/>
                  </a:schemeClr>
                </a:solidFill>
                <a:latin typeface="Calibri" pitchFamily="34" charset="0"/>
              </a:rPr>
            </a:br>
            <a:r>
              <a:rPr lang="en-US" b="1" dirty="0" err="1" smtClean="0">
                <a:solidFill>
                  <a:schemeClr val="tx1">
                    <a:lumMod val="75000"/>
                    <a:lumOff val="25000"/>
                  </a:schemeClr>
                </a:solidFill>
                <a:latin typeface="Calibri" pitchFamily="34" charset="0"/>
              </a:rPr>
              <a:t>Sombras</a:t>
            </a:r>
            <a:r>
              <a:rPr lang="en-US" b="1" dirty="0" smtClean="0">
                <a:solidFill>
                  <a:schemeClr val="tx1">
                    <a:lumMod val="75000"/>
                    <a:lumOff val="25000"/>
                  </a:schemeClr>
                </a:solidFill>
                <a:latin typeface="Calibri" pitchFamily="34" charset="0"/>
              </a:rPr>
              <a:t> </a:t>
            </a:r>
            <a:r>
              <a:rPr lang="en-US" b="1" dirty="0" err="1" smtClean="0">
                <a:solidFill>
                  <a:schemeClr val="tx1">
                    <a:lumMod val="75000"/>
                    <a:lumOff val="25000"/>
                  </a:schemeClr>
                </a:solidFill>
                <a:latin typeface="Calibri" pitchFamily="34" charset="0"/>
              </a:rPr>
              <a:t>amarillas</a:t>
            </a:r>
            <a:r>
              <a:rPr lang="en-US" b="1" dirty="0" smtClean="0">
                <a:solidFill>
                  <a:schemeClr val="tx1">
                    <a:lumMod val="75000"/>
                    <a:lumOff val="25000"/>
                  </a:schemeClr>
                </a:solidFill>
                <a:latin typeface="Calibri" pitchFamily="34" charset="0"/>
              </a:rPr>
              <a:t> = visible en </a:t>
            </a:r>
            <a:r>
              <a:rPr lang="en-US" b="1" dirty="0" err="1" smtClean="0">
                <a:solidFill>
                  <a:schemeClr val="tx1">
                    <a:lumMod val="75000"/>
                    <a:lumOff val="25000"/>
                  </a:schemeClr>
                </a:solidFill>
                <a:latin typeface="Calibri" pitchFamily="34" charset="0"/>
              </a:rPr>
              <a:t>espejos</a:t>
            </a:r>
            <a:endParaRPr lang="en-US" b="1" dirty="0">
              <a:solidFill>
                <a:schemeClr val="tx1">
                  <a:lumMod val="75000"/>
                  <a:lumOff val="25000"/>
                </a:schemeClr>
              </a:solidFill>
              <a:latin typeface="Calibri" pitchFamily="34" charset="0"/>
            </a:endParaRPr>
          </a:p>
        </p:txBody>
      </p:sp>
      <p:sp>
        <p:nvSpPr>
          <p:cNvPr id="2" name="Title 1" hidden="1"/>
          <p:cNvSpPr>
            <a:spLocks noGrp="1"/>
          </p:cNvSpPr>
          <p:nvPr>
            <p:ph type="title"/>
          </p:nvPr>
        </p:nvSpPr>
        <p:spPr>
          <a:xfrm>
            <a:off x="419100" y="-1295400"/>
            <a:ext cx="8229600" cy="1143000"/>
          </a:xfrm>
        </p:spPr>
        <p:txBody>
          <a:bodyPr/>
          <a:lstStyle/>
          <a:p>
            <a:r>
              <a:rPr lang="en-US" dirty="0" smtClean="0"/>
              <a:t>Blind spots</a:t>
            </a:r>
            <a:endParaRPr lang="en-US" dirty="0"/>
          </a:p>
        </p:txBody>
      </p:sp>
      <p:sp>
        <p:nvSpPr>
          <p:cNvPr id="21" name="Slide Number Placeholder 4"/>
          <p:cNvSpPr>
            <a:spLocks noGrp="1"/>
          </p:cNvSpPr>
          <p:nvPr>
            <p:ph type="sldNum" sz="quarter" idx="12"/>
          </p:nvPr>
        </p:nvSpPr>
        <p:spPr/>
        <p:txBody>
          <a:bodyPr/>
          <a:lstStyle/>
          <a:p>
            <a:pPr>
              <a:defRPr/>
            </a:pPr>
            <a:fld id="{991630E5-D2C6-4D54-9913-55C6C92AA029}" type="slidenum">
              <a:rPr lang="en-US" smtClean="0"/>
              <a:pPr>
                <a:defRPr/>
              </a:pPr>
              <a:t>19</a:t>
            </a:fld>
            <a:endParaRPr lang="en-US" dirty="0"/>
          </a:p>
        </p:txBody>
      </p:sp>
    </p:spTree>
    <p:extLst>
      <p:ext uri="{BB962C8B-B14F-4D97-AF65-F5344CB8AC3E}">
        <p14:creationId xmlns:p14="http://schemas.microsoft.com/office/powerpoint/2010/main" val="3075688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p:cTn id="12" dur="1000" fill="hold"/>
                                        <p:tgtEl>
                                          <p:spTgt spid="25"/>
                                        </p:tgtEl>
                                        <p:attrNameLst>
                                          <p:attrName>ppt_w</p:attrName>
                                        </p:attrNameLst>
                                      </p:cBhvr>
                                      <p:tavLst>
                                        <p:tav tm="0">
                                          <p:val>
                                            <p:strVal val="#ppt_w*0.70"/>
                                          </p:val>
                                        </p:tav>
                                        <p:tav tm="100000">
                                          <p:val>
                                            <p:strVal val="#ppt_w"/>
                                          </p:val>
                                        </p:tav>
                                      </p:tavLst>
                                    </p:anim>
                                    <p:anim calcmode="lin" valueType="num">
                                      <p:cBhvr>
                                        <p:cTn id="13" dur="1000" fill="hold"/>
                                        <p:tgtEl>
                                          <p:spTgt spid="25"/>
                                        </p:tgtEl>
                                        <p:attrNameLst>
                                          <p:attrName>ppt_h</p:attrName>
                                        </p:attrNameLst>
                                      </p:cBhvr>
                                      <p:tavLst>
                                        <p:tav tm="0">
                                          <p:val>
                                            <p:strVal val="#ppt_h"/>
                                          </p:val>
                                        </p:tav>
                                        <p:tav tm="100000">
                                          <p:val>
                                            <p:strVal val="#ppt_h"/>
                                          </p:val>
                                        </p:tav>
                                      </p:tavLst>
                                    </p:anim>
                                    <p:animEffect transition="in" filter="fade">
                                      <p:cBhvr>
                                        <p:cTn id="14" dur="1000"/>
                                        <p:tgtEl>
                                          <p:spTgt spid="25"/>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20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1000"/>
                                        <p:tgtEl>
                                          <p:spTgt spid="28"/>
                                        </p:tgtEl>
                                      </p:cBhvr>
                                    </p:animEffect>
                                  </p:childTnLst>
                                </p:cTn>
                              </p:par>
                              <p:par>
                                <p:cTn id="23" presetID="1"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8"/>
          <p:cNvSpPr txBox="1">
            <a:spLocks/>
          </p:cNvSpPr>
          <p:nvPr/>
        </p:nvSpPr>
        <p:spPr>
          <a:xfrm>
            <a:off x="563182" y="762000"/>
            <a:ext cx="8001000" cy="4648200"/>
          </a:xfrm>
          <a:prstGeom prst="rect">
            <a:avLst/>
          </a:prstGeom>
        </p:spPr>
        <p:txBody>
          <a:bodyPr>
            <a:normAutofit fontScale="25000" lnSpcReduction="20000"/>
          </a:bodyPr>
          <a:lstStyle/>
          <a:p>
            <a:pPr lvl="0" algn="ctr">
              <a:lnSpc>
                <a:spcPct val="120000"/>
              </a:lnSpc>
              <a:spcBef>
                <a:spcPct val="20000"/>
              </a:spcBef>
              <a:defRPr/>
            </a:pPr>
            <a:r>
              <a:rPr lang="en-US" sz="9600" b="1" dirty="0">
                <a:latin typeface="Arial Narrow" pitchFamily="34" charset="0"/>
              </a:rPr>
              <a:t> </a:t>
            </a:r>
            <a:r>
              <a:rPr lang="es-PE" sz="8800" b="1" dirty="0">
                <a:solidFill>
                  <a:prstClr val="black"/>
                </a:solidFill>
                <a:latin typeface="Arial Narrow" panose="020B0606020202030204" pitchFamily="34" charset="0"/>
                <a:ea typeface="Calibri"/>
              </a:rPr>
              <a:t>Este material </a:t>
            </a:r>
            <a:r>
              <a:rPr lang="es-PE" sz="8800" b="1" dirty="0" smtClean="0">
                <a:solidFill>
                  <a:prstClr val="black"/>
                </a:solidFill>
                <a:latin typeface="Arial Narrow" panose="020B0606020202030204" pitchFamily="34" charset="0"/>
                <a:ea typeface="Calibri"/>
              </a:rPr>
              <a:t>fue elaborado con fondos del gobierno SH-24861-SH3 de la </a:t>
            </a:r>
            <a:r>
              <a:rPr lang="es-PE" sz="8800" b="1" dirty="0">
                <a:solidFill>
                  <a:prstClr val="black"/>
                </a:solidFill>
                <a:latin typeface="Arial Narrow" panose="020B0606020202030204" pitchFamily="34" charset="0"/>
                <a:ea typeface="Calibri"/>
              </a:rPr>
              <a:t>Administración de Seguridad y Salud Ocupacional </a:t>
            </a:r>
            <a:r>
              <a:rPr lang="es-PE" sz="8800" b="1" dirty="0" smtClean="0">
                <a:solidFill>
                  <a:prstClr val="black"/>
                </a:solidFill>
                <a:latin typeface="Arial Narrow" panose="020B0606020202030204" pitchFamily="34" charset="0"/>
                <a:ea typeface="Calibri"/>
              </a:rPr>
              <a:t>del </a:t>
            </a:r>
            <a:r>
              <a:rPr lang="es-PE" sz="8800" b="1" dirty="0">
                <a:solidFill>
                  <a:prstClr val="black"/>
                </a:solidFill>
                <a:latin typeface="Arial Narrow" panose="020B0606020202030204" pitchFamily="34" charset="0"/>
                <a:ea typeface="Calibri"/>
              </a:rPr>
              <a:t>Departamento de Trabajo de los EE.UU</a:t>
            </a:r>
            <a:r>
              <a:rPr lang="es-PE" sz="8800" b="1" dirty="0" smtClean="0">
                <a:solidFill>
                  <a:prstClr val="black"/>
                </a:solidFill>
                <a:latin typeface="Arial Narrow" panose="020B0606020202030204" pitchFamily="34" charset="0"/>
                <a:ea typeface="Calibri"/>
              </a:rPr>
              <a:t>. </a:t>
            </a:r>
            <a:r>
              <a:rPr lang="es-PE" sz="8800" b="1" dirty="0">
                <a:solidFill>
                  <a:prstClr val="black"/>
                </a:solidFill>
                <a:latin typeface="Arial Narrow" panose="020B0606020202030204" pitchFamily="34" charset="0"/>
                <a:ea typeface="Calibri"/>
                <a:cs typeface="Times New Roman"/>
              </a:rPr>
              <a:t>Este material no refleja necesariamente los puntos de vista </a:t>
            </a:r>
            <a:r>
              <a:rPr lang="es-PE" sz="8800" b="1" dirty="0" smtClean="0">
                <a:solidFill>
                  <a:prstClr val="black"/>
                </a:solidFill>
                <a:latin typeface="Arial Narrow" panose="020B0606020202030204" pitchFamily="34" charset="0"/>
                <a:ea typeface="Calibri"/>
                <a:cs typeface="Times New Roman"/>
              </a:rPr>
              <a:t>y </a:t>
            </a:r>
            <a:r>
              <a:rPr lang="es-PE" sz="8800" b="1" dirty="0" err="1" smtClean="0">
                <a:solidFill>
                  <a:prstClr val="black"/>
                </a:solidFill>
                <a:latin typeface="Arial Narrow" panose="020B0606020202030204" pitchFamily="34" charset="0"/>
                <a:ea typeface="Calibri"/>
                <a:cs typeface="Times New Roman"/>
              </a:rPr>
              <a:t>polizas</a:t>
            </a:r>
            <a:r>
              <a:rPr lang="es-PE" sz="8800" b="1" dirty="0" smtClean="0">
                <a:solidFill>
                  <a:prstClr val="black"/>
                </a:solidFill>
                <a:latin typeface="Arial Narrow" panose="020B0606020202030204" pitchFamily="34" charset="0"/>
                <a:ea typeface="Calibri"/>
                <a:cs typeface="Times New Roman"/>
              </a:rPr>
              <a:t> del </a:t>
            </a:r>
            <a:r>
              <a:rPr lang="es-PE" sz="8800" b="1" dirty="0">
                <a:solidFill>
                  <a:prstClr val="black"/>
                </a:solidFill>
                <a:latin typeface="Arial Narrow" panose="020B0606020202030204" pitchFamily="34" charset="0"/>
                <a:ea typeface="Calibri"/>
                <a:cs typeface="Times New Roman"/>
              </a:rPr>
              <a:t>Departamento de </a:t>
            </a:r>
            <a:r>
              <a:rPr lang="es-PE" sz="8800" b="1" dirty="0" smtClean="0">
                <a:solidFill>
                  <a:prstClr val="black"/>
                </a:solidFill>
                <a:latin typeface="Arial Narrow" panose="020B0606020202030204" pitchFamily="34" charset="0"/>
                <a:ea typeface="Calibri"/>
                <a:cs typeface="Times New Roman"/>
              </a:rPr>
              <a:t>Trabajo. </a:t>
            </a:r>
            <a:r>
              <a:rPr lang="es-PE" sz="8800" b="1" dirty="0">
                <a:solidFill>
                  <a:prstClr val="black"/>
                </a:solidFill>
                <a:latin typeface="Arial Narrow" panose="020B0606020202030204" pitchFamily="34" charset="0"/>
                <a:ea typeface="Calibri"/>
                <a:cs typeface="Times New Roman"/>
              </a:rPr>
              <a:t>La mención de marcas, productos comerciales o de organizaciones tampoco implican su respaldo por parte del Gobierno de los </a:t>
            </a:r>
            <a:r>
              <a:rPr lang="es-PE" sz="8800" b="1" dirty="0" smtClean="0">
                <a:solidFill>
                  <a:prstClr val="black"/>
                </a:solidFill>
                <a:latin typeface="Arial Narrow" panose="020B0606020202030204" pitchFamily="34" charset="0"/>
                <a:ea typeface="Calibri"/>
                <a:cs typeface="Times New Roman"/>
              </a:rPr>
              <a:t>EEUU.</a:t>
            </a:r>
            <a:endParaRPr lang="en-US" sz="8800" dirty="0">
              <a:solidFill>
                <a:prstClr val="black"/>
              </a:solidFill>
              <a:latin typeface="Arial Narrow" panose="020B0606020202030204" pitchFamily="34" charset="0"/>
              <a:ea typeface="Calibri"/>
              <a:cs typeface="Times New Roman"/>
            </a:endParaRPr>
          </a:p>
          <a:p>
            <a:pPr algn="ctr">
              <a:lnSpc>
                <a:spcPct val="120000"/>
              </a:lnSpc>
              <a:spcBef>
                <a:spcPct val="20000"/>
              </a:spcBef>
              <a:defRPr/>
            </a:pPr>
            <a:endParaRPr lang="en-US" sz="8800" b="1" dirty="0" smtClean="0">
              <a:solidFill>
                <a:prstClr val="black"/>
              </a:solidFill>
              <a:latin typeface="Arial Narrow" panose="020B0606020202030204" pitchFamily="34" charset="0"/>
              <a:ea typeface="Calibri"/>
            </a:endParaRPr>
          </a:p>
          <a:p>
            <a:pPr algn="ctr">
              <a:lnSpc>
                <a:spcPct val="120000"/>
              </a:lnSpc>
              <a:spcBef>
                <a:spcPct val="20000"/>
              </a:spcBef>
              <a:defRPr/>
            </a:pPr>
            <a:endParaRPr lang="en-US" sz="8800" b="1" dirty="0">
              <a:solidFill>
                <a:prstClr val="black"/>
              </a:solidFill>
              <a:latin typeface="Arial Narrow" panose="020B0606020202030204" pitchFamily="34" charset="0"/>
              <a:ea typeface="Calibri"/>
            </a:endParaRPr>
          </a:p>
          <a:p>
            <a:pPr algn="ctr">
              <a:lnSpc>
                <a:spcPct val="120000"/>
              </a:lnSpc>
              <a:spcBef>
                <a:spcPct val="20000"/>
              </a:spcBef>
              <a:defRPr/>
            </a:pPr>
            <a:endParaRPr lang="en-US" sz="8800" b="1" dirty="0" smtClean="0">
              <a:solidFill>
                <a:prstClr val="black"/>
              </a:solidFill>
              <a:latin typeface="Arial Narrow" panose="020B0606020202030204" pitchFamily="34" charset="0"/>
              <a:ea typeface="Calibri"/>
            </a:endParaRPr>
          </a:p>
          <a:p>
            <a:pPr algn="ctr">
              <a:lnSpc>
                <a:spcPct val="120000"/>
              </a:lnSpc>
              <a:spcBef>
                <a:spcPct val="20000"/>
              </a:spcBef>
              <a:defRPr/>
            </a:pPr>
            <a:endParaRPr lang="en-US" sz="8800" b="1" dirty="0">
              <a:solidFill>
                <a:prstClr val="black"/>
              </a:solidFill>
              <a:latin typeface="Arial Narrow" panose="020B0606020202030204" pitchFamily="34" charset="0"/>
              <a:ea typeface="Calibri"/>
            </a:endParaRPr>
          </a:p>
          <a:p>
            <a:pPr algn="ctr">
              <a:lnSpc>
                <a:spcPct val="120000"/>
              </a:lnSpc>
              <a:spcBef>
                <a:spcPct val="20000"/>
              </a:spcBef>
              <a:defRPr/>
            </a:pPr>
            <a:endParaRPr lang="en-US" sz="8800" b="1" dirty="0" smtClean="0">
              <a:solidFill>
                <a:prstClr val="black"/>
              </a:solidFill>
              <a:latin typeface="Arial Narrow" panose="020B0606020202030204" pitchFamily="34" charset="0"/>
              <a:ea typeface="Calibri"/>
            </a:endParaRPr>
          </a:p>
          <a:p>
            <a:pPr algn="ctr">
              <a:lnSpc>
                <a:spcPct val="120000"/>
              </a:lnSpc>
              <a:spcBef>
                <a:spcPct val="20000"/>
              </a:spcBef>
              <a:defRPr/>
            </a:pPr>
            <a:r>
              <a:rPr lang="en-US" sz="8800" b="1" dirty="0" smtClean="0">
                <a:solidFill>
                  <a:prstClr val="black"/>
                </a:solidFill>
                <a:latin typeface="Arial Narrow" panose="020B0606020202030204" pitchFamily="34" charset="0"/>
                <a:ea typeface="Calibri"/>
              </a:rPr>
              <a:t>Con la </a:t>
            </a:r>
            <a:r>
              <a:rPr lang="en-US" sz="8800" b="1" dirty="0" err="1" smtClean="0">
                <a:solidFill>
                  <a:prstClr val="black"/>
                </a:solidFill>
                <a:latin typeface="Arial Narrow" panose="020B0606020202030204" pitchFamily="34" charset="0"/>
                <a:ea typeface="Calibri"/>
              </a:rPr>
              <a:t>asistencia</a:t>
            </a:r>
            <a:r>
              <a:rPr lang="en-US" sz="8800" b="1" dirty="0" smtClean="0">
                <a:solidFill>
                  <a:prstClr val="black"/>
                </a:solidFill>
                <a:latin typeface="Arial Narrow" panose="020B0606020202030204" pitchFamily="34" charset="0"/>
                <a:ea typeface="Calibri"/>
              </a:rPr>
              <a:t> del </a:t>
            </a:r>
            <a:r>
              <a:rPr lang="en-US" sz="8800" b="1" dirty="0" err="1" smtClean="0">
                <a:solidFill>
                  <a:prstClr val="black"/>
                </a:solidFill>
                <a:latin typeface="Arial Narrow" panose="020B0606020202030204" pitchFamily="34" charset="0"/>
                <a:ea typeface="Calibri"/>
              </a:rPr>
              <a:t>Instituto</a:t>
            </a:r>
            <a:r>
              <a:rPr lang="en-US" sz="8800" b="1" dirty="0" smtClean="0">
                <a:solidFill>
                  <a:prstClr val="black"/>
                </a:solidFill>
                <a:latin typeface="Arial Narrow" panose="020B0606020202030204" pitchFamily="34" charset="0"/>
                <a:ea typeface="Calibri"/>
              </a:rPr>
              <a:t> Nacional para la seguridad y </a:t>
            </a:r>
            <a:r>
              <a:rPr lang="en-US" sz="8800" b="1" dirty="0" err="1" smtClean="0">
                <a:solidFill>
                  <a:prstClr val="black"/>
                </a:solidFill>
                <a:latin typeface="Arial Narrow" panose="020B0606020202030204" pitchFamily="34" charset="0"/>
                <a:ea typeface="Calibri"/>
              </a:rPr>
              <a:t>salud</a:t>
            </a:r>
            <a:r>
              <a:rPr lang="en-US" sz="8800" b="1" dirty="0" smtClean="0">
                <a:solidFill>
                  <a:prstClr val="black"/>
                </a:solidFill>
                <a:latin typeface="Arial Narrow" panose="020B0606020202030204" pitchFamily="34" charset="0"/>
                <a:ea typeface="Calibri"/>
              </a:rPr>
              <a:t> </a:t>
            </a:r>
            <a:r>
              <a:rPr lang="en-US" sz="8800" b="1" dirty="0" err="1" smtClean="0">
                <a:solidFill>
                  <a:prstClr val="black"/>
                </a:solidFill>
                <a:latin typeface="Arial Narrow" panose="020B0606020202030204" pitchFamily="34" charset="0"/>
                <a:ea typeface="Calibri"/>
              </a:rPr>
              <a:t>ocupacional</a:t>
            </a:r>
            <a:r>
              <a:rPr lang="en-US" sz="8800" b="1" dirty="0" smtClean="0">
                <a:solidFill>
                  <a:prstClr val="black"/>
                </a:solidFill>
                <a:latin typeface="Arial Narrow" panose="020B0606020202030204" pitchFamily="34" charset="0"/>
                <a:ea typeface="Calibri"/>
              </a:rPr>
              <a:t> del </a:t>
            </a:r>
            <a:r>
              <a:rPr lang="en-US" sz="8800" b="1" dirty="0" err="1" smtClean="0">
                <a:solidFill>
                  <a:prstClr val="black"/>
                </a:solidFill>
                <a:latin typeface="Arial Narrow" panose="020B0606020202030204" pitchFamily="34" charset="0"/>
                <a:ea typeface="Calibri"/>
              </a:rPr>
              <a:t>contrato</a:t>
            </a:r>
            <a:r>
              <a:rPr lang="en-US" sz="8800" b="1" dirty="0" smtClean="0">
                <a:solidFill>
                  <a:prstClr val="black"/>
                </a:solidFill>
                <a:latin typeface="Arial Narrow" panose="020B0606020202030204" pitchFamily="34" charset="0"/>
                <a:ea typeface="Calibri"/>
              </a:rPr>
              <a:t> 212-2009-M-32109.</a:t>
            </a:r>
            <a:endParaRPr lang="en-US" sz="8800" b="1" dirty="0">
              <a:solidFill>
                <a:schemeClr val="tx1">
                  <a:lumMod val="75000"/>
                  <a:lumOff val="25000"/>
                </a:schemeClr>
              </a:solidFill>
              <a:latin typeface="Arial Narrow" pitchFamily="34" charset="0"/>
            </a:endParaRPr>
          </a:p>
          <a:p>
            <a:pPr algn="ctr" fontAlgn="auto">
              <a:lnSpc>
                <a:spcPct val="120000"/>
              </a:lnSpc>
              <a:spcBef>
                <a:spcPct val="20000"/>
              </a:spcBef>
              <a:spcAft>
                <a:spcPts val="0"/>
              </a:spcAft>
              <a:defRPr/>
            </a:pPr>
            <a:endParaRPr lang="en-US" sz="11200" b="1" dirty="0" smtClean="0">
              <a:solidFill>
                <a:srgbClr val="002060"/>
              </a:solidFill>
              <a:latin typeface="Arial Narrow" pitchFamily="34" charset="0"/>
            </a:endParaRPr>
          </a:p>
          <a:p>
            <a:pPr algn="ctr" fontAlgn="auto">
              <a:lnSpc>
                <a:spcPct val="120000"/>
              </a:lnSpc>
              <a:spcBef>
                <a:spcPct val="20000"/>
              </a:spcBef>
              <a:spcAft>
                <a:spcPts val="0"/>
              </a:spcAft>
              <a:defRPr/>
            </a:pPr>
            <a:endParaRPr lang="en-US" sz="8800" b="1" dirty="0" smtClean="0">
              <a:solidFill>
                <a:srgbClr val="002060"/>
              </a:solidFill>
              <a:latin typeface="Arial Narrow" pitchFamily="34" charset="0"/>
            </a:endParaRPr>
          </a:p>
          <a:p>
            <a:pPr lvl="0" algn="ctr">
              <a:lnSpc>
                <a:spcPct val="120000"/>
              </a:lnSpc>
              <a:spcBef>
                <a:spcPct val="20000"/>
              </a:spcBef>
              <a:defRPr/>
            </a:pPr>
            <a:endParaRPr lang="es-PE" sz="8800" b="1" dirty="0" smtClean="0">
              <a:solidFill>
                <a:prstClr val="black"/>
              </a:solidFill>
              <a:latin typeface="Arial Narrow" panose="020B0606020202030204" pitchFamily="34" charset="0"/>
              <a:ea typeface="Calibri"/>
              <a:cs typeface="Times New Roman"/>
            </a:endParaRPr>
          </a:p>
          <a:p>
            <a:pPr algn="ctr" fontAlgn="auto">
              <a:lnSpc>
                <a:spcPct val="120000"/>
              </a:lnSpc>
              <a:spcBef>
                <a:spcPct val="20000"/>
              </a:spcBef>
              <a:spcAft>
                <a:spcPts val="0"/>
              </a:spcAft>
              <a:defRPr/>
            </a:pPr>
            <a:endParaRPr lang="en-US" sz="8800" b="1" dirty="0" smtClean="0">
              <a:solidFill>
                <a:srgbClr val="002060"/>
              </a:solidFill>
              <a:latin typeface="Arial Narrow" pitchFamily="34" charset="0"/>
            </a:endParaRPr>
          </a:p>
          <a:p>
            <a:pPr algn="ctr" fontAlgn="auto">
              <a:lnSpc>
                <a:spcPct val="120000"/>
              </a:lnSpc>
              <a:spcBef>
                <a:spcPct val="20000"/>
              </a:spcBef>
              <a:spcAft>
                <a:spcPts val="0"/>
              </a:spcAft>
              <a:defRPr/>
            </a:pPr>
            <a:r>
              <a:rPr lang="en-US" sz="8800" b="1" dirty="0" smtClean="0">
                <a:solidFill>
                  <a:srgbClr val="002060"/>
                </a:solidFill>
                <a:latin typeface="Arial Narrow" pitchFamily="34" charset="0"/>
              </a:rPr>
              <a:t/>
            </a:r>
            <a:br>
              <a:rPr lang="en-US" sz="8800" b="1" dirty="0" smtClean="0">
                <a:solidFill>
                  <a:srgbClr val="002060"/>
                </a:solidFill>
                <a:latin typeface="Arial Narrow" pitchFamily="34" charset="0"/>
              </a:rPr>
            </a:br>
            <a:r>
              <a:rPr lang="en-US" sz="9600" b="1" dirty="0" smtClean="0">
                <a:solidFill>
                  <a:schemeClr val="tx1">
                    <a:lumMod val="75000"/>
                    <a:lumOff val="25000"/>
                  </a:schemeClr>
                </a:solidFill>
                <a:latin typeface="Arial Narrow" pitchFamily="34" charset="0"/>
              </a:rPr>
              <a:t>                                                      </a:t>
            </a:r>
            <a:endParaRPr lang="en-US" sz="8800" b="1" dirty="0">
              <a:solidFill>
                <a:schemeClr val="tx1">
                  <a:lumMod val="75000"/>
                  <a:lumOff val="25000"/>
                </a:schemeClr>
              </a:solidFill>
              <a:latin typeface="Arial Narrow" pitchFamily="34" charset="0"/>
            </a:endParaRPr>
          </a:p>
        </p:txBody>
      </p:sp>
      <p:sp>
        <p:nvSpPr>
          <p:cNvPr id="7" name="Title 6" hidden="1"/>
          <p:cNvSpPr>
            <a:spLocks noGrp="1"/>
          </p:cNvSpPr>
          <p:nvPr>
            <p:ph type="title"/>
          </p:nvPr>
        </p:nvSpPr>
        <p:spPr/>
        <p:txBody>
          <a:bodyPr/>
          <a:lstStyle/>
          <a:p>
            <a:r>
              <a:rPr lang="en-US" dirty="0" smtClean="0"/>
              <a:t>OSHA Disclaimer</a:t>
            </a:r>
            <a:endParaRPr lang="en-US" dirty="0"/>
          </a:p>
        </p:txBody>
      </p:sp>
      <p:sp>
        <p:nvSpPr>
          <p:cNvPr id="3" name="Slide Number Placeholder 4"/>
          <p:cNvSpPr>
            <a:spLocks noGrp="1"/>
          </p:cNvSpPr>
          <p:nvPr>
            <p:ph type="sldNum" sz="quarter" idx="12"/>
          </p:nvPr>
        </p:nvSpPr>
        <p:spPr/>
        <p:txBody>
          <a:bodyPr/>
          <a:lstStyle/>
          <a:p>
            <a:pPr>
              <a:defRPr/>
            </a:pPr>
            <a:fld id="{991630E5-D2C6-4D54-9913-55C6C92AA029}" type="slidenum">
              <a:rPr lang="en-US" smtClean="0"/>
              <a:pPr>
                <a:defRPr/>
              </a:pPr>
              <a:t>2</a:t>
            </a:fld>
            <a:endParaRPr lang="en-US" dirty="0"/>
          </a:p>
        </p:txBody>
      </p:sp>
      <p:sp>
        <p:nvSpPr>
          <p:cNvPr id="4" name="5-Point Star 3" title="Picture of star under the page number"/>
          <p:cNvSpPr/>
          <p:nvPr/>
        </p:nvSpPr>
        <p:spPr>
          <a:xfrm>
            <a:off x="8484669" y="6607293"/>
            <a:ext cx="159026" cy="143123"/>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LOGO-ARTBA.png" title="Picture of ARTBA logo"/>
          <p:cNvPicPr>
            <a:picLocks noChangeAspect="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990600" y="3429000"/>
            <a:ext cx="3273263" cy="1270026"/>
          </a:xfrm>
          <a:prstGeom prst="rect">
            <a:avLst/>
          </a:prstGeom>
          <a:effectLst>
            <a:outerShdw blurRad="50800" dist="38100" dir="2700000" algn="tl" rotWithShape="0">
              <a:prstClr val="black">
                <a:alpha val="40000"/>
              </a:prstClr>
            </a:outerShdw>
          </a:effectLst>
        </p:spPr>
      </p:pic>
      <p:sp>
        <p:nvSpPr>
          <p:cNvPr id="6" name="Subtitle 8"/>
          <p:cNvSpPr txBox="1">
            <a:spLocks/>
          </p:cNvSpPr>
          <p:nvPr/>
        </p:nvSpPr>
        <p:spPr bwMode="auto">
          <a:xfrm>
            <a:off x="4738445" y="3403626"/>
            <a:ext cx="3886200" cy="1295400"/>
          </a:xfrm>
          <a:prstGeom prst="rect">
            <a:avLst/>
          </a:prstGeom>
          <a:noFill/>
          <a:ln w="9525">
            <a:noFill/>
            <a:miter lim="800000"/>
            <a:headEnd/>
            <a:tailEnd/>
          </a:ln>
        </p:spPr>
        <p:txBody>
          <a:bodyPr/>
          <a:lstStyle/>
          <a:p>
            <a:pPr>
              <a:lnSpc>
                <a:spcPts val="3400"/>
              </a:lnSpc>
            </a:pPr>
            <a:r>
              <a:rPr lang="en-US" sz="3200" b="1" i="1" dirty="0" smtClean="0">
                <a:solidFill>
                  <a:srgbClr val="002060"/>
                </a:solidFill>
                <a:latin typeface="Arial Narrow" pitchFamily="34" charset="0"/>
              </a:rPr>
              <a:t>American Road &amp; </a:t>
            </a:r>
            <a:br>
              <a:rPr lang="en-US" sz="3200" b="1" i="1" dirty="0" smtClean="0">
                <a:solidFill>
                  <a:srgbClr val="002060"/>
                </a:solidFill>
                <a:latin typeface="Arial Narrow" pitchFamily="34" charset="0"/>
              </a:rPr>
            </a:br>
            <a:r>
              <a:rPr lang="en-US" sz="3200" b="1" i="1" dirty="0" smtClean="0">
                <a:solidFill>
                  <a:srgbClr val="002060"/>
                </a:solidFill>
                <a:latin typeface="Arial Narrow" pitchFamily="34" charset="0"/>
              </a:rPr>
              <a:t>Transportation Builders Association</a:t>
            </a:r>
            <a:endParaRPr lang="en-US" sz="3200" b="1" i="1" dirty="0">
              <a:solidFill>
                <a:srgbClr val="002060"/>
              </a:solidFill>
              <a:latin typeface="Arial Narrow" pitchFamily="34" charset="0"/>
            </a:endParaRPr>
          </a:p>
        </p:txBody>
      </p:sp>
    </p:spTree>
    <p:extLst>
      <p:ext uri="{BB962C8B-B14F-4D97-AF65-F5344CB8AC3E}">
        <p14:creationId xmlns:p14="http://schemas.microsoft.com/office/powerpoint/2010/main" val="1639945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ump Truck.JPG" title="Picture of 3 axle rear dump truck chart"/>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8801" y="2819400"/>
            <a:ext cx="2754635" cy="3500682"/>
          </a:xfrm>
          <a:prstGeom prst="rect">
            <a:avLst/>
          </a:prstGeom>
          <a:ln w="12700">
            <a:solidFill>
              <a:schemeClr val="tx1"/>
            </a:solidFill>
          </a:ln>
          <a:effectLst>
            <a:outerShdw blurRad="292100" dist="139700" dir="2700000" algn="tl" rotWithShape="0">
              <a:srgbClr val="333333">
                <a:alpha val="65000"/>
              </a:srgbClr>
            </a:outerShdw>
          </a:effectLst>
        </p:spPr>
      </p:pic>
      <p:pic>
        <p:nvPicPr>
          <p:cNvPr id="4" name="Picture 3" descr="Scraper.JPG" title="Picture of scrapers blind spots"/>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25801" y="2590800"/>
            <a:ext cx="2812312" cy="3505200"/>
          </a:xfrm>
          <a:prstGeom prst="rect">
            <a:avLst/>
          </a:prstGeom>
          <a:ln w="12700">
            <a:solidFill>
              <a:schemeClr val="tx1"/>
            </a:solidFill>
          </a:ln>
          <a:effectLst>
            <a:outerShdw blurRad="292100" dist="139700" dir="2700000" algn="tl" rotWithShape="0">
              <a:srgbClr val="333333">
                <a:alpha val="65000"/>
              </a:srgbClr>
            </a:outerShdw>
          </a:effectLst>
        </p:spPr>
      </p:pic>
      <p:pic>
        <p:nvPicPr>
          <p:cNvPr id="5" name="Picture 4" descr="Recycler.JPG" title="Picture of road recyclers reclaimers blind spot chart"/>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92801" y="2286000"/>
            <a:ext cx="2798971" cy="3461886"/>
          </a:xfrm>
          <a:prstGeom prst="rect">
            <a:avLst/>
          </a:prstGeom>
          <a:ln w="12700">
            <a:solidFill>
              <a:schemeClr val="tx1"/>
            </a:solidFill>
          </a:ln>
          <a:effectLst>
            <a:outerShdw blurRad="292100" dist="139700" dir="2700000" algn="tl" rotWithShape="0">
              <a:srgbClr val="333333">
                <a:alpha val="65000"/>
              </a:srgbClr>
            </a:outerShdw>
          </a:effectLst>
        </p:spPr>
      </p:pic>
      <p:sp>
        <p:nvSpPr>
          <p:cNvPr id="7" name="Subtitle 8"/>
          <p:cNvSpPr txBox="1">
            <a:spLocks/>
          </p:cNvSpPr>
          <p:nvPr/>
        </p:nvSpPr>
        <p:spPr bwMode="auto">
          <a:xfrm>
            <a:off x="388938" y="1447800"/>
            <a:ext cx="8221662" cy="533400"/>
          </a:xfrm>
          <a:prstGeom prst="rect">
            <a:avLst/>
          </a:prstGeom>
          <a:noFill/>
          <a:ln w="9525">
            <a:noFill/>
            <a:miter lim="800000"/>
            <a:headEnd/>
            <a:tailEnd/>
          </a:ln>
        </p:spPr>
        <p:txBody>
          <a:bodyPr/>
          <a:lstStyle/>
          <a:p>
            <a:pPr marL="342900" indent="-342900">
              <a:spcBef>
                <a:spcPct val="20000"/>
              </a:spcBef>
            </a:pPr>
            <a:r>
              <a:rPr lang="en-US" sz="2400" b="1" dirty="0" err="1" smtClean="0">
                <a:latin typeface="Arial Narrow" pitchFamily="34" charset="0"/>
              </a:rPr>
              <a:t>Cada</a:t>
            </a:r>
            <a:r>
              <a:rPr lang="en-US" sz="2400" b="1" dirty="0" smtClean="0">
                <a:latin typeface="Arial Narrow" pitchFamily="34" charset="0"/>
              </a:rPr>
              <a:t> </a:t>
            </a:r>
            <a:r>
              <a:rPr lang="en-US" sz="2400" b="1" dirty="0" err="1" smtClean="0">
                <a:latin typeface="Arial Narrow" pitchFamily="34" charset="0"/>
              </a:rPr>
              <a:t>modelo</a:t>
            </a:r>
            <a:r>
              <a:rPr lang="en-US" sz="2400" b="1" dirty="0" smtClean="0">
                <a:latin typeface="Arial Narrow" pitchFamily="34" charset="0"/>
              </a:rPr>
              <a:t> y </a:t>
            </a:r>
            <a:r>
              <a:rPr lang="en-US" sz="2400" b="1" dirty="0" err="1" smtClean="0">
                <a:latin typeface="Arial Narrow" pitchFamily="34" charset="0"/>
              </a:rPr>
              <a:t>marca</a:t>
            </a:r>
            <a:r>
              <a:rPr lang="en-US" sz="2400" b="1" dirty="0" smtClean="0">
                <a:latin typeface="Arial Narrow" pitchFamily="34" charset="0"/>
              </a:rPr>
              <a:t> de </a:t>
            </a:r>
            <a:r>
              <a:rPr lang="en-US" sz="2400" b="1" dirty="0" err="1" smtClean="0">
                <a:latin typeface="Arial Narrow" pitchFamily="34" charset="0"/>
              </a:rPr>
              <a:t>vehículo</a:t>
            </a:r>
            <a:r>
              <a:rPr lang="en-US" sz="2400" b="1" dirty="0" smtClean="0">
                <a:latin typeface="Arial Narrow" pitchFamily="34" charset="0"/>
              </a:rPr>
              <a:t> </a:t>
            </a:r>
            <a:r>
              <a:rPr lang="en-US" sz="2400" b="1" dirty="0" err="1" smtClean="0">
                <a:latin typeface="Arial Narrow" pitchFamily="34" charset="0"/>
              </a:rPr>
              <a:t>tiene</a:t>
            </a:r>
            <a:r>
              <a:rPr lang="en-US" sz="2400" b="1" dirty="0" smtClean="0">
                <a:latin typeface="Arial Narrow" pitchFamily="34" charset="0"/>
              </a:rPr>
              <a:t> </a:t>
            </a:r>
            <a:r>
              <a:rPr lang="en-US" sz="2400" b="1" dirty="0" err="1" smtClean="0">
                <a:latin typeface="Arial Narrow" pitchFamily="34" charset="0"/>
              </a:rPr>
              <a:t>puntos</a:t>
            </a:r>
            <a:r>
              <a:rPr lang="en-US" sz="2400" b="1" dirty="0" smtClean="0">
                <a:latin typeface="Arial Narrow" pitchFamily="34" charset="0"/>
              </a:rPr>
              <a:t> </a:t>
            </a:r>
            <a:r>
              <a:rPr lang="en-US" sz="2400" b="1" dirty="0" err="1" smtClean="0">
                <a:latin typeface="Arial Narrow" pitchFamily="34" charset="0"/>
              </a:rPr>
              <a:t>ciegos</a:t>
            </a:r>
            <a:r>
              <a:rPr lang="en-US" sz="2400" b="1" dirty="0" smtClean="0">
                <a:latin typeface="Arial Narrow" pitchFamily="34" charset="0"/>
              </a:rPr>
              <a:t> </a:t>
            </a:r>
            <a:r>
              <a:rPr lang="en-US" sz="2400" b="1" dirty="0" err="1" smtClean="0">
                <a:latin typeface="Arial Narrow" pitchFamily="34" charset="0"/>
              </a:rPr>
              <a:t>unicos</a:t>
            </a:r>
            <a:endParaRPr lang="en-US" sz="2400" b="1" dirty="0">
              <a:solidFill>
                <a:schemeClr val="bg2">
                  <a:lumMod val="10000"/>
                </a:schemeClr>
              </a:solidFill>
              <a:latin typeface="Calibri" pitchFamily="34" charset="0"/>
            </a:endParaRPr>
          </a:p>
        </p:txBody>
      </p:sp>
      <p:grpSp>
        <p:nvGrpSpPr>
          <p:cNvPr id="8" name="Group 7" title="Picture of ARTBA Internal traffic control preventing runovers and backovers in roadway construction Title"/>
          <p:cNvGrpSpPr/>
          <p:nvPr/>
        </p:nvGrpSpPr>
        <p:grpSpPr>
          <a:xfrm>
            <a:off x="381000" y="336288"/>
            <a:ext cx="8595360" cy="959112"/>
            <a:chOff x="381000" y="336288"/>
            <a:chExt cx="8595360" cy="959112"/>
          </a:xfrm>
        </p:grpSpPr>
        <p:sp>
          <p:nvSpPr>
            <p:cNvPr id="9" name="Title 7"/>
            <p:cNvSpPr txBox="1">
              <a:spLocks/>
            </p:cNvSpPr>
            <p:nvPr/>
          </p:nvSpPr>
          <p:spPr>
            <a:xfrm>
              <a:off x="381000" y="336288"/>
              <a:ext cx="8595360" cy="914400"/>
            </a:xfrm>
            <a:prstGeom prst="rect">
              <a:avLst/>
            </a:pr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tileRect/>
            </a:gradFill>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a:bevelT h="25400"/>
            </a:sp3d>
          </p:spPr>
          <p:style>
            <a:lnRef idx="0">
              <a:schemeClr val="accent3"/>
            </a:lnRef>
            <a:fillRef idx="3">
              <a:schemeClr val="accent3"/>
            </a:fillRef>
            <a:effectRef idx="3">
              <a:schemeClr val="accent3"/>
            </a:effectRef>
            <a:fontRef idx="minor">
              <a:schemeClr val="lt1"/>
            </a:fontRef>
          </p:style>
          <p:txBody>
            <a:bodyPr anchor="ctr"/>
            <a:lstStyle/>
            <a:p>
              <a:pPr fontAlgn="auto">
                <a:spcAft>
                  <a:spcPts val="0"/>
                </a:spcAft>
                <a:defRPr/>
              </a:pPr>
              <a:endParaRPr lang="en-US" sz="3600" b="1" dirty="0">
                <a:solidFill>
                  <a:schemeClr val="bg1"/>
                </a:solidFill>
              </a:endParaRPr>
            </a:p>
          </p:txBody>
        </p:sp>
        <p:sp>
          <p:nvSpPr>
            <p:cNvPr id="10" name="Subtitle 8"/>
            <p:cNvSpPr txBox="1">
              <a:spLocks/>
            </p:cNvSpPr>
            <p:nvPr/>
          </p:nvSpPr>
          <p:spPr bwMode="auto">
            <a:xfrm>
              <a:off x="927698" y="592348"/>
              <a:ext cx="6324600" cy="381000"/>
            </a:xfrm>
            <a:prstGeom prst="rect">
              <a:avLst/>
            </a:prstGeom>
            <a:noFill/>
            <a:ln w="9525">
              <a:noFill/>
              <a:miter lim="800000"/>
              <a:headEnd/>
              <a:tailEnd/>
            </a:ln>
          </p:spPr>
          <p:txBody>
            <a:bodyPr>
              <a:scene3d>
                <a:camera prst="orthographicFront"/>
                <a:lightRig rig="threePt" dir="t"/>
              </a:scene3d>
              <a:sp3d extrusionH="57150">
                <a:bevelT w="82550" h="38100" prst="coolSlant"/>
              </a:sp3d>
            </a:bodyPr>
            <a:lstStyle/>
            <a:p>
              <a:pPr lvl="0" algn="r">
                <a:lnSpc>
                  <a:spcPts val="1900"/>
                </a:lnSpc>
              </a:pPr>
              <a:r>
                <a:rPr lang="en-US" sz="3600" b="1" dirty="0">
                  <a:solidFill>
                    <a:prstClr val="black"/>
                  </a:solidFill>
                  <a:effectLst>
                    <a:outerShdw blurRad="60007" dist="310007" dir="7680000" sy="30000" kx="1300200" algn="ctr" rotWithShape="0">
                      <a:prstClr val="black">
                        <a:alpha val="32000"/>
                      </a:prstClr>
                    </a:outerShdw>
                  </a:effectLst>
                </a:rPr>
                <a:t>Control de </a:t>
              </a:r>
              <a:r>
                <a:rPr lang="en-US" sz="3600" b="1" dirty="0" err="1">
                  <a:solidFill>
                    <a:prstClr val="black"/>
                  </a:solidFill>
                  <a:effectLst>
                    <a:outerShdw blurRad="60007" dist="310007" dir="7680000" sy="30000" kx="1300200" algn="ctr" rotWithShape="0">
                      <a:prstClr val="black">
                        <a:alpha val="32000"/>
                      </a:prstClr>
                    </a:outerShdw>
                  </a:effectLst>
                </a:rPr>
                <a:t>Tr</a:t>
              </a:r>
              <a:r>
                <a:rPr lang="es-US" sz="3600" b="1" dirty="0" err="1">
                  <a:solidFill>
                    <a:prstClr val="black"/>
                  </a:solidFill>
                  <a:effectLst>
                    <a:outerShdw blurRad="60007" dist="310007" dir="7680000" sy="30000" kx="1300200" algn="ctr" rotWithShape="0">
                      <a:prstClr val="black">
                        <a:alpha val="32000"/>
                      </a:prstClr>
                    </a:outerShdw>
                  </a:effectLst>
                </a:rPr>
                <a:t>áfico</a:t>
              </a:r>
              <a:r>
                <a:rPr lang="es-US" sz="3600" b="1" dirty="0">
                  <a:solidFill>
                    <a:prstClr val="black"/>
                  </a:solidFill>
                  <a:effectLst>
                    <a:outerShdw blurRad="60007" dist="310007" dir="7680000" sy="30000" kx="1300200" algn="ctr" rotWithShape="0">
                      <a:prstClr val="black">
                        <a:alpha val="32000"/>
                      </a:prstClr>
                    </a:outerShdw>
                  </a:effectLst>
                </a:rPr>
                <a:t> Interno</a:t>
              </a: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a:p>
              <a:pPr algn="r">
                <a:lnSpc>
                  <a:spcPts val="1900"/>
                </a:lnSpc>
              </a:pP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p:txBody>
        </p:sp>
        <p:sp>
          <p:nvSpPr>
            <p:cNvPr id="11" name="Subtitle 8"/>
            <p:cNvSpPr txBox="1">
              <a:spLocks/>
            </p:cNvSpPr>
            <p:nvPr/>
          </p:nvSpPr>
          <p:spPr bwMode="auto">
            <a:xfrm>
              <a:off x="589828" y="957530"/>
              <a:ext cx="7563572" cy="337870"/>
            </a:xfrm>
            <a:prstGeom prst="rect">
              <a:avLst/>
            </a:prstGeom>
            <a:noFill/>
            <a:ln w="9525">
              <a:noFill/>
              <a:miter lim="800000"/>
              <a:headEnd/>
              <a:tailEnd/>
            </a:ln>
          </p:spPr>
          <p:txBody>
            <a:bodyPr/>
            <a:lstStyle/>
            <a:p>
              <a:pPr>
                <a:lnSpc>
                  <a:spcPts val="1900"/>
                </a:lnSpc>
              </a:pPr>
              <a:r>
                <a:rPr lang="en-US" sz="1600" b="1" i="1" spc="50" dirty="0">
                  <a:ln>
                    <a:solidFill>
                      <a:srgbClr val="C00000"/>
                    </a:solidFill>
                  </a:ln>
                  <a:solidFill>
                    <a:srgbClr val="003300"/>
                  </a:solidFill>
                </a:rPr>
                <a:t>PREVINIENDO INCIDENTES POR ATROPELLOS EN LA CONSTRUCCION VIAL</a:t>
              </a:r>
              <a:endParaRPr lang="en-US" sz="1600" b="1" i="1" spc="50" dirty="0">
                <a:ln>
                  <a:solidFill>
                    <a:srgbClr val="C00000"/>
                  </a:solidFill>
                </a:ln>
                <a:solidFill>
                  <a:srgbClr val="003300"/>
                </a:solidFill>
                <a:latin typeface="Calibri" pitchFamily="34" charset="0"/>
              </a:endParaRPr>
            </a:p>
            <a:p>
              <a:pPr>
                <a:lnSpc>
                  <a:spcPts val="1900"/>
                </a:lnSpc>
              </a:pPr>
              <a:endParaRPr lang="en-US" sz="1600" b="1" i="1" spc="50" dirty="0">
                <a:ln>
                  <a:solidFill>
                    <a:srgbClr val="C00000"/>
                  </a:solidFill>
                </a:ln>
                <a:solidFill>
                  <a:srgbClr val="003300"/>
                </a:solidFill>
                <a:latin typeface="Calibri" pitchFamily="34" charset="0"/>
              </a:endParaRPr>
            </a:p>
          </p:txBody>
        </p:sp>
        <p:pic>
          <p:nvPicPr>
            <p:cNvPr id="12" name="Picture 11" descr="LOGO-ARTBA.png" title="Picture of ARTBA Internal traffic control preventing runovers and backovers in roadway construction Title"/>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57200" y="652077"/>
              <a:ext cx="533400" cy="207686"/>
            </a:xfrm>
            <a:prstGeom prst="rect">
              <a:avLst/>
            </a:prstGeom>
            <a:effectLst>
              <a:outerShdw blurRad="50800" dist="38100" dir="2700000" algn="tl" rotWithShape="0">
                <a:prstClr val="black">
                  <a:alpha val="40000"/>
                </a:prstClr>
              </a:outerShdw>
            </a:effectLst>
          </p:spPr>
        </p:pic>
        <p:pic>
          <p:nvPicPr>
            <p:cNvPr id="13" name="Picture 12" descr="Logo_WZ_Safety.png" title="Picture of ARTBA Internal traffic control preventing runovers and backovers in roadway construction Title"/>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391399" y="440545"/>
              <a:ext cx="1383723" cy="727388"/>
            </a:xfrm>
            <a:prstGeom prst="rect">
              <a:avLst/>
            </a:prstGeom>
            <a:effectLst>
              <a:outerShdw blurRad="50800" dist="38100" dir="2700000" algn="tl" rotWithShape="0">
                <a:prstClr val="black">
                  <a:alpha val="40000"/>
                </a:prstClr>
              </a:outerShdw>
            </a:effectLst>
          </p:spPr>
        </p:pic>
      </p:grpSp>
      <p:sp>
        <p:nvSpPr>
          <p:cNvPr id="15" name="5-Point Star 14" title="Picture of star under the page number"/>
          <p:cNvSpPr/>
          <p:nvPr/>
        </p:nvSpPr>
        <p:spPr>
          <a:xfrm>
            <a:off x="8484669" y="6607293"/>
            <a:ext cx="159026" cy="143123"/>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descr="BlindSpotFord880NIOSH.png" title="Picture of 3 axle rear dump trucks blind spot chart"/>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03300" y="3715553"/>
            <a:ext cx="2044700" cy="2316948"/>
          </a:xfrm>
          <a:prstGeom prst="rect">
            <a:avLst/>
          </a:prstGeom>
        </p:spPr>
      </p:pic>
      <p:pic>
        <p:nvPicPr>
          <p:cNvPr id="18" name="Picture 17" descr="BlindSpotJohnDeereScraperNIOSH.png" title="picture of scrapers blind chart"/>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657600" y="3475510"/>
            <a:ext cx="2057399" cy="2332383"/>
          </a:xfrm>
          <a:prstGeom prst="rect">
            <a:avLst/>
          </a:prstGeom>
        </p:spPr>
      </p:pic>
      <p:pic>
        <p:nvPicPr>
          <p:cNvPr id="19" name="Picture 18" descr="BlindSpotCatRM500NIOSH.png" title="Picture of road recyclers reclaimers blind spot chart"/>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400800" y="3181351"/>
            <a:ext cx="1984744" cy="2228849"/>
          </a:xfrm>
          <a:prstGeom prst="rect">
            <a:avLst/>
          </a:prstGeom>
        </p:spPr>
      </p:pic>
      <p:sp>
        <p:nvSpPr>
          <p:cNvPr id="20" name="Subtitle 8"/>
          <p:cNvSpPr txBox="1">
            <a:spLocks/>
          </p:cNvSpPr>
          <p:nvPr/>
        </p:nvSpPr>
        <p:spPr bwMode="auto">
          <a:xfrm>
            <a:off x="426111" y="1828800"/>
            <a:ext cx="6482688" cy="486629"/>
          </a:xfrm>
          <a:prstGeom prst="rect">
            <a:avLst/>
          </a:prstGeom>
          <a:noFill/>
          <a:ln w="9525">
            <a:noFill/>
            <a:miter lim="800000"/>
            <a:headEnd/>
            <a:tailEnd/>
          </a:ln>
        </p:spPr>
        <p:txBody>
          <a:bodyPr/>
          <a:lstStyle/>
          <a:p>
            <a:pPr>
              <a:lnSpc>
                <a:spcPts val="2200"/>
              </a:lnSpc>
              <a:spcBef>
                <a:spcPct val="20000"/>
              </a:spcBef>
            </a:pPr>
            <a:r>
              <a:rPr lang="en-US" sz="1400" dirty="0" smtClean="0">
                <a:hlinkClick r:id="rId11"/>
              </a:rPr>
              <a:t>Link to blind spots</a:t>
            </a:r>
            <a:endParaRPr lang="en-US" sz="1400" b="1" spc="-30" dirty="0" smtClean="0">
              <a:solidFill>
                <a:srgbClr val="C00000"/>
              </a:solidFill>
              <a:latin typeface="Calibri" pitchFamily="34" charset="0"/>
            </a:endParaRPr>
          </a:p>
        </p:txBody>
      </p:sp>
      <p:sp>
        <p:nvSpPr>
          <p:cNvPr id="22" name="Subtitle 8"/>
          <p:cNvSpPr txBox="1">
            <a:spLocks/>
          </p:cNvSpPr>
          <p:nvPr/>
        </p:nvSpPr>
        <p:spPr bwMode="auto">
          <a:xfrm>
            <a:off x="533400" y="2286000"/>
            <a:ext cx="3521075" cy="506413"/>
          </a:xfrm>
          <a:prstGeom prst="rect">
            <a:avLst/>
          </a:prstGeom>
          <a:noFill/>
          <a:ln w="9525">
            <a:noFill/>
            <a:miter lim="800000"/>
            <a:headEnd/>
            <a:tailEnd/>
          </a:ln>
        </p:spPr>
        <p:txBody>
          <a:bodyPr/>
          <a:lstStyle/>
          <a:p>
            <a:pPr>
              <a:lnSpc>
                <a:spcPts val="2200"/>
              </a:lnSpc>
              <a:spcBef>
                <a:spcPct val="20000"/>
              </a:spcBef>
            </a:pPr>
            <a:r>
              <a:rPr lang="en-US" sz="1600" b="1" dirty="0" smtClean="0">
                <a:solidFill>
                  <a:srgbClr val="C00000"/>
                </a:solidFill>
                <a:latin typeface="Arial Narrow" pitchFamily="34" charset="0"/>
              </a:rPr>
              <a:t>MAS EJEMPLOS:</a:t>
            </a:r>
            <a:endParaRPr lang="en-US" sz="1600" b="1" dirty="0">
              <a:solidFill>
                <a:srgbClr val="C00000"/>
              </a:solidFill>
              <a:latin typeface="Arial Narrow" pitchFamily="34" charset="0"/>
            </a:endParaRPr>
          </a:p>
        </p:txBody>
      </p:sp>
      <p:sp>
        <p:nvSpPr>
          <p:cNvPr id="2" name="Title 1" hidden="1"/>
          <p:cNvSpPr>
            <a:spLocks noGrp="1"/>
          </p:cNvSpPr>
          <p:nvPr>
            <p:ph type="title"/>
          </p:nvPr>
        </p:nvSpPr>
        <p:spPr>
          <a:xfrm>
            <a:off x="256814" y="-1143000"/>
            <a:ext cx="8229600" cy="1143000"/>
          </a:xfrm>
        </p:spPr>
        <p:txBody>
          <a:bodyPr>
            <a:normAutofit fontScale="90000"/>
          </a:bodyPr>
          <a:lstStyle/>
          <a:p>
            <a:r>
              <a:rPr lang="en-US" dirty="0" smtClean="0"/>
              <a:t>Each type and make of vehicle has unique blind spots</a:t>
            </a:r>
            <a:endParaRPr lang="en-US" dirty="0"/>
          </a:p>
        </p:txBody>
      </p:sp>
      <p:sp>
        <p:nvSpPr>
          <p:cNvPr id="21" name="Slide Number Placeholder 4"/>
          <p:cNvSpPr>
            <a:spLocks noGrp="1"/>
          </p:cNvSpPr>
          <p:nvPr>
            <p:ph type="sldNum" sz="quarter" idx="12"/>
          </p:nvPr>
        </p:nvSpPr>
        <p:spPr/>
        <p:txBody>
          <a:bodyPr/>
          <a:lstStyle/>
          <a:p>
            <a:pPr>
              <a:defRPr/>
            </a:pPr>
            <a:fld id="{991630E5-D2C6-4D54-9913-55C6C92AA029}" type="slidenum">
              <a:rPr lang="en-US" smtClean="0"/>
              <a:pPr>
                <a:defRPr/>
              </a:pPr>
              <a:t>20</a:t>
            </a:fld>
            <a:endParaRPr lang="en-US" dirty="0"/>
          </a:p>
        </p:txBody>
      </p:sp>
    </p:spTree>
    <p:extLst>
      <p:ext uri="{BB962C8B-B14F-4D97-AF65-F5344CB8AC3E}">
        <p14:creationId xmlns:p14="http://schemas.microsoft.com/office/powerpoint/2010/main" val="3093624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20"/>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childTnLst>
                                </p:cTn>
                              </p:par>
                              <p:par>
                                <p:cTn id="16" presetID="55"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1000" fill="hold"/>
                                        <p:tgtEl>
                                          <p:spTgt spid="3"/>
                                        </p:tgtEl>
                                        <p:attrNameLst>
                                          <p:attrName>ppt_w</p:attrName>
                                        </p:attrNameLst>
                                      </p:cBhvr>
                                      <p:tavLst>
                                        <p:tav tm="0">
                                          <p:val>
                                            <p:strVal val="#ppt_w*0.70"/>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Effect transition="in" filter="fade">
                                      <p:cBhvr>
                                        <p:cTn id="20" dur="1000"/>
                                        <p:tgtEl>
                                          <p:spTgt spid="3"/>
                                        </p:tgtEl>
                                      </p:cBhvr>
                                    </p:animEffect>
                                  </p:childTnLst>
                                </p:cTn>
                              </p:par>
                              <p:par>
                                <p:cTn id="21" presetID="55"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1000" fill="hold"/>
                                        <p:tgtEl>
                                          <p:spTgt spid="4"/>
                                        </p:tgtEl>
                                        <p:attrNameLst>
                                          <p:attrName>ppt_w</p:attrName>
                                        </p:attrNameLst>
                                      </p:cBhvr>
                                      <p:tavLst>
                                        <p:tav tm="0">
                                          <p:val>
                                            <p:strVal val="#ppt_w*0.70"/>
                                          </p:val>
                                        </p:tav>
                                        <p:tav tm="100000">
                                          <p:val>
                                            <p:strVal val="#ppt_w"/>
                                          </p:val>
                                        </p:tav>
                                      </p:tavLst>
                                    </p:anim>
                                    <p:anim calcmode="lin" valueType="num">
                                      <p:cBhvr>
                                        <p:cTn id="24" dur="1000" fill="hold"/>
                                        <p:tgtEl>
                                          <p:spTgt spid="4"/>
                                        </p:tgtEl>
                                        <p:attrNameLst>
                                          <p:attrName>ppt_h</p:attrName>
                                        </p:attrNameLst>
                                      </p:cBhvr>
                                      <p:tavLst>
                                        <p:tav tm="0">
                                          <p:val>
                                            <p:strVal val="#ppt_h"/>
                                          </p:val>
                                        </p:tav>
                                        <p:tav tm="100000">
                                          <p:val>
                                            <p:strVal val="#ppt_h"/>
                                          </p:val>
                                        </p:tav>
                                      </p:tavLst>
                                    </p:anim>
                                    <p:animEffect transition="in" filter="fade">
                                      <p:cBhvr>
                                        <p:cTn id="25" dur="1000"/>
                                        <p:tgtEl>
                                          <p:spTgt spid="4"/>
                                        </p:tgtEl>
                                      </p:cBhvr>
                                    </p:animEffect>
                                  </p:childTnLst>
                                </p:cTn>
                              </p:par>
                              <p:par>
                                <p:cTn id="26" presetID="55"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strVal val="#ppt_w*0.70"/>
                                          </p:val>
                                        </p:tav>
                                        <p:tav tm="100000">
                                          <p:val>
                                            <p:strVal val="#ppt_w"/>
                                          </p:val>
                                        </p:tav>
                                      </p:tavLst>
                                    </p:anim>
                                    <p:anim calcmode="lin" valueType="num">
                                      <p:cBhvr>
                                        <p:cTn id="29" dur="1000" fill="hold"/>
                                        <p:tgtEl>
                                          <p:spTgt spid="5"/>
                                        </p:tgtEl>
                                        <p:attrNameLst>
                                          <p:attrName>ppt_h</p:attrName>
                                        </p:attrNameLst>
                                      </p:cBhvr>
                                      <p:tavLst>
                                        <p:tav tm="0">
                                          <p:val>
                                            <p:strVal val="#ppt_h"/>
                                          </p:val>
                                        </p:tav>
                                        <p:tav tm="100000">
                                          <p:val>
                                            <p:strVal val="#ppt_h"/>
                                          </p:val>
                                        </p:tav>
                                      </p:tavLst>
                                    </p:anim>
                                    <p:animEffect transition="in" filter="fade">
                                      <p:cBhvr>
                                        <p:cTn id="30" dur="1000"/>
                                        <p:tgtEl>
                                          <p:spTgt spid="5"/>
                                        </p:tgtEl>
                                      </p:cBhvr>
                                    </p:animEffect>
                                  </p:childTnLst>
                                </p:cTn>
                              </p:par>
                              <p:par>
                                <p:cTn id="31" presetID="55" presetClass="entr" presetSubtype="0"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1000" fill="hold"/>
                                        <p:tgtEl>
                                          <p:spTgt spid="17"/>
                                        </p:tgtEl>
                                        <p:attrNameLst>
                                          <p:attrName>ppt_w</p:attrName>
                                        </p:attrNameLst>
                                      </p:cBhvr>
                                      <p:tavLst>
                                        <p:tav tm="0">
                                          <p:val>
                                            <p:strVal val="#ppt_w*0.70"/>
                                          </p:val>
                                        </p:tav>
                                        <p:tav tm="100000">
                                          <p:val>
                                            <p:strVal val="#ppt_w"/>
                                          </p:val>
                                        </p:tav>
                                      </p:tavLst>
                                    </p:anim>
                                    <p:anim calcmode="lin" valueType="num">
                                      <p:cBhvr>
                                        <p:cTn id="34" dur="1000" fill="hold"/>
                                        <p:tgtEl>
                                          <p:spTgt spid="17"/>
                                        </p:tgtEl>
                                        <p:attrNameLst>
                                          <p:attrName>ppt_h</p:attrName>
                                        </p:attrNameLst>
                                      </p:cBhvr>
                                      <p:tavLst>
                                        <p:tav tm="0">
                                          <p:val>
                                            <p:strVal val="#ppt_h"/>
                                          </p:val>
                                        </p:tav>
                                        <p:tav tm="100000">
                                          <p:val>
                                            <p:strVal val="#ppt_h"/>
                                          </p:val>
                                        </p:tav>
                                      </p:tavLst>
                                    </p:anim>
                                    <p:animEffect transition="in" filter="fade">
                                      <p:cBhvr>
                                        <p:cTn id="35" dur="1000"/>
                                        <p:tgtEl>
                                          <p:spTgt spid="17"/>
                                        </p:tgtEl>
                                      </p:cBhvr>
                                    </p:animEffect>
                                  </p:childTnLst>
                                </p:cTn>
                              </p:par>
                              <p:par>
                                <p:cTn id="36" presetID="55" presetClass="entr" presetSubtype="0" fill="hold" nodeType="with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1000" fill="hold"/>
                                        <p:tgtEl>
                                          <p:spTgt spid="18"/>
                                        </p:tgtEl>
                                        <p:attrNameLst>
                                          <p:attrName>ppt_w</p:attrName>
                                        </p:attrNameLst>
                                      </p:cBhvr>
                                      <p:tavLst>
                                        <p:tav tm="0">
                                          <p:val>
                                            <p:strVal val="#ppt_w*0.70"/>
                                          </p:val>
                                        </p:tav>
                                        <p:tav tm="100000">
                                          <p:val>
                                            <p:strVal val="#ppt_w"/>
                                          </p:val>
                                        </p:tav>
                                      </p:tavLst>
                                    </p:anim>
                                    <p:anim calcmode="lin" valueType="num">
                                      <p:cBhvr>
                                        <p:cTn id="39" dur="1000" fill="hold"/>
                                        <p:tgtEl>
                                          <p:spTgt spid="18"/>
                                        </p:tgtEl>
                                        <p:attrNameLst>
                                          <p:attrName>ppt_h</p:attrName>
                                        </p:attrNameLst>
                                      </p:cBhvr>
                                      <p:tavLst>
                                        <p:tav tm="0">
                                          <p:val>
                                            <p:strVal val="#ppt_h"/>
                                          </p:val>
                                        </p:tav>
                                        <p:tav tm="100000">
                                          <p:val>
                                            <p:strVal val="#ppt_h"/>
                                          </p:val>
                                        </p:tav>
                                      </p:tavLst>
                                    </p:anim>
                                    <p:animEffect transition="in" filter="fade">
                                      <p:cBhvr>
                                        <p:cTn id="40" dur="1000"/>
                                        <p:tgtEl>
                                          <p:spTgt spid="18"/>
                                        </p:tgtEl>
                                      </p:cBhvr>
                                    </p:animEffect>
                                  </p:childTnLst>
                                </p:cTn>
                              </p:par>
                              <p:par>
                                <p:cTn id="41" presetID="55" presetClass="entr" presetSubtype="0" fill="hold" nodeType="with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1000" fill="hold"/>
                                        <p:tgtEl>
                                          <p:spTgt spid="19"/>
                                        </p:tgtEl>
                                        <p:attrNameLst>
                                          <p:attrName>ppt_w</p:attrName>
                                        </p:attrNameLst>
                                      </p:cBhvr>
                                      <p:tavLst>
                                        <p:tav tm="0">
                                          <p:val>
                                            <p:strVal val="#ppt_w*0.70"/>
                                          </p:val>
                                        </p:tav>
                                        <p:tav tm="100000">
                                          <p:val>
                                            <p:strVal val="#ppt_w"/>
                                          </p:val>
                                        </p:tav>
                                      </p:tavLst>
                                    </p:anim>
                                    <p:anim calcmode="lin" valueType="num">
                                      <p:cBhvr>
                                        <p:cTn id="44" dur="1000" fill="hold"/>
                                        <p:tgtEl>
                                          <p:spTgt spid="19"/>
                                        </p:tgtEl>
                                        <p:attrNameLst>
                                          <p:attrName>ppt_h</p:attrName>
                                        </p:attrNameLst>
                                      </p:cBhvr>
                                      <p:tavLst>
                                        <p:tav tm="0">
                                          <p:val>
                                            <p:strVal val="#ppt_h"/>
                                          </p:val>
                                        </p:tav>
                                        <p:tav tm="100000">
                                          <p:val>
                                            <p:strVal val="#ppt_h"/>
                                          </p:val>
                                        </p:tav>
                                      </p:tavLst>
                                    </p:anim>
                                    <p:animEffect transition="in" filter="fade">
                                      <p:cBhvr>
                                        <p:cTn id="45" dur="1000"/>
                                        <p:tgtEl>
                                          <p:spTgt spid="19"/>
                                        </p:tgtEl>
                                      </p:cBhvr>
                                    </p:animEffect>
                                  </p:childTnLst>
                                </p:cTn>
                              </p:par>
                              <p:par>
                                <p:cTn id="46" presetID="1" presetClass="entr" presetSubtype="0" fill="hold" grpId="0" nodeType="withEffect">
                                  <p:stCondLst>
                                    <p:cond delay="0"/>
                                  </p:stCondLst>
                                  <p:childTnLst>
                                    <p:set>
                                      <p:cBhvr>
                                        <p:cTn id="47"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20" grpId="0"/>
      <p:bldP spid="2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iddletown-ohio-semi-truck-accidentIMPROVED.png" title="Picture of road worker that got hit in road work area"/>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79848" y="2346434"/>
            <a:ext cx="3886654" cy="2907792"/>
          </a:xfrm>
          <a:prstGeom prst="rect">
            <a:avLst/>
          </a:prstGeom>
          <a:ln w="12700">
            <a:solidFill>
              <a:schemeClr val="tx1"/>
            </a:solidFill>
          </a:ln>
        </p:spPr>
      </p:pic>
      <p:pic>
        <p:nvPicPr>
          <p:cNvPr id="3" name="Picture 2" descr="CRASHcaltrans10.png" title="Picture of road worker struck in road work area"/>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4876800" y="2346434"/>
            <a:ext cx="3886200" cy="2926080"/>
          </a:xfrm>
          <a:prstGeom prst="rect">
            <a:avLst/>
          </a:prstGeom>
          <a:ln w="12700">
            <a:solidFill>
              <a:schemeClr val="tx1"/>
            </a:solidFill>
          </a:ln>
        </p:spPr>
      </p:pic>
      <p:pic>
        <p:nvPicPr>
          <p:cNvPr id="4" name="Picture 3" descr="CRASH-fullroad_02.png" title="Picture of road signs in road work area"/>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4800600" y="2346434"/>
            <a:ext cx="3981098" cy="2944368"/>
          </a:xfrm>
          <a:prstGeom prst="rect">
            <a:avLst/>
          </a:prstGeom>
          <a:ln w="12700">
            <a:solidFill>
              <a:schemeClr val="tx1"/>
            </a:solidFill>
          </a:ln>
          <a:effectLst>
            <a:outerShdw blurRad="50800" dist="76200" dir="2700000" algn="tl" rotWithShape="0">
              <a:prstClr val="black">
                <a:alpha val="40000"/>
              </a:prstClr>
            </a:outerShdw>
          </a:effectLst>
        </p:spPr>
      </p:pic>
      <p:grpSp>
        <p:nvGrpSpPr>
          <p:cNvPr id="5" name="Group 4" title="Picture of ARTBA Internal traffic control preventing runovers and backovers in roadway construction Title"/>
          <p:cNvGrpSpPr/>
          <p:nvPr/>
        </p:nvGrpSpPr>
        <p:grpSpPr>
          <a:xfrm>
            <a:off x="381000" y="336288"/>
            <a:ext cx="8595360" cy="959112"/>
            <a:chOff x="381000" y="336288"/>
            <a:chExt cx="8595360" cy="959112"/>
          </a:xfrm>
        </p:grpSpPr>
        <p:sp>
          <p:nvSpPr>
            <p:cNvPr id="6" name="Title 7"/>
            <p:cNvSpPr txBox="1">
              <a:spLocks/>
            </p:cNvSpPr>
            <p:nvPr/>
          </p:nvSpPr>
          <p:spPr>
            <a:xfrm>
              <a:off x="381000" y="336288"/>
              <a:ext cx="8595360" cy="914400"/>
            </a:xfrm>
            <a:prstGeom prst="rect">
              <a:avLst/>
            </a:pr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tileRect/>
            </a:gradFill>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a:bevelT h="25400"/>
            </a:sp3d>
          </p:spPr>
          <p:style>
            <a:lnRef idx="0">
              <a:schemeClr val="accent3"/>
            </a:lnRef>
            <a:fillRef idx="3">
              <a:schemeClr val="accent3"/>
            </a:fillRef>
            <a:effectRef idx="3">
              <a:schemeClr val="accent3"/>
            </a:effectRef>
            <a:fontRef idx="minor">
              <a:schemeClr val="lt1"/>
            </a:fontRef>
          </p:style>
          <p:txBody>
            <a:bodyPr anchor="ctr"/>
            <a:lstStyle/>
            <a:p>
              <a:pPr fontAlgn="auto">
                <a:spcAft>
                  <a:spcPts val="0"/>
                </a:spcAft>
                <a:defRPr/>
              </a:pPr>
              <a:endParaRPr lang="en-US" sz="3600" b="1" dirty="0">
                <a:solidFill>
                  <a:schemeClr val="bg1"/>
                </a:solidFill>
              </a:endParaRPr>
            </a:p>
          </p:txBody>
        </p:sp>
        <p:sp>
          <p:nvSpPr>
            <p:cNvPr id="7" name="Subtitle 8"/>
            <p:cNvSpPr txBox="1">
              <a:spLocks/>
            </p:cNvSpPr>
            <p:nvPr/>
          </p:nvSpPr>
          <p:spPr bwMode="auto">
            <a:xfrm>
              <a:off x="927698" y="592348"/>
              <a:ext cx="6324600" cy="381000"/>
            </a:xfrm>
            <a:prstGeom prst="rect">
              <a:avLst/>
            </a:prstGeom>
            <a:noFill/>
            <a:ln w="9525">
              <a:noFill/>
              <a:miter lim="800000"/>
              <a:headEnd/>
              <a:tailEnd/>
            </a:ln>
          </p:spPr>
          <p:txBody>
            <a:bodyPr>
              <a:scene3d>
                <a:camera prst="orthographicFront"/>
                <a:lightRig rig="threePt" dir="t"/>
              </a:scene3d>
              <a:sp3d extrusionH="57150">
                <a:bevelT w="82550" h="38100" prst="coolSlant"/>
              </a:sp3d>
            </a:bodyPr>
            <a:lstStyle/>
            <a:p>
              <a:pPr lvl="0" algn="r">
                <a:lnSpc>
                  <a:spcPts val="1900"/>
                </a:lnSpc>
              </a:pPr>
              <a:r>
                <a:rPr lang="en-US" sz="3600" b="1" dirty="0">
                  <a:solidFill>
                    <a:prstClr val="black"/>
                  </a:solidFill>
                  <a:effectLst>
                    <a:outerShdw blurRad="60007" dist="310007" dir="7680000" sy="30000" kx="1300200" algn="ctr" rotWithShape="0">
                      <a:prstClr val="black">
                        <a:alpha val="32000"/>
                      </a:prstClr>
                    </a:outerShdw>
                  </a:effectLst>
                </a:rPr>
                <a:t>Control de </a:t>
              </a:r>
              <a:r>
                <a:rPr lang="en-US" sz="3600" b="1" dirty="0" err="1">
                  <a:solidFill>
                    <a:prstClr val="black"/>
                  </a:solidFill>
                  <a:effectLst>
                    <a:outerShdw blurRad="60007" dist="310007" dir="7680000" sy="30000" kx="1300200" algn="ctr" rotWithShape="0">
                      <a:prstClr val="black">
                        <a:alpha val="32000"/>
                      </a:prstClr>
                    </a:outerShdw>
                  </a:effectLst>
                </a:rPr>
                <a:t>Tr</a:t>
              </a:r>
              <a:r>
                <a:rPr lang="es-US" sz="3600" b="1" dirty="0" err="1">
                  <a:solidFill>
                    <a:prstClr val="black"/>
                  </a:solidFill>
                  <a:effectLst>
                    <a:outerShdw blurRad="60007" dist="310007" dir="7680000" sy="30000" kx="1300200" algn="ctr" rotWithShape="0">
                      <a:prstClr val="black">
                        <a:alpha val="32000"/>
                      </a:prstClr>
                    </a:outerShdw>
                  </a:effectLst>
                </a:rPr>
                <a:t>áfico</a:t>
              </a:r>
              <a:r>
                <a:rPr lang="es-US" sz="3600" b="1" dirty="0">
                  <a:solidFill>
                    <a:prstClr val="black"/>
                  </a:solidFill>
                  <a:effectLst>
                    <a:outerShdw blurRad="60007" dist="310007" dir="7680000" sy="30000" kx="1300200" algn="ctr" rotWithShape="0">
                      <a:prstClr val="black">
                        <a:alpha val="32000"/>
                      </a:prstClr>
                    </a:outerShdw>
                  </a:effectLst>
                </a:rPr>
                <a:t> Interno</a:t>
              </a: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a:p>
              <a:pPr algn="r">
                <a:lnSpc>
                  <a:spcPts val="1900"/>
                </a:lnSpc>
              </a:pP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p:txBody>
        </p:sp>
        <p:sp>
          <p:nvSpPr>
            <p:cNvPr id="8" name="Subtitle 8"/>
            <p:cNvSpPr txBox="1">
              <a:spLocks/>
            </p:cNvSpPr>
            <p:nvPr/>
          </p:nvSpPr>
          <p:spPr bwMode="auto">
            <a:xfrm>
              <a:off x="589828" y="957530"/>
              <a:ext cx="7563572" cy="337870"/>
            </a:xfrm>
            <a:prstGeom prst="rect">
              <a:avLst/>
            </a:prstGeom>
            <a:noFill/>
            <a:ln w="9525">
              <a:noFill/>
              <a:miter lim="800000"/>
              <a:headEnd/>
              <a:tailEnd/>
            </a:ln>
          </p:spPr>
          <p:txBody>
            <a:bodyPr/>
            <a:lstStyle/>
            <a:p>
              <a:pPr>
                <a:lnSpc>
                  <a:spcPts val="1900"/>
                </a:lnSpc>
              </a:pPr>
              <a:r>
                <a:rPr lang="en-US" sz="1600" b="1" i="1" spc="50" dirty="0">
                  <a:ln>
                    <a:solidFill>
                      <a:srgbClr val="C00000"/>
                    </a:solidFill>
                  </a:ln>
                  <a:solidFill>
                    <a:srgbClr val="003300"/>
                  </a:solidFill>
                </a:rPr>
                <a:t>PREVINIENDO INCIDENTES POR ATROPELLOS EN LA CONSTRUCCION VIAL</a:t>
              </a:r>
              <a:endParaRPr lang="en-US" sz="1600" b="1" i="1" spc="50" dirty="0">
                <a:ln>
                  <a:solidFill>
                    <a:srgbClr val="C00000"/>
                  </a:solidFill>
                </a:ln>
                <a:solidFill>
                  <a:srgbClr val="003300"/>
                </a:solidFill>
                <a:latin typeface="Calibri" pitchFamily="34" charset="0"/>
              </a:endParaRPr>
            </a:p>
            <a:p>
              <a:pPr>
                <a:lnSpc>
                  <a:spcPts val="1900"/>
                </a:lnSpc>
              </a:pPr>
              <a:endParaRPr lang="en-US" sz="1600" b="1" i="1" spc="50" dirty="0">
                <a:ln>
                  <a:solidFill>
                    <a:srgbClr val="C00000"/>
                  </a:solidFill>
                </a:ln>
                <a:solidFill>
                  <a:srgbClr val="003300"/>
                </a:solidFill>
                <a:latin typeface="Calibri" pitchFamily="34" charset="0"/>
              </a:endParaRPr>
            </a:p>
          </p:txBody>
        </p:sp>
        <p:pic>
          <p:nvPicPr>
            <p:cNvPr id="9" name="Picture 8" descr="LOGO-ARTBA.png" title="Picture of ARTBA Internal traffic control preventing runovers and backovers in roadway construction Title"/>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57200" y="652077"/>
              <a:ext cx="533400" cy="207686"/>
            </a:xfrm>
            <a:prstGeom prst="rect">
              <a:avLst/>
            </a:prstGeom>
            <a:effectLst>
              <a:outerShdw blurRad="50800" dist="38100" dir="2700000" algn="tl" rotWithShape="0">
                <a:prstClr val="black">
                  <a:alpha val="40000"/>
                </a:prstClr>
              </a:outerShdw>
            </a:effectLst>
          </p:spPr>
        </p:pic>
        <p:pic>
          <p:nvPicPr>
            <p:cNvPr id="10" name="Picture 9" descr="Logo_WZ_Safety.png" title="Picture of ARTBA Internal traffic control preventing runovers and backovers in roadway construction Title"/>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391399" y="440545"/>
              <a:ext cx="1383723" cy="727388"/>
            </a:xfrm>
            <a:prstGeom prst="rect">
              <a:avLst/>
            </a:prstGeom>
            <a:effectLst>
              <a:outerShdw blurRad="50800" dist="38100" dir="2700000" algn="tl" rotWithShape="0">
                <a:prstClr val="black">
                  <a:alpha val="40000"/>
                </a:prstClr>
              </a:outerShdw>
            </a:effectLst>
          </p:spPr>
        </p:pic>
      </p:grpSp>
      <p:sp>
        <p:nvSpPr>
          <p:cNvPr id="11" name="Subtitle 8"/>
          <p:cNvSpPr txBox="1">
            <a:spLocks/>
          </p:cNvSpPr>
          <p:nvPr/>
        </p:nvSpPr>
        <p:spPr bwMode="auto">
          <a:xfrm>
            <a:off x="388937" y="1447800"/>
            <a:ext cx="8254757" cy="533400"/>
          </a:xfrm>
          <a:prstGeom prst="rect">
            <a:avLst/>
          </a:prstGeom>
          <a:noFill/>
          <a:ln w="9525">
            <a:noFill/>
            <a:miter lim="800000"/>
            <a:headEnd/>
            <a:tailEnd/>
          </a:ln>
        </p:spPr>
        <p:txBody>
          <a:bodyPr/>
          <a:lstStyle/>
          <a:p>
            <a:pPr marL="342900" indent="-342900">
              <a:spcBef>
                <a:spcPct val="20000"/>
              </a:spcBef>
            </a:pPr>
            <a:r>
              <a:rPr lang="en-US" sz="2800" b="1" dirty="0" smtClean="0">
                <a:solidFill>
                  <a:schemeClr val="bg2">
                    <a:lumMod val="10000"/>
                  </a:schemeClr>
                </a:solidFill>
                <a:latin typeface="Calibri" pitchFamily="34" charset="0"/>
              </a:rPr>
              <a:t>Los </a:t>
            </a:r>
            <a:r>
              <a:rPr lang="en-US" sz="2800" b="1" dirty="0" err="1" smtClean="0">
                <a:solidFill>
                  <a:schemeClr val="bg2">
                    <a:lumMod val="10000"/>
                  </a:schemeClr>
                </a:solidFill>
                <a:latin typeface="Calibri" pitchFamily="34" charset="0"/>
              </a:rPr>
              <a:t>trabajadores</a:t>
            </a:r>
            <a:r>
              <a:rPr lang="en-US" sz="2800" b="1" dirty="0" smtClean="0">
                <a:solidFill>
                  <a:schemeClr val="bg2">
                    <a:lumMod val="10000"/>
                  </a:schemeClr>
                </a:solidFill>
                <a:latin typeface="Calibri" pitchFamily="34" charset="0"/>
              </a:rPr>
              <a:t> son </a:t>
            </a:r>
            <a:r>
              <a:rPr lang="en-US" sz="2800" b="1" dirty="0" err="1" smtClean="0">
                <a:solidFill>
                  <a:schemeClr val="bg2">
                    <a:lumMod val="10000"/>
                  </a:schemeClr>
                </a:solidFill>
                <a:latin typeface="Calibri" pitchFamily="34" charset="0"/>
              </a:rPr>
              <a:t>atropellados</a:t>
            </a:r>
            <a:r>
              <a:rPr lang="en-US" sz="2800" b="1" dirty="0" smtClean="0">
                <a:solidFill>
                  <a:schemeClr val="bg2">
                    <a:lumMod val="10000"/>
                  </a:schemeClr>
                </a:solidFill>
                <a:latin typeface="Calibri" pitchFamily="34" charset="0"/>
              </a:rPr>
              <a:t> </a:t>
            </a:r>
            <a:r>
              <a:rPr lang="en-US" sz="2800" b="1" dirty="0" err="1" smtClean="0">
                <a:solidFill>
                  <a:schemeClr val="bg2">
                    <a:lumMod val="10000"/>
                  </a:schemeClr>
                </a:solidFill>
                <a:latin typeface="Calibri" pitchFamily="34" charset="0"/>
              </a:rPr>
              <a:t>por</a:t>
            </a:r>
            <a:r>
              <a:rPr lang="en-US" sz="2800" b="1" dirty="0" smtClean="0">
                <a:solidFill>
                  <a:schemeClr val="bg2">
                    <a:lumMod val="10000"/>
                  </a:schemeClr>
                </a:solidFill>
                <a:latin typeface="Calibri" pitchFamily="34" charset="0"/>
              </a:rPr>
              <a:t> </a:t>
            </a:r>
            <a:r>
              <a:rPr lang="en-US" sz="2800" b="1" u="sng" dirty="0" err="1" smtClean="0">
                <a:solidFill>
                  <a:schemeClr val="bg2">
                    <a:lumMod val="10000"/>
                  </a:schemeClr>
                </a:solidFill>
                <a:latin typeface="Calibri" pitchFamily="34" charset="0"/>
              </a:rPr>
              <a:t>automovilistas</a:t>
            </a:r>
            <a:endParaRPr lang="en-US" sz="2800" b="1" u="sng" dirty="0">
              <a:solidFill>
                <a:schemeClr val="bg2">
                  <a:lumMod val="10000"/>
                </a:schemeClr>
              </a:solidFill>
              <a:latin typeface="Calibri" pitchFamily="34" charset="0"/>
            </a:endParaRPr>
          </a:p>
        </p:txBody>
      </p:sp>
      <p:sp>
        <p:nvSpPr>
          <p:cNvPr id="12" name="Subtitle 8"/>
          <p:cNvSpPr txBox="1">
            <a:spLocks/>
          </p:cNvSpPr>
          <p:nvPr/>
        </p:nvSpPr>
        <p:spPr bwMode="auto">
          <a:xfrm>
            <a:off x="451512" y="5838749"/>
            <a:ext cx="8235288" cy="486629"/>
          </a:xfrm>
          <a:prstGeom prst="rect">
            <a:avLst/>
          </a:prstGeom>
          <a:noFill/>
          <a:ln w="9525">
            <a:noFill/>
            <a:miter lim="800000"/>
            <a:headEnd/>
            <a:tailEnd/>
          </a:ln>
        </p:spPr>
        <p:txBody>
          <a:bodyPr/>
          <a:lstStyle/>
          <a:p>
            <a:pPr algn="ctr">
              <a:lnSpc>
                <a:spcPts val="2200"/>
              </a:lnSpc>
              <a:spcBef>
                <a:spcPct val="20000"/>
              </a:spcBef>
            </a:pPr>
            <a:r>
              <a:rPr lang="en-US" sz="2200" b="1" dirty="0" err="1" smtClean="0">
                <a:solidFill>
                  <a:srgbClr val="C00000"/>
                </a:solidFill>
                <a:latin typeface="Calibri" pitchFamily="34" charset="0"/>
              </a:rPr>
              <a:t>Ser</a:t>
            </a:r>
            <a:r>
              <a:rPr lang="en-US" sz="2200" b="1" dirty="0" smtClean="0">
                <a:solidFill>
                  <a:srgbClr val="C00000"/>
                </a:solidFill>
                <a:latin typeface="Calibri" pitchFamily="34" charset="0"/>
              </a:rPr>
              <a:t> </a:t>
            </a:r>
            <a:r>
              <a:rPr lang="en-US" sz="2200" b="1" dirty="0" err="1" smtClean="0">
                <a:solidFill>
                  <a:srgbClr val="C00000"/>
                </a:solidFill>
                <a:latin typeface="Calibri" pitchFamily="34" charset="0"/>
              </a:rPr>
              <a:t>atropellado</a:t>
            </a:r>
            <a:r>
              <a:rPr lang="en-US" sz="2200" b="1" dirty="0" smtClean="0">
                <a:solidFill>
                  <a:srgbClr val="C00000"/>
                </a:solidFill>
                <a:latin typeface="Calibri" pitchFamily="34" charset="0"/>
              </a:rPr>
              <a:t> </a:t>
            </a:r>
            <a:r>
              <a:rPr lang="en-US" sz="2200" b="1" dirty="0" err="1" smtClean="0">
                <a:solidFill>
                  <a:srgbClr val="C00000"/>
                </a:solidFill>
                <a:latin typeface="Calibri" pitchFamily="34" charset="0"/>
              </a:rPr>
              <a:t>por</a:t>
            </a:r>
            <a:r>
              <a:rPr lang="en-US" sz="2200" b="1" dirty="0" smtClean="0">
                <a:solidFill>
                  <a:srgbClr val="C00000"/>
                </a:solidFill>
                <a:latin typeface="Calibri" pitchFamily="34" charset="0"/>
              </a:rPr>
              <a:t> </a:t>
            </a:r>
            <a:r>
              <a:rPr lang="en-US" sz="2200" b="1" dirty="0" err="1" smtClean="0">
                <a:solidFill>
                  <a:srgbClr val="C00000"/>
                </a:solidFill>
                <a:latin typeface="Calibri" pitchFamily="34" charset="0"/>
              </a:rPr>
              <a:t>automoviles</a:t>
            </a:r>
            <a:r>
              <a:rPr lang="en-US" sz="2200" b="1" dirty="0" smtClean="0">
                <a:solidFill>
                  <a:srgbClr val="C00000"/>
                </a:solidFill>
                <a:latin typeface="Calibri" pitchFamily="34" charset="0"/>
              </a:rPr>
              <a:t> </a:t>
            </a:r>
            <a:r>
              <a:rPr lang="en-US" sz="2200" b="1" dirty="0" err="1" smtClean="0">
                <a:solidFill>
                  <a:srgbClr val="C00000"/>
                </a:solidFill>
                <a:latin typeface="Calibri" pitchFamily="34" charset="0"/>
              </a:rPr>
              <a:t>es</a:t>
            </a:r>
            <a:r>
              <a:rPr lang="en-US" sz="2200" b="1" dirty="0" smtClean="0">
                <a:solidFill>
                  <a:srgbClr val="C00000"/>
                </a:solidFill>
                <a:latin typeface="Calibri" pitchFamily="34" charset="0"/>
              </a:rPr>
              <a:t> la </a:t>
            </a:r>
            <a:r>
              <a:rPr lang="en-US" sz="2200" b="1" dirty="0" err="1" smtClean="0">
                <a:solidFill>
                  <a:srgbClr val="C00000"/>
                </a:solidFill>
                <a:latin typeface="Calibri" pitchFamily="34" charset="0"/>
              </a:rPr>
              <a:t>segunda</a:t>
            </a:r>
            <a:r>
              <a:rPr lang="en-US" sz="2200" b="1" dirty="0" smtClean="0">
                <a:solidFill>
                  <a:srgbClr val="C00000"/>
                </a:solidFill>
                <a:latin typeface="Calibri" pitchFamily="34" charset="0"/>
              </a:rPr>
              <a:t> </a:t>
            </a:r>
            <a:r>
              <a:rPr lang="en-US" sz="2200" b="1" dirty="0" err="1" smtClean="0">
                <a:solidFill>
                  <a:srgbClr val="C00000"/>
                </a:solidFill>
                <a:latin typeface="Calibri" pitchFamily="34" charset="0"/>
              </a:rPr>
              <a:t>causa</a:t>
            </a:r>
            <a:r>
              <a:rPr lang="en-US" sz="2200" b="1" dirty="0" smtClean="0">
                <a:solidFill>
                  <a:srgbClr val="C00000"/>
                </a:solidFill>
                <a:latin typeface="Calibri" pitchFamily="34" charset="0"/>
              </a:rPr>
              <a:t> principal </a:t>
            </a:r>
            <a:br>
              <a:rPr lang="en-US" sz="2200" b="1" dirty="0" smtClean="0">
                <a:solidFill>
                  <a:srgbClr val="C00000"/>
                </a:solidFill>
                <a:latin typeface="Calibri" pitchFamily="34" charset="0"/>
              </a:rPr>
            </a:br>
            <a:r>
              <a:rPr lang="en-US" sz="2200" b="1" dirty="0" smtClean="0">
                <a:solidFill>
                  <a:srgbClr val="C00000"/>
                </a:solidFill>
                <a:latin typeface="Calibri" pitchFamily="34" charset="0"/>
              </a:rPr>
              <a:t>de </a:t>
            </a:r>
            <a:r>
              <a:rPr lang="en-US" sz="2200" b="1" dirty="0" err="1" smtClean="0">
                <a:solidFill>
                  <a:srgbClr val="C00000"/>
                </a:solidFill>
                <a:latin typeface="Calibri" pitchFamily="34" charset="0"/>
              </a:rPr>
              <a:t>muerte</a:t>
            </a:r>
            <a:r>
              <a:rPr lang="en-US" sz="2200" b="1" dirty="0" smtClean="0">
                <a:solidFill>
                  <a:srgbClr val="C00000"/>
                </a:solidFill>
                <a:latin typeface="Calibri" pitchFamily="34" charset="0"/>
              </a:rPr>
              <a:t> de </a:t>
            </a:r>
            <a:r>
              <a:rPr lang="en-US" sz="2200" b="1" dirty="0" err="1" smtClean="0">
                <a:solidFill>
                  <a:srgbClr val="C00000"/>
                </a:solidFill>
                <a:latin typeface="Calibri" pitchFamily="34" charset="0"/>
              </a:rPr>
              <a:t>trabajadores</a:t>
            </a:r>
            <a:r>
              <a:rPr lang="en-US" sz="2200" b="1" dirty="0" smtClean="0">
                <a:solidFill>
                  <a:srgbClr val="C00000"/>
                </a:solidFill>
                <a:latin typeface="Calibri" pitchFamily="34" charset="0"/>
              </a:rPr>
              <a:t> en la </a:t>
            </a:r>
            <a:r>
              <a:rPr lang="en-US" sz="2200" b="1" dirty="0" err="1" smtClean="0">
                <a:solidFill>
                  <a:srgbClr val="C00000"/>
                </a:solidFill>
                <a:latin typeface="Calibri" pitchFamily="34" charset="0"/>
              </a:rPr>
              <a:t>construccion</a:t>
            </a:r>
            <a:r>
              <a:rPr lang="en-US" sz="2200" b="1" dirty="0" smtClean="0">
                <a:solidFill>
                  <a:srgbClr val="C00000"/>
                </a:solidFill>
                <a:latin typeface="Calibri" pitchFamily="34" charset="0"/>
              </a:rPr>
              <a:t> vial</a:t>
            </a:r>
          </a:p>
        </p:txBody>
      </p:sp>
      <p:sp>
        <p:nvSpPr>
          <p:cNvPr id="14" name="5-Point Star 13" title="Picture of star under the page number"/>
          <p:cNvSpPr/>
          <p:nvPr/>
        </p:nvSpPr>
        <p:spPr>
          <a:xfrm>
            <a:off x="8484669" y="6607293"/>
            <a:ext cx="159026" cy="143123"/>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Subtitle 8"/>
          <p:cNvSpPr txBox="1">
            <a:spLocks/>
          </p:cNvSpPr>
          <p:nvPr/>
        </p:nvSpPr>
        <p:spPr bwMode="auto">
          <a:xfrm>
            <a:off x="14630" y="1852117"/>
            <a:ext cx="8877244" cy="506413"/>
          </a:xfrm>
          <a:prstGeom prst="rect">
            <a:avLst/>
          </a:prstGeom>
          <a:noFill/>
          <a:ln w="9525">
            <a:noFill/>
            <a:miter lim="800000"/>
            <a:headEnd/>
            <a:tailEnd/>
          </a:ln>
        </p:spPr>
        <p:txBody>
          <a:bodyPr/>
          <a:lstStyle/>
          <a:p>
            <a:pPr>
              <a:lnSpc>
                <a:spcPts val="2200"/>
              </a:lnSpc>
              <a:spcBef>
                <a:spcPct val="20000"/>
              </a:spcBef>
              <a:buFont typeface="Arial" charset="0"/>
              <a:buChar char="•"/>
            </a:pPr>
            <a:r>
              <a:rPr lang="en-US" sz="2200" b="1" dirty="0">
                <a:solidFill>
                  <a:schemeClr val="tx1">
                    <a:lumMod val="75000"/>
                    <a:lumOff val="25000"/>
                  </a:schemeClr>
                </a:solidFill>
                <a:latin typeface="Arial Narrow" pitchFamily="34" charset="0"/>
              </a:rPr>
              <a:t> </a:t>
            </a:r>
            <a:r>
              <a:rPr lang="en-US" sz="2200" b="1" dirty="0" smtClean="0">
                <a:solidFill>
                  <a:schemeClr val="tx1">
                    <a:lumMod val="75000"/>
                    <a:lumOff val="25000"/>
                  </a:schemeClr>
                </a:solidFill>
                <a:latin typeface="Arial Narrow" pitchFamily="34" charset="0"/>
              </a:rPr>
              <a:t>Los </a:t>
            </a:r>
            <a:r>
              <a:rPr lang="en-US" sz="2200" b="1" dirty="0" err="1" smtClean="0">
                <a:solidFill>
                  <a:schemeClr val="tx1">
                    <a:lumMod val="75000"/>
                    <a:lumOff val="25000"/>
                  </a:schemeClr>
                </a:solidFill>
                <a:latin typeface="Arial Narrow" pitchFamily="34" charset="0"/>
              </a:rPr>
              <a:t>automovilistas</a:t>
            </a:r>
            <a:r>
              <a:rPr lang="en-US" sz="2200" b="1" dirty="0" smtClean="0">
                <a:solidFill>
                  <a:schemeClr val="tx1">
                    <a:lumMod val="75000"/>
                    <a:lumOff val="25000"/>
                  </a:schemeClr>
                </a:solidFill>
                <a:latin typeface="Arial Narrow" pitchFamily="34" charset="0"/>
              </a:rPr>
              <a:t> </a:t>
            </a:r>
            <a:r>
              <a:rPr lang="en-US" sz="2200" b="1" dirty="0" err="1" smtClean="0">
                <a:solidFill>
                  <a:schemeClr val="tx1">
                    <a:lumMod val="75000"/>
                    <a:lumOff val="25000"/>
                  </a:schemeClr>
                </a:solidFill>
                <a:latin typeface="Arial Narrow" pitchFamily="34" charset="0"/>
              </a:rPr>
              <a:t>probablemente</a:t>
            </a:r>
            <a:r>
              <a:rPr lang="en-US" sz="2200" b="1" dirty="0" smtClean="0">
                <a:solidFill>
                  <a:schemeClr val="tx1">
                    <a:lumMod val="75000"/>
                    <a:lumOff val="25000"/>
                  </a:schemeClr>
                </a:solidFill>
                <a:latin typeface="Arial Narrow" pitchFamily="34" charset="0"/>
              </a:rPr>
              <a:t> </a:t>
            </a:r>
            <a:r>
              <a:rPr lang="en-US" sz="2200" b="1" dirty="0" err="1" smtClean="0">
                <a:solidFill>
                  <a:schemeClr val="tx1">
                    <a:lumMod val="75000"/>
                    <a:lumOff val="25000"/>
                  </a:schemeClr>
                </a:solidFill>
                <a:latin typeface="Arial Narrow" pitchFamily="34" charset="0"/>
              </a:rPr>
              <a:t>entrarán</a:t>
            </a:r>
            <a:r>
              <a:rPr lang="en-US" sz="2200" b="1" dirty="0" smtClean="0">
                <a:solidFill>
                  <a:schemeClr val="tx1">
                    <a:lumMod val="75000"/>
                    <a:lumOff val="25000"/>
                  </a:schemeClr>
                </a:solidFill>
                <a:latin typeface="Arial Narrow" pitchFamily="34" charset="0"/>
              </a:rPr>
              <a:t> a </a:t>
            </a:r>
            <a:r>
              <a:rPr lang="en-US" sz="2200" b="1" dirty="0" err="1" smtClean="0">
                <a:solidFill>
                  <a:schemeClr val="tx1">
                    <a:lumMod val="75000"/>
                    <a:lumOff val="25000"/>
                  </a:schemeClr>
                </a:solidFill>
                <a:latin typeface="Arial Narrow" pitchFamily="34" charset="0"/>
              </a:rPr>
              <a:t>una</a:t>
            </a:r>
            <a:r>
              <a:rPr lang="en-US" sz="2200" b="1" dirty="0" smtClean="0">
                <a:solidFill>
                  <a:schemeClr val="tx1">
                    <a:lumMod val="75000"/>
                    <a:lumOff val="25000"/>
                  </a:schemeClr>
                </a:solidFill>
                <a:latin typeface="Arial Narrow" pitchFamily="34" charset="0"/>
              </a:rPr>
              <a:t> </a:t>
            </a:r>
            <a:r>
              <a:rPr lang="en-US" sz="2200" b="1" dirty="0" err="1" smtClean="0">
                <a:solidFill>
                  <a:schemeClr val="tx1">
                    <a:lumMod val="75000"/>
                    <a:lumOff val="25000"/>
                  </a:schemeClr>
                </a:solidFill>
                <a:latin typeface="Arial Narrow" pitchFamily="34" charset="0"/>
              </a:rPr>
              <a:t>zona</a:t>
            </a:r>
            <a:r>
              <a:rPr lang="en-US" sz="2200" b="1" dirty="0" smtClean="0">
                <a:solidFill>
                  <a:schemeClr val="tx1">
                    <a:lumMod val="75000"/>
                    <a:lumOff val="25000"/>
                  </a:schemeClr>
                </a:solidFill>
                <a:latin typeface="Arial Narrow" pitchFamily="34" charset="0"/>
              </a:rPr>
              <a:t> de </a:t>
            </a:r>
            <a:r>
              <a:rPr lang="en-US" sz="2200" b="1" dirty="0" err="1" smtClean="0">
                <a:solidFill>
                  <a:schemeClr val="tx1">
                    <a:lumMod val="75000"/>
                    <a:lumOff val="25000"/>
                  </a:schemeClr>
                </a:solidFill>
                <a:latin typeface="Arial Narrow" pitchFamily="34" charset="0"/>
              </a:rPr>
              <a:t>trabajo</a:t>
            </a:r>
            <a:r>
              <a:rPr lang="en-US" sz="2200" b="1" dirty="0" smtClean="0">
                <a:solidFill>
                  <a:schemeClr val="tx1">
                    <a:lumMod val="75000"/>
                    <a:lumOff val="25000"/>
                  </a:schemeClr>
                </a:solidFill>
                <a:latin typeface="Arial Narrow" pitchFamily="34" charset="0"/>
              </a:rPr>
              <a:t> </a:t>
            </a:r>
            <a:r>
              <a:rPr lang="en-US" sz="2200" b="1" dirty="0" err="1" smtClean="0">
                <a:solidFill>
                  <a:schemeClr val="tx1">
                    <a:lumMod val="75000"/>
                    <a:lumOff val="25000"/>
                  </a:schemeClr>
                </a:solidFill>
                <a:latin typeface="Arial Narrow" pitchFamily="34" charset="0"/>
              </a:rPr>
              <a:t>cuando</a:t>
            </a:r>
            <a:r>
              <a:rPr lang="en-US" sz="2200" b="1" dirty="0" smtClean="0">
                <a:solidFill>
                  <a:schemeClr val="tx1">
                    <a:lumMod val="75000"/>
                    <a:lumOff val="25000"/>
                  </a:schemeClr>
                </a:solidFill>
                <a:latin typeface="Arial Narrow" pitchFamily="34" charset="0"/>
              </a:rPr>
              <a:t>: </a:t>
            </a:r>
            <a:endParaRPr lang="en-US" sz="2200" b="1" dirty="0">
              <a:latin typeface="Arial Narrow" pitchFamily="34" charset="0"/>
            </a:endParaRPr>
          </a:p>
        </p:txBody>
      </p:sp>
      <p:sp>
        <p:nvSpPr>
          <p:cNvPr id="16" name="Subtitle 8"/>
          <p:cNvSpPr txBox="1">
            <a:spLocks/>
          </p:cNvSpPr>
          <p:nvPr/>
        </p:nvSpPr>
        <p:spPr bwMode="auto">
          <a:xfrm>
            <a:off x="152400" y="2222310"/>
            <a:ext cx="8138770" cy="560387"/>
          </a:xfrm>
          <a:prstGeom prst="rect">
            <a:avLst/>
          </a:prstGeom>
          <a:noFill/>
          <a:ln w="9525">
            <a:noFill/>
            <a:miter lim="800000"/>
            <a:headEnd/>
            <a:tailEnd/>
          </a:ln>
        </p:spPr>
        <p:txBody>
          <a:bodyPr/>
          <a:lstStyle/>
          <a:p>
            <a:pPr marL="0" lvl="1">
              <a:lnSpc>
                <a:spcPts val="22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spc="-30" dirty="0" smtClean="0">
                <a:latin typeface="Arial Narrow" pitchFamily="34" charset="0"/>
              </a:rPr>
              <a:t>Los </a:t>
            </a:r>
            <a:r>
              <a:rPr lang="en-US" sz="2000" b="1" spc="-30" dirty="0" err="1" smtClean="0">
                <a:latin typeface="Arial Narrow" pitchFamily="34" charset="0"/>
              </a:rPr>
              <a:t>trabajadores</a:t>
            </a:r>
            <a:r>
              <a:rPr lang="en-US" sz="2000" b="1" spc="-30" dirty="0" smtClean="0">
                <a:latin typeface="Arial Narrow" pitchFamily="34" charset="0"/>
              </a:rPr>
              <a:t> no son </a:t>
            </a:r>
            <a:r>
              <a:rPr lang="en-US" sz="2000" b="1" spc="-30" dirty="0" err="1" smtClean="0">
                <a:latin typeface="Arial Narrow" pitchFamily="34" charset="0"/>
              </a:rPr>
              <a:t>visibles</a:t>
            </a:r>
            <a:r>
              <a:rPr lang="en-US" sz="2000" b="1" spc="-30" dirty="0" smtClean="0">
                <a:latin typeface="Arial Narrow" pitchFamily="34" charset="0"/>
              </a:rPr>
              <a:t> para</a:t>
            </a:r>
          </a:p>
          <a:p>
            <a:pPr marL="0" lvl="1">
              <a:lnSpc>
                <a:spcPts val="2200"/>
              </a:lnSpc>
              <a:buSzPct val="50000"/>
            </a:pPr>
            <a:r>
              <a:rPr lang="es-US" sz="2000" b="1" spc="-30" dirty="0" smtClean="0">
                <a:latin typeface="Arial Narrow" pitchFamily="34" charset="0"/>
              </a:rPr>
              <a:t>     los automovilistas</a:t>
            </a:r>
            <a:endParaRPr lang="en-US" sz="2000" b="1" spc="-30" dirty="0" smtClean="0">
              <a:latin typeface="Arial Narrow" pitchFamily="34" charset="0"/>
            </a:endParaRPr>
          </a:p>
          <a:p>
            <a:pPr>
              <a:lnSpc>
                <a:spcPts val="2400"/>
              </a:lnSpc>
              <a:buFont typeface="Arial" pitchFamily="34" charset="0"/>
              <a:buChar char="•"/>
            </a:pPr>
            <a:endParaRPr lang="en-US" sz="2400" b="1" dirty="0">
              <a:latin typeface="Arial Narrow" pitchFamily="34" charset="0"/>
            </a:endParaRPr>
          </a:p>
        </p:txBody>
      </p:sp>
      <p:sp>
        <p:nvSpPr>
          <p:cNvPr id="17" name="Subtitle 8"/>
          <p:cNvSpPr txBox="1">
            <a:spLocks/>
          </p:cNvSpPr>
          <p:nvPr/>
        </p:nvSpPr>
        <p:spPr bwMode="auto">
          <a:xfrm>
            <a:off x="152400" y="2889291"/>
            <a:ext cx="8138770" cy="560387"/>
          </a:xfrm>
          <a:prstGeom prst="rect">
            <a:avLst/>
          </a:prstGeom>
          <a:noFill/>
          <a:ln w="9525">
            <a:noFill/>
            <a:miter lim="800000"/>
            <a:headEnd/>
            <a:tailEnd/>
          </a:ln>
        </p:spPr>
        <p:txBody>
          <a:bodyPr/>
          <a:lstStyle/>
          <a:p>
            <a:pPr marL="0" lvl="1">
              <a:lnSpc>
                <a:spcPts val="20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dirty="0" smtClean="0">
                <a:latin typeface="Arial Narrow" pitchFamily="34" charset="0"/>
              </a:rPr>
              <a:t>Los </a:t>
            </a:r>
            <a:r>
              <a:rPr lang="en-US" sz="2000" b="1" dirty="0" err="1" smtClean="0">
                <a:latin typeface="Arial Narrow" pitchFamily="34" charset="0"/>
              </a:rPr>
              <a:t>conductores</a:t>
            </a:r>
            <a:r>
              <a:rPr lang="en-US" sz="2000" b="1" dirty="0" smtClean="0">
                <a:latin typeface="Arial Narrow" pitchFamily="34" charset="0"/>
              </a:rPr>
              <a:t> son </a:t>
            </a:r>
            <a:r>
              <a:rPr lang="en-US" sz="2000" b="1" dirty="0" err="1" smtClean="0">
                <a:latin typeface="Arial Narrow" pitchFamily="34" charset="0"/>
              </a:rPr>
              <a:t>sorprendidos</a:t>
            </a:r>
            <a:r>
              <a:rPr lang="en-US" sz="2000" b="1" dirty="0" smtClean="0">
                <a:latin typeface="Arial Narrow" pitchFamily="34" charset="0"/>
              </a:rPr>
              <a:t> </a:t>
            </a:r>
            <a:r>
              <a:rPr lang="en-US" sz="2000" b="1" dirty="0" err="1" smtClean="0">
                <a:latin typeface="Arial Narrow" pitchFamily="34" charset="0"/>
              </a:rPr>
              <a:t>por</a:t>
            </a:r>
            <a:r>
              <a:rPr lang="en-US" sz="2000" b="1" dirty="0" smtClean="0">
                <a:latin typeface="Arial Narrow" pitchFamily="34" charset="0"/>
              </a:rPr>
              <a:t> </a:t>
            </a:r>
          </a:p>
          <a:p>
            <a:pPr marL="0" lvl="1">
              <a:lnSpc>
                <a:spcPts val="2000"/>
              </a:lnSpc>
              <a:buSzPct val="50000"/>
            </a:pPr>
            <a:r>
              <a:rPr lang="es-US" sz="2000" b="1" dirty="0" smtClean="0">
                <a:latin typeface="Arial Narrow" pitchFamily="34" charset="0"/>
              </a:rPr>
              <a:t>     la zona de trabajo o los </a:t>
            </a:r>
            <a:r>
              <a:rPr lang="es-US" sz="2000" b="1" dirty="0" err="1" smtClean="0">
                <a:latin typeface="Arial Narrow" pitchFamily="34" charset="0"/>
              </a:rPr>
              <a:t>DCTTs</a:t>
            </a:r>
            <a:endParaRPr lang="en-US" sz="2400" b="1" dirty="0">
              <a:latin typeface="Arial Narrow" pitchFamily="34" charset="0"/>
            </a:endParaRPr>
          </a:p>
        </p:txBody>
      </p:sp>
      <p:sp>
        <p:nvSpPr>
          <p:cNvPr id="18" name="Subtitle 8"/>
          <p:cNvSpPr txBox="1">
            <a:spLocks/>
          </p:cNvSpPr>
          <p:nvPr/>
        </p:nvSpPr>
        <p:spPr bwMode="auto">
          <a:xfrm>
            <a:off x="125104" y="3449678"/>
            <a:ext cx="8138770" cy="560387"/>
          </a:xfrm>
          <a:prstGeom prst="rect">
            <a:avLst/>
          </a:prstGeom>
          <a:noFill/>
          <a:ln w="9525">
            <a:noFill/>
            <a:miter lim="800000"/>
            <a:headEnd/>
            <a:tailEnd/>
          </a:ln>
        </p:spPr>
        <p:txBody>
          <a:bodyPr/>
          <a:lstStyle/>
          <a:p>
            <a:pPr marL="0" lvl="1">
              <a:lnSpc>
                <a:spcPts val="22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spc="-30" dirty="0" smtClean="0">
                <a:latin typeface="Arial Narrow" pitchFamily="34" charset="0"/>
              </a:rPr>
              <a:t>Los DCTTs son </a:t>
            </a:r>
            <a:r>
              <a:rPr lang="en-US" sz="2000" b="1" spc="-30" dirty="0" err="1" smtClean="0">
                <a:latin typeface="Arial Narrow" pitchFamily="34" charset="0"/>
              </a:rPr>
              <a:t>confusos</a:t>
            </a:r>
            <a:r>
              <a:rPr lang="en-US" sz="2000" b="1" spc="-30" dirty="0" smtClean="0">
                <a:latin typeface="Arial Narrow" pitchFamily="34" charset="0"/>
              </a:rPr>
              <a:t>/</a:t>
            </a:r>
            <a:r>
              <a:rPr lang="en-US" sz="2000" b="1" spc="-30" dirty="0" err="1" smtClean="0">
                <a:latin typeface="Arial Narrow" pitchFamily="34" charset="0"/>
              </a:rPr>
              <a:t>inadecuados</a:t>
            </a:r>
            <a:endParaRPr lang="en-US" sz="2000" b="1" spc="-30" dirty="0" smtClean="0">
              <a:latin typeface="Arial Narrow" pitchFamily="34" charset="0"/>
            </a:endParaRPr>
          </a:p>
          <a:p>
            <a:pPr marL="0" lvl="1">
              <a:lnSpc>
                <a:spcPts val="2200"/>
              </a:lnSpc>
              <a:buSzPct val="50000"/>
              <a:buFont typeface="Wingdings" pitchFamily="2" charset="2"/>
              <a:buChar char="ü"/>
            </a:pPr>
            <a:endParaRPr lang="en-US" sz="2000" b="1" dirty="0" smtClean="0">
              <a:latin typeface="Arial Narrow" pitchFamily="34" charset="0"/>
            </a:endParaRPr>
          </a:p>
          <a:p>
            <a:pPr marL="0" lvl="1">
              <a:lnSpc>
                <a:spcPts val="2200"/>
              </a:lnSpc>
              <a:buSzPct val="50000"/>
              <a:buFont typeface="Wingdings" pitchFamily="2" charset="2"/>
              <a:buChar char="ü"/>
            </a:pPr>
            <a:endParaRPr lang="en-US" sz="2000" b="1" dirty="0" smtClean="0">
              <a:latin typeface="Arial Narrow" pitchFamily="34" charset="0"/>
            </a:endParaRPr>
          </a:p>
          <a:p>
            <a:pPr>
              <a:lnSpc>
                <a:spcPts val="2400"/>
              </a:lnSpc>
              <a:buFont typeface="Arial" pitchFamily="34" charset="0"/>
              <a:buChar char="•"/>
            </a:pPr>
            <a:endParaRPr lang="en-US" sz="2400" b="1" dirty="0">
              <a:latin typeface="Arial Narrow" pitchFamily="34" charset="0"/>
            </a:endParaRPr>
          </a:p>
        </p:txBody>
      </p:sp>
      <p:sp>
        <p:nvSpPr>
          <p:cNvPr id="19" name="Subtitle 8"/>
          <p:cNvSpPr txBox="1">
            <a:spLocks/>
          </p:cNvSpPr>
          <p:nvPr/>
        </p:nvSpPr>
        <p:spPr bwMode="auto">
          <a:xfrm>
            <a:off x="125104" y="3832334"/>
            <a:ext cx="8138770" cy="560387"/>
          </a:xfrm>
          <a:prstGeom prst="rect">
            <a:avLst/>
          </a:prstGeom>
          <a:noFill/>
          <a:ln w="9525">
            <a:noFill/>
            <a:miter lim="800000"/>
            <a:headEnd/>
            <a:tailEnd/>
          </a:ln>
        </p:spPr>
        <p:txBody>
          <a:bodyPr/>
          <a:lstStyle/>
          <a:p>
            <a:pPr marL="0" lvl="1">
              <a:lnSpc>
                <a:spcPts val="22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dirty="0" smtClean="0">
                <a:latin typeface="Arial Narrow" pitchFamily="34" charset="0"/>
              </a:rPr>
              <a:t>Los </a:t>
            </a:r>
            <a:r>
              <a:rPr lang="en-US" sz="2000" b="1" dirty="0" err="1" smtClean="0">
                <a:latin typeface="Arial Narrow" pitchFamily="34" charset="0"/>
              </a:rPr>
              <a:t>conductores</a:t>
            </a:r>
            <a:r>
              <a:rPr lang="en-US" sz="2000" b="1" dirty="0" smtClean="0">
                <a:latin typeface="Arial Narrow" pitchFamily="34" charset="0"/>
              </a:rPr>
              <a:t> </a:t>
            </a:r>
            <a:r>
              <a:rPr lang="en-US" sz="2000" b="1" dirty="0" err="1" smtClean="0">
                <a:latin typeface="Arial Narrow" pitchFamily="34" charset="0"/>
              </a:rPr>
              <a:t>ignoran</a:t>
            </a:r>
            <a:r>
              <a:rPr lang="en-US" sz="2000" b="1" dirty="0" smtClean="0">
                <a:latin typeface="Arial Narrow" pitchFamily="34" charset="0"/>
              </a:rPr>
              <a:t> </a:t>
            </a:r>
            <a:r>
              <a:rPr lang="en-US" sz="2000" b="1" dirty="0" err="1" smtClean="0">
                <a:latin typeface="Arial Narrow" pitchFamily="34" charset="0"/>
              </a:rPr>
              <a:t>las</a:t>
            </a:r>
            <a:r>
              <a:rPr lang="en-US" sz="2000" b="1" dirty="0" smtClean="0">
                <a:latin typeface="Arial Narrow" pitchFamily="34" charset="0"/>
              </a:rPr>
              <a:t> </a:t>
            </a:r>
            <a:r>
              <a:rPr lang="en-US" sz="2000" b="1" dirty="0" err="1" smtClean="0">
                <a:latin typeface="Arial Narrow" pitchFamily="34" charset="0"/>
              </a:rPr>
              <a:t>advertencias</a:t>
            </a:r>
            <a:endParaRPr lang="en-US" sz="2400" b="1" dirty="0">
              <a:latin typeface="Arial Narrow" pitchFamily="34" charset="0"/>
            </a:endParaRPr>
          </a:p>
        </p:txBody>
      </p:sp>
      <p:pic>
        <p:nvPicPr>
          <p:cNvPr id="20" name="Picture 19" descr="Truck Crash on Job S338 Roanoke Co I-81 SB at Dixie Carverns 002.jpg" title="Picture of a semi truck that got in accident in a road work area"/>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a:off x="4800600" y="2346434"/>
            <a:ext cx="4038600" cy="2971800"/>
          </a:xfrm>
          <a:prstGeom prst="rect">
            <a:avLst/>
          </a:prstGeom>
          <a:ln w="12700">
            <a:solidFill>
              <a:schemeClr val="tx1"/>
            </a:solidFill>
          </a:ln>
          <a:effectLst>
            <a:outerShdw blurRad="292100" dist="139700" dir="2700000" algn="tl" rotWithShape="0">
              <a:srgbClr val="333333">
                <a:alpha val="65000"/>
              </a:srgbClr>
            </a:outerShdw>
          </a:effectLst>
        </p:spPr>
      </p:pic>
      <p:sp>
        <p:nvSpPr>
          <p:cNvPr id="21" name="Subtitle 8"/>
          <p:cNvSpPr txBox="1">
            <a:spLocks/>
          </p:cNvSpPr>
          <p:nvPr/>
        </p:nvSpPr>
        <p:spPr bwMode="auto">
          <a:xfrm>
            <a:off x="156949" y="4112527"/>
            <a:ext cx="8138770" cy="560387"/>
          </a:xfrm>
          <a:prstGeom prst="rect">
            <a:avLst/>
          </a:prstGeom>
          <a:noFill/>
          <a:ln w="9525">
            <a:noFill/>
            <a:miter lim="800000"/>
            <a:headEnd/>
            <a:tailEnd/>
          </a:ln>
        </p:spPr>
        <p:txBody>
          <a:bodyPr/>
          <a:lstStyle/>
          <a:p>
            <a:pPr marL="0" lvl="1">
              <a:lnSpc>
                <a:spcPts val="22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dirty="0" smtClean="0">
                <a:latin typeface="Arial Narrow" pitchFamily="34" charset="0"/>
              </a:rPr>
              <a:t>Los </a:t>
            </a:r>
            <a:r>
              <a:rPr lang="en-US" sz="2000" b="1" dirty="0" err="1" smtClean="0">
                <a:latin typeface="Arial Narrow" pitchFamily="34" charset="0"/>
              </a:rPr>
              <a:t>conductores</a:t>
            </a:r>
            <a:r>
              <a:rPr lang="en-US" sz="2000" b="1" dirty="0" smtClean="0">
                <a:latin typeface="Arial Narrow" pitchFamily="34" charset="0"/>
              </a:rPr>
              <a:t> son </a:t>
            </a:r>
            <a:r>
              <a:rPr lang="en-US" sz="2000" b="1" dirty="0" err="1" smtClean="0">
                <a:latin typeface="Arial Narrow" pitchFamily="34" charset="0"/>
              </a:rPr>
              <a:t>distraidos</a:t>
            </a:r>
            <a:r>
              <a:rPr lang="en-US" sz="2000" b="1" dirty="0" smtClean="0">
                <a:latin typeface="Arial Narrow" pitchFamily="34" charset="0"/>
              </a:rPr>
              <a:t> o </a:t>
            </a:r>
          </a:p>
          <a:p>
            <a:pPr marL="0" lvl="1">
              <a:lnSpc>
                <a:spcPts val="2200"/>
              </a:lnSpc>
              <a:buSzPct val="50000"/>
            </a:pPr>
            <a:r>
              <a:rPr lang="en-US" sz="2000" b="1" dirty="0" smtClean="0">
                <a:latin typeface="Arial Narrow" pitchFamily="34" charset="0"/>
              </a:rPr>
              <a:t>     </a:t>
            </a:r>
            <a:r>
              <a:rPr lang="en-US" sz="2000" b="1" dirty="0" err="1" smtClean="0">
                <a:latin typeface="Arial Narrow" pitchFamily="34" charset="0"/>
              </a:rPr>
              <a:t>impedidos</a:t>
            </a:r>
            <a:r>
              <a:rPr lang="en-US" sz="2000" b="1" dirty="0" smtClean="0">
                <a:latin typeface="Arial Narrow" pitchFamily="34" charset="0"/>
              </a:rPr>
              <a:t>  (</a:t>
            </a:r>
            <a:r>
              <a:rPr lang="en-US" sz="2000" b="1" dirty="0" err="1" smtClean="0">
                <a:latin typeface="Arial Narrow" pitchFamily="34" charset="0"/>
              </a:rPr>
              <a:t>teléfonos</a:t>
            </a:r>
            <a:r>
              <a:rPr lang="en-US" sz="2000" b="1" dirty="0" smtClean="0">
                <a:latin typeface="Arial Narrow" pitchFamily="34" charset="0"/>
              </a:rPr>
              <a:t>, comida, </a:t>
            </a:r>
            <a:r>
              <a:rPr lang="en-US" sz="2000" b="1" dirty="0" err="1" smtClean="0">
                <a:latin typeface="Arial Narrow" pitchFamily="34" charset="0"/>
              </a:rPr>
              <a:t>drogas</a:t>
            </a:r>
            <a:r>
              <a:rPr lang="en-US" sz="2000" b="1" dirty="0" smtClean="0">
                <a:latin typeface="Arial Narrow" pitchFamily="34" charset="0"/>
              </a:rPr>
              <a:t>, </a:t>
            </a:r>
          </a:p>
          <a:p>
            <a:pPr marL="0" lvl="1">
              <a:lnSpc>
                <a:spcPts val="2200"/>
              </a:lnSpc>
              <a:buSzPct val="50000"/>
            </a:pPr>
            <a:r>
              <a:rPr lang="en-US" sz="2000" b="1" dirty="0">
                <a:latin typeface="Arial Narrow" pitchFamily="34" charset="0"/>
              </a:rPr>
              <a:t> </a:t>
            </a:r>
            <a:r>
              <a:rPr lang="en-US" sz="2000" b="1" dirty="0" smtClean="0">
                <a:latin typeface="Arial Narrow" pitchFamily="34" charset="0"/>
              </a:rPr>
              <a:t>    alcohol, </a:t>
            </a:r>
            <a:r>
              <a:rPr lang="en-US" sz="2000" b="1" dirty="0" err="1" smtClean="0">
                <a:latin typeface="Arial Narrow" pitchFamily="34" charset="0"/>
              </a:rPr>
              <a:t>cansancio</a:t>
            </a:r>
            <a:r>
              <a:rPr lang="en-US" sz="2000" b="1" dirty="0" smtClean="0">
                <a:latin typeface="Arial Narrow" pitchFamily="34" charset="0"/>
              </a:rPr>
              <a:t>, etc.)</a:t>
            </a:r>
          </a:p>
          <a:p>
            <a:pPr marL="0" lvl="1">
              <a:lnSpc>
                <a:spcPts val="2200"/>
              </a:lnSpc>
              <a:buSzPct val="50000"/>
              <a:buFont typeface="Wingdings" pitchFamily="2" charset="2"/>
              <a:buChar char="ü"/>
            </a:pPr>
            <a:endParaRPr lang="en-US" sz="2000" b="1" dirty="0" smtClean="0">
              <a:latin typeface="Arial Narrow" pitchFamily="34" charset="0"/>
            </a:endParaRPr>
          </a:p>
          <a:p>
            <a:pPr marL="0" lvl="1">
              <a:lnSpc>
                <a:spcPts val="2200"/>
              </a:lnSpc>
              <a:buSzPct val="50000"/>
              <a:buFont typeface="Wingdings" pitchFamily="2" charset="2"/>
              <a:buChar char="ü"/>
            </a:pPr>
            <a:endParaRPr lang="en-US" sz="2000" b="1" dirty="0" smtClean="0">
              <a:latin typeface="Arial Narrow" pitchFamily="34" charset="0"/>
            </a:endParaRPr>
          </a:p>
          <a:p>
            <a:pPr marL="0" lvl="1">
              <a:lnSpc>
                <a:spcPts val="2200"/>
              </a:lnSpc>
              <a:buSzPct val="50000"/>
              <a:buFont typeface="Wingdings" pitchFamily="2" charset="2"/>
              <a:buChar char="ü"/>
            </a:pPr>
            <a:endParaRPr lang="en-US" sz="2000" b="1" dirty="0" smtClean="0">
              <a:latin typeface="Arial Narrow" pitchFamily="34" charset="0"/>
            </a:endParaRPr>
          </a:p>
          <a:p>
            <a:pPr>
              <a:lnSpc>
                <a:spcPts val="2400"/>
              </a:lnSpc>
              <a:buFont typeface="Arial" pitchFamily="34" charset="0"/>
              <a:buChar char="•"/>
            </a:pPr>
            <a:endParaRPr lang="en-US" sz="2400" b="1" dirty="0">
              <a:latin typeface="Arial Narrow" pitchFamily="34" charset="0"/>
            </a:endParaRPr>
          </a:p>
        </p:txBody>
      </p:sp>
      <p:sp>
        <p:nvSpPr>
          <p:cNvPr id="22" name="Subtitle 8"/>
          <p:cNvSpPr txBox="1">
            <a:spLocks/>
          </p:cNvSpPr>
          <p:nvPr/>
        </p:nvSpPr>
        <p:spPr bwMode="auto">
          <a:xfrm>
            <a:off x="156949" y="5038040"/>
            <a:ext cx="8138770" cy="560387"/>
          </a:xfrm>
          <a:prstGeom prst="rect">
            <a:avLst/>
          </a:prstGeom>
          <a:noFill/>
          <a:ln w="9525">
            <a:noFill/>
            <a:miter lim="800000"/>
            <a:headEnd/>
            <a:tailEnd/>
          </a:ln>
        </p:spPr>
        <p:txBody>
          <a:bodyPr/>
          <a:lstStyle/>
          <a:p>
            <a:pPr marL="0" lvl="1">
              <a:lnSpc>
                <a:spcPts val="22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dirty="0" smtClean="0">
                <a:latin typeface="Arial Narrow" pitchFamily="34" charset="0"/>
              </a:rPr>
              <a:t>El </a:t>
            </a:r>
            <a:r>
              <a:rPr lang="en-US" sz="2000" b="1" dirty="0" err="1" smtClean="0">
                <a:latin typeface="Arial Narrow" pitchFamily="34" charset="0"/>
              </a:rPr>
              <a:t>tráfico</a:t>
            </a:r>
            <a:r>
              <a:rPr lang="en-US" sz="2000" b="1" dirty="0" smtClean="0">
                <a:latin typeface="Arial Narrow" pitchFamily="34" charset="0"/>
              </a:rPr>
              <a:t> se </a:t>
            </a:r>
            <a:r>
              <a:rPr lang="en-US" sz="2000" b="1" dirty="0" err="1" smtClean="0">
                <a:latin typeface="Arial Narrow" pitchFamily="34" charset="0"/>
              </a:rPr>
              <a:t>desplaza</a:t>
            </a:r>
            <a:r>
              <a:rPr lang="en-US" sz="2000" b="1" dirty="0" smtClean="0">
                <a:latin typeface="Arial Narrow" pitchFamily="34" charset="0"/>
              </a:rPr>
              <a:t> a gran </a:t>
            </a:r>
            <a:r>
              <a:rPr lang="en-US" sz="2000" b="1" dirty="0" err="1" smtClean="0">
                <a:latin typeface="Arial Narrow" pitchFamily="34" charset="0"/>
              </a:rPr>
              <a:t>velocidad</a:t>
            </a:r>
            <a:r>
              <a:rPr lang="en-US" sz="2000" b="1" dirty="0" smtClean="0">
                <a:latin typeface="Arial Narrow" pitchFamily="34" charset="0"/>
              </a:rPr>
              <a:t> a </a:t>
            </a:r>
          </a:p>
          <a:p>
            <a:pPr marL="0" lvl="1">
              <a:lnSpc>
                <a:spcPts val="2200"/>
              </a:lnSpc>
              <a:buSzPct val="50000"/>
            </a:pPr>
            <a:r>
              <a:rPr lang="en-US" sz="2000" b="1" dirty="0">
                <a:latin typeface="Arial Narrow" pitchFamily="34" charset="0"/>
              </a:rPr>
              <a:t> </a:t>
            </a:r>
            <a:r>
              <a:rPr lang="en-US" sz="2000" b="1" dirty="0" smtClean="0">
                <a:latin typeface="Arial Narrow" pitchFamily="34" charset="0"/>
              </a:rPr>
              <a:t>     </a:t>
            </a:r>
            <a:r>
              <a:rPr lang="en-US" sz="2000" b="1" dirty="0" err="1" smtClean="0">
                <a:latin typeface="Arial Narrow" pitchFamily="34" charset="0"/>
              </a:rPr>
              <a:t>través</a:t>
            </a:r>
            <a:r>
              <a:rPr lang="en-US" sz="2000" b="1" dirty="0" smtClean="0">
                <a:latin typeface="Arial Narrow" pitchFamily="34" charset="0"/>
              </a:rPr>
              <a:t> de la </a:t>
            </a:r>
            <a:r>
              <a:rPr lang="en-US" sz="2000" b="1" dirty="0" err="1" smtClean="0">
                <a:latin typeface="Arial Narrow" pitchFamily="34" charset="0"/>
              </a:rPr>
              <a:t>zona</a:t>
            </a:r>
            <a:r>
              <a:rPr lang="en-US" sz="2000" b="1" dirty="0" smtClean="0">
                <a:latin typeface="Arial Narrow" pitchFamily="34" charset="0"/>
              </a:rPr>
              <a:t> de </a:t>
            </a:r>
            <a:r>
              <a:rPr lang="en-US" sz="2000" b="1" dirty="0" err="1" smtClean="0">
                <a:latin typeface="Arial Narrow" pitchFamily="34" charset="0"/>
              </a:rPr>
              <a:t>trabajo</a:t>
            </a:r>
            <a:endParaRPr lang="en-US" sz="2000" b="1" dirty="0" smtClean="0">
              <a:latin typeface="Arial Narrow" pitchFamily="34" charset="0"/>
            </a:endParaRPr>
          </a:p>
          <a:p>
            <a:pPr marL="0" lvl="1">
              <a:lnSpc>
                <a:spcPts val="2200"/>
              </a:lnSpc>
              <a:buSzPct val="50000"/>
              <a:buFont typeface="Wingdings" pitchFamily="2" charset="2"/>
              <a:buChar char="ü"/>
            </a:pPr>
            <a:endParaRPr lang="en-US" sz="2000" b="1" dirty="0" smtClean="0">
              <a:latin typeface="Arial Narrow" pitchFamily="34" charset="0"/>
            </a:endParaRPr>
          </a:p>
          <a:p>
            <a:pPr>
              <a:lnSpc>
                <a:spcPts val="2400"/>
              </a:lnSpc>
              <a:buFont typeface="Arial" pitchFamily="34" charset="0"/>
              <a:buChar char="•"/>
            </a:pPr>
            <a:endParaRPr lang="en-US" sz="2400" b="1" dirty="0">
              <a:latin typeface="Arial Narrow" pitchFamily="34" charset="0"/>
            </a:endParaRPr>
          </a:p>
        </p:txBody>
      </p:sp>
      <p:pic>
        <p:nvPicPr>
          <p:cNvPr id="23" name="Picture 22" descr="maps-while-driving.png" title="Picture of a driver on a cell phone drinking a cup of coffey "/>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a:xfrm>
            <a:off x="4683036" y="2346434"/>
            <a:ext cx="4191000" cy="3048000"/>
          </a:xfrm>
          <a:prstGeom prst="rect">
            <a:avLst/>
          </a:prstGeom>
          <a:ln w="12700">
            <a:solidFill>
              <a:schemeClr val="tx1"/>
            </a:solidFill>
          </a:ln>
          <a:effectLst>
            <a:outerShdw blurRad="50800" dist="76200" dir="2700000" algn="tl" rotWithShape="0">
              <a:prstClr val="black">
                <a:alpha val="40000"/>
              </a:prstClr>
            </a:outerShdw>
          </a:effectLst>
        </p:spPr>
      </p:pic>
      <p:pic>
        <p:nvPicPr>
          <p:cNvPr id="24" name="Picture 23" descr="speed987412-trafstop021.png" title="Picture of cars in a road work area"/>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648200" y="2346434"/>
            <a:ext cx="4281388" cy="3048000"/>
          </a:xfrm>
          <a:prstGeom prst="rect">
            <a:avLst/>
          </a:prstGeom>
          <a:ln w="12700">
            <a:solidFill>
              <a:schemeClr val="tx1"/>
            </a:solidFill>
          </a:ln>
          <a:effectLst>
            <a:outerShdw blurRad="50800" dist="76200" dir="2700000" algn="tl" rotWithShape="0">
              <a:prstClr val="black">
                <a:alpha val="40000"/>
              </a:prstClr>
            </a:outerShdw>
          </a:effectLst>
        </p:spPr>
      </p:pic>
      <p:sp>
        <p:nvSpPr>
          <p:cNvPr id="26" name="Title 25" hidden="1"/>
          <p:cNvSpPr>
            <a:spLocks noGrp="1"/>
          </p:cNvSpPr>
          <p:nvPr>
            <p:ph type="title"/>
          </p:nvPr>
        </p:nvSpPr>
        <p:spPr>
          <a:xfrm>
            <a:off x="457200" y="-1143000"/>
            <a:ext cx="8229600" cy="1143000"/>
          </a:xfrm>
        </p:spPr>
        <p:txBody>
          <a:bodyPr>
            <a:normAutofit fontScale="90000"/>
          </a:bodyPr>
          <a:lstStyle/>
          <a:p>
            <a:r>
              <a:rPr lang="en-US" dirty="0" smtClean="0"/>
              <a:t>Workers are also struck and killed by motorists</a:t>
            </a:r>
            <a:endParaRPr lang="en-US" dirty="0"/>
          </a:p>
        </p:txBody>
      </p:sp>
      <p:sp>
        <p:nvSpPr>
          <p:cNvPr id="25" name="Slide Number Placeholder 4"/>
          <p:cNvSpPr>
            <a:spLocks noGrp="1"/>
          </p:cNvSpPr>
          <p:nvPr>
            <p:ph type="sldNum" sz="quarter" idx="12"/>
          </p:nvPr>
        </p:nvSpPr>
        <p:spPr/>
        <p:txBody>
          <a:bodyPr/>
          <a:lstStyle/>
          <a:p>
            <a:pPr>
              <a:defRPr/>
            </a:pPr>
            <a:fld id="{991630E5-D2C6-4D54-9913-55C6C92AA029}" type="slidenum">
              <a:rPr lang="en-US" smtClean="0"/>
              <a:pPr>
                <a:defRPr/>
              </a:pPr>
              <a:t>21</a:t>
            </a:fld>
            <a:endParaRPr lang="en-US" dirty="0"/>
          </a:p>
        </p:txBody>
      </p:sp>
    </p:spTree>
    <p:extLst>
      <p:ext uri="{BB962C8B-B14F-4D97-AF65-F5344CB8AC3E}">
        <p14:creationId xmlns:p14="http://schemas.microsoft.com/office/powerpoint/2010/main" val="2843893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1"/>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2"/>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fade">
                                      <p:cBhvr>
                                        <p:cTn id="57" dur="500"/>
                                        <p:tgtEl>
                                          <p:spTgt spid="12"/>
                                        </p:tgtEl>
                                      </p:cBhvr>
                                    </p:animEffect>
                                  </p:childTnLst>
                                </p:cTn>
                              </p:par>
                              <p:par>
                                <p:cTn id="58" presetID="1" presetClass="entr" presetSubtype="0" fill="hold" grpId="0" nodeType="withEffect">
                                  <p:stCondLst>
                                    <p:cond delay="0"/>
                                  </p:stCondLst>
                                  <p:childTnLst>
                                    <p:set>
                                      <p:cBhvr>
                                        <p:cTn id="59"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4" grpId="0" animBg="1"/>
      <p:bldP spid="15" grpId="0"/>
      <p:bldP spid="16" grpId="0"/>
      <p:bldP spid="17" grpId="0"/>
      <p:bldP spid="18" grpId="0"/>
      <p:bldP spid="19" grpId="0"/>
      <p:bldP spid="21" grpId="0"/>
      <p:bldP spid="2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iddletown-ohio-semi-truck-accidentIMPROVED.png" title="Picture of on foot worker in an ITC area"/>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98848" y="2484050"/>
            <a:ext cx="3886654" cy="2632560"/>
          </a:xfrm>
          <a:prstGeom prst="rect">
            <a:avLst/>
          </a:prstGeom>
          <a:ln w="12700">
            <a:solidFill>
              <a:schemeClr val="tx1"/>
            </a:solidFill>
          </a:ln>
        </p:spPr>
      </p:pic>
      <p:pic>
        <p:nvPicPr>
          <p:cNvPr id="3" name="Picture 2" descr="CRASHcaltrans10.png" title="Picture of on foot workers in ITC area"/>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95800" y="2490156"/>
            <a:ext cx="3886200" cy="2603754"/>
          </a:xfrm>
          <a:prstGeom prst="rect">
            <a:avLst/>
          </a:prstGeom>
          <a:ln w="12700">
            <a:solidFill>
              <a:schemeClr val="tx1"/>
            </a:solidFill>
          </a:ln>
        </p:spPr>
      </p:pic>
      <p:pic>
        <p:nvPicPr>
          <p:cNvPr id="4" name="Picture 3" descr="CRASH-fullroad_02.png" title="Picture of an ITC area"/>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419600" y="2438400"/>
            <a:ext cx="3981098" cy="2884084"/>
          </a:xfrm>
          <a:prstGeom prst="rect">
            <a:avLst/>
          </a:prstGeom>
          <a:ln w="12700">
            <a:solidFill>
              <a:schemeClr val="tx1"/>
            </a:solidFill>
          </a:ln>
          <a:effectLst>
            <a:outerShdw blurRad="50800" dist="76200" dir="2700000" algn="tl" rotWithShape="0">
              <a:prstClr val="black">
                <a:alpha val="40000"/>
              </a:prstClr>
            </a:outerShdw>
          </a:effectLst>
        </p:spPr>
      </p:pic>
      <p:grpSp>
        <p:nvGrpSpPr>
          <p:cNvPr id="5" name="Group 4" title="Picture of ARTBA Internal traffic control preventing runovers and backovers in roadway construction Title"/>
          <p:cNvGrpSpPr/>
          <p:nvPr/>
        </p:nvGrpSpPr>
        <p:grpSpPr>
          <a:xfrm>
            <a:off x="381000" y="336288"/>
            <a:ext cx="8595360" cy="959112"/>
            <a:chOff x="381000" y="336288"/>
            <a:chExt cx="8595360" cy="959112"/>
          </a:xfrm>
        </p:grpSpPr>
        <p:sp>
          <p:nvSpPr>
            <p:cNvPr id="6" name="Title 7"/>
            <p:cNvSpPr txBox="1">
              <a:spLocks/>
            </p:cNvSpPr>
            <p:nvPr/>
          </p:nvSpPr>
          <p:spPr>
            <a:xfrm>
              <a:off x="381000" y="336288"/>
              <a:ext cx="8595360" cy="914400"/>
            </a:xfrm>
            <a:prstGeom prst="rect">
              <a:avLst/>
            </a:pr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tileRect/>
            </a:gradFill>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a:bevelT h="25400"/>
            </a:sp3d>
          </p:spPr>
          <p:style>
            <a:lnRef idx="0">
              <a:schemeClr val="accent3"/>
            </a:lnRef>
            <a:fillRef idx="3">
              <a:schemeClr val="accent3"/>
            </a:fillRef>
            <a:effectRef idx="3">
              <a:schemeClr val="accent3"/>
            </a:effectRef>
            <a:fontRef idx="minor">
              <a:schemeClr val="lt1"/>
            </a:fontRef>
          </p:style>
          <p:txBody>
            <a:bodyPr anchor="ctr"/>
            <a:lstStyle/>
            <a:p>
              <a:pPr fontAlgn="auto">
                <a:spcAft>
                  <a:spcPts val="0"/>
                </a:spcAft>
                <a:defRPr/>
              </a:pPr>
              <a:endParaRPr lang="en-US" sz="3600" b="1" dirty="0">
                <a:solidFill>
                  <a:schemeClr val="bg1"/>
                </a:solidFill>
              </a:endParaRPr>
            </a:p>
          </p:txBody>
        </p:sp>
        <p:sp>
          <p:nvSpPr>
            <p:cNvPr id="7" name="Subtitle 8"/>
            <p:cNvSpPr txBox="1">
              <a:spLocks/>
            </p:cNvSpPr>
            <p:nvPr/>
          </p:nvSpPr>
          <p:spPr bwMode="auto">
            <a:xfrm>
              <a:off x="927698" y="592348"/>
              <a:ext cx="6324600" cy="381000"/>
            </a:xfrm>
            <a:prstGeom prst="rect">
              <a:avLst/>
            </a:prstGeom>
            <a:noFill/>
            <a:ln w="9525">
              <a:noFill/>
              <a:miter lim="800000"/>
              <a:headEnd/>
              <a:tailEnd/>
            </a:ln>
          </p:spPr>
          <p:txBody>
            <a:bodyPr>
              <a:scene3d>
                <a:camera prst="orthographicFront"/>
                <a:lightRig rig="threePt" dir="t"/>
              </a:scene3d>
              <a:sp3d extrusionH="57150">
                <a:bevelT w="82550" h="38100" prst="coolSlant"/>
              </a:sp3d>
            </a:bodyPr>
            <a:lstStyle/>
            <a:p>
              <a:pPr lvl="0" algn="r">
                <a:lnSpc>
                  <a:spcPts val="1900"/>
                </a:lnSpc>
              </a:pPr>
              <a:r>
                <a:rPr lang="en-US" sz="3600" b="1" dirty="0">
                  <a:solidFill>
                    <a:prstClr val="black"/>
                  </a:solidFill>
                  <a:effectLst>
                    <a:outerShdw blurRad="60007" dist="310007" dir="7680000" sy="30000" kx="1300200" algn="ctr" rotWithShape="0">
                      <a:prstClr val="black">
                        <a:alpha val="32000"/>
                      </a:prstClr>
                    </a:outerShdw>
                  </a:effectLst>
                </a:rPr>
                <a:t>Control de </a:t>
              </a:r>
              <a:r>
                <a:rPr lang="en-US" sz="3600" b="1" dirty="0" err="1">
                  <a:solidFill>
                    <a:prstClr val="black"/>
                  </a:solidFill>
                  <a:effectLst>
                    <a:outerShdw blurRad="60007" dist="310007" dir="7680000" sy="30000" kx="1300200" algn="ctr" rotWithShape="0">
                      <a:prstClr val="black">
                        <a:alpha val="32000"/>
                      </a:prstClr>
                    </a:outerShdw>
                  </a:effectLst>
                </a:rPr>
                <a:t>Tr</a:t>
              </a:r>
              <a:r>
                <a:rPr lang="es-US" sz="3600" b="1" dirty="0" err="1">
                  <a:solidFill>
                    <a:prstClr val="black"/>
                  </a:solidFill>
                  <a:effectLst>
                    <a:outerShdw blurRad="60007" dist="310007" dir="7680000" sy="30000" kx="1300200" algn="ctr" rotWithShape="0">
                      <a:prstClr val="black">
                        <a:alpha val="32000"/>
                      </a:prstClr>
                    </a:outerShdw>
                  </a:effectLst>
                </a:rPr>
                <a:t>áfico</a:t>
              </a:r>
              <a:r>
                <a:rPr lang="es-US" sz="3600" b="1" dirty="0">
                  <a:solidFill>
                    <a:prstClr val="black"/>
                  </a:solidFill>
                  <a:effectLst>
                    <a:outerShdw blurRad="60007" dist="310007" dir="7680000" sy="30000" kx="1300200" algn="ctr" rotWithShape="0">
                      <a:prstClr val="black">
                        <a:alpha val="32000"/>
                      </a:prstClr>
                    </a:outerShdw>
                  </a:effectLst>
                </a:rPr>
                <a:t> Interno</a:t>
              </a: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a:p>
              <a:pPr algn="r">
                <a:lnSpc>
                  <a:spcPts val="1900"/>
                </a:lnSpc>
              </a:pP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p:txBody>
        </p:sp>
        <p:sp>
          <p:nvSpPr>
            <p:cNvPr id="8" name="Subtitle 8"/>
            <p:cNvSpPr txBox="1">
              <a:spLocks/>
            </p:cNvSpPr>
            <p:nvPr/>
          </p:nvSpPr>
          <p:spPr bwMode="auto">
            <a:xfrm>
              <a:off x="589828" y="957530"/>
              <a:ext cx="7563572" cy="337870"/>
            </a:xfrm>
            <a:prstGeom prst="rect">
              <a:avLst/>
            </a:prstGeom>
            <a:noFill/>
            <a:ln w="9525">
              <a:noFill/>
              <a:miter lim="800000"/>
              <a:headEnd/>
              <a:tailEnd/>
            </a:ln>
          </p:spPr>
          <p:txBody>
            <a:bodyPr/>
            <a:lstStyle/>
            <a:p>
              <a:pPr>
                <a:lnSpc>
                  <a:spcPts val="1900"/>
                </a:lnSpc>
              </a:pPr>
              <a:r>
                <a:rPr lang="en-US" sz="1600" b="1" i="1" spc="50" dirty="0">
                  <a:ln>
                    <a:solidFill>
                      <a:srgbClr val="C00000"/>
                    </a:solidFill>
                  </a:ln>
                  <a:solidFill>
                    <a:srgbClr val="003300"/>
                  </a:solidFill>
                </a:rPr>
                <a:t>PREVINIENDO INCIDENTES POR ATROPELLOS EN LA CONSTRUCCION VIAL</a:t>
              </a:r>
              <a:endParaRPr lang="en-US" sz="1600" b="1" i="1" spc="50" dirty="0">
                <a:ln>
                  <a:solidFill>
                    <a:srgbClr val="C00000"/>
                  </a:solidFill>
                </a:ln>
                <a:solidFill>
                  <a:srgbClr val="003300"/>
                </a:solidFill>
                <a:latin typeface="Calibri" pitchFamily="34" charset="0"/>
              </a:endParaRPr>
            </a:p>
            <a:p>
              <a:pPr>
                <a:lnSpc>
                  <a:spcPts val="1900"/>
                </a:lnSpc>
              </a:pPr>
              <a:endParaRPr lang="en-US" sz="1600" b="1" i="1" spc="50" dirty="0">
                <a:ln>
                  <a:solidFill>
                    <a:srgbClr val="C00000"/>
                  </a:solidFill>
                </a:ln>
                <a:solidFill>
                  <a:srgbClr val="003300"/>
                </a:solidFill>
                <a:latin typeface="Calibri" pitchFamily="34" charset="0"/>
              </a:endParaRPr>
            </a:p>
          </p:txBody>
        </p:sp>
        <p:pic>
          <p:nvPicPr>
            <p:cNvPr id="9" name="Picture 8" descr="LOGO-ARTBA.png" title="Picture of ARTBA Internal traffic control preventing runovers and backovers in roadway construction Title"/>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57200" y="652077"/>
              <a:ext cx="533400" cy="207686"/>
            </a:xfrm>
            <a:prstGeom prst="rect">
              <a:avLst/>
            </a:prstGeom>
            <a:effectLst>
              <a:outerShdw blurRad="50800" dist="38100" dir="2700000" algn="tl" rotWithShape="0">
                <a:prstClr val="black">
                  <a:alpha val="40000"/>
                </a:prstClr>
              </a:outerShdw>
            </a:effectLst>
          </p:spPr>
        </p:pic>
        <p:pic>
          <p:nvPicPr>
            <p:cNvPr id="10" name="Picture 9" descr="Logo_WZ_Safety.png" title="Picture of ARTBA Internal traffic control preventing runovers and backovers in roadway construction Title"/>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391399" y="440545"/>
              <a:ext cx="1383723" cy="727388"/>
            </a:xfrm>
            <a:prstGeom prst="rect">
              <a:avLst/>
            </a:prstGeom>
            <a:effectLst>
              <a:outerShdw blurRad="50800" dist="38100" dir="2700000" algn="tl" rotWithShape="0">
                <a:prstClr val="black">
                  <a:alpha val="40000"/>
                </a:prstClr>
              </a:outerShdw>
            </a:effectLst>
          </p:spPr>
        </p:pic>
      </p:grpSp>
      <p:sp>
        <p:nvSpPr>
          <p:cNvPr id="14" name="5-Point Star 13" title="Picture of star under the page number"/>
          <p:cNvSpPr/>
          <p:nvPr/>
        </p:nvSpPr>
        <p:spPr>
          <a:xfrm>
            <a:off x="8484669" y="6607293"/>
            <a:ext cx="159026" cy="143123"/>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Subtitle 8"/>
          <p:cNvSpPr txBox="1">
            <a:spLocks/>
          </p:cNvSpPr>
          <p:nvPr/>
        </p:nvSpPr>
        <p:spPr bwMode="auto">
          <a:xfrm>
            <a:off x="482600" y="1981200"/>
            <a:ext cx="8061325" cy="506413"/>
          </a:xfrm>
          <a:prstGeom prst="rect">
            <a:avLst/>
          </a:prstGeom>
          <a:noFill/>
          <a:ln w="9525">
            <a:noFill/>
            <a:miter lim="800000"/>
            <a:headEnd/>
            <a:tailEnd/>
          </a:ln>
        </p:spPr>
        <p:txBody>
          <a:bodyPr/>
          <a:lstStyle/>
          <a:p>
            <a:pPr>
              <a:lnSpc>
                <a:spcPts val="2200"/>
              </a:lnSpc>
              <a:spcBef>
                <a:spcPct val="20000"/>
              </a:spcBef>
              <a:buFont typeface="Arial" charset="0"/>
              <a:buChar char="•"/>
            </a:pPr>
            <a:r>
              <a:rPr lang="en-US" sz="2200" b="1" dirty="0">
                <a:solidFill>
                  <a:schemeClr val="tx1">
                    <a:lumMod val="75000"/>
                    <a:lumOff val="25000"/>
                  </a:schemeClr>
                </a:solidFill>
                <a:latin typeface="Arial Narrow" pitchFamily="34" charset="0"/>
              </a:rPr>
              <a:t> </a:t>
            </a:r>
            <a:r>
              <a:rPr lang="en-US" sz="2200" b="1" dirty="0" smtClean="0">
                <a:solidFill>
                  <a:schemeClr val="tx1">
                    <a:lumMod val="75000"/>
                    <a:lumOff val="25000"/>
                  </a:schemeClr>
                </a:solidFill>
                <a:latin typeface="Arial Narrow" pitchFamily="34" charset="0"/>
              </a:rPr>
              <a:t>Los </a:t>
            </a:r>
            <a:r>
              <a:rPr lang="en-US" sz="2200" b="1" dirty="0" err="1" smtClean="0">
                <a:solidFill>
                  <a:schemeClr val="tx1">
                    <a:lumMod val="75000"/>
                    <a:lumOff val="25000"/>
                  </a:schemeClr>
                </a:solidFill>
                <a:latin typeface="Arial Narrow" pitchFamily="34" charset="0"/>
              </a:rPr>
              <a:t>trabajadores</a:t>
            </a:r>
            <a:r>
              <a:rPr lang="en-US" sz="2200" b="1" dirty="0" smtClean="0">
                <a:solidFill>
                  <a:schemeClr val="tx1">
                    <a:lumMod val="75000"/>
                    <a:lumOff val="25000"/>
                  </a:schemeClr>
                </a:solidFill>
                <a:latin typeface="Arial Narrow" pitchFamily="34" charset="0"/>
              </a:rPr>
              <a:t> </a:t>
            </a:r>
            <a:r>
              <a:rPr lang="en-US" sz="2200" b="1" dirty="0" err="1" smtClean="0">
                <a:solidFill>
                  <a:schemeClr val="tx1">
                    <a:lumMod val="75000"/>
                    <a:lumOff val="25000"/>
                  </a:schemeClr>
                </a:solidFill>
                <a:latin typeface="Arial Narrow" pitchFamily="34" charset="0"/>
              </a:rPr>
              <a:t>pueden</a:t>
            </a:r>
            <a:r>
              <a:rPr lang="en-US" sz="2200" b="1" dirty="0" smtClean="0">
                <a:solidFill>
                  <a:schemeClr val="tx1">
                    <a:lumMod val="75000"/>
                    <a:lumOff val="25000"/>
                  </a:schemeClr>
                </a:solidFill>
                <a:latin typeface="Arial Narrow" pitchFamily="34" charset="0"/>
              </a:rPr>
              <a:t> </a:t>
            </a:r>
            <a:r>
              <a:rPr lang="en-US" sz="2200" b="1" dirty="0" err="1" smtClean="0">
                <a:solidFill>
                  <a:schemeClr val="tx1">
                    <a:lumMod val="75000"/>
                    <a:lumOff val="25000"/>
                  </a:schemeClr>
                </a:solidFill>
                <a:latin typeface="Arial Narrow" pitchFamily="34" charset="0"/>
              </a:rPr>
              <a:t>entrer</a:t>
            </a:r>
            <a:r>
              <a:rPr lang="en-US" sz="2200" b="1" dirty="0" smtClean="0">
                <a:solidFill>
                  <a:schemeClr val="tx1">
                    <a:lumMod val="75000"/>
                    <a:lumOff val="25000"/>
                  </a:schemeClr>
                </a:solidFill>
                <a:latin typeface="Arial Narrow" pitchFamily="34" charset="0"/>
              </a:rPr>
              <a:t> en la </a:t>
            </a:r>
            <a:r>
              <a:rPr lang="en-US" sz="2200" b="1" dirty="0" err="1" smtClean="0">
                <a:solidFill>
                  <a:schemeClr val="tx1">
                    <a:lumMod val="75000"/>
                    <a:lumOff val="25000"/>
                  </a:schemeClr>
                </a:solidFill>
                <a:latin typeface="Arial Narrow" pitchFamily="34" charset="0"/>
              </a:rPr>
              <a:t>zona</a:t>
            </a:r>
            <a:r>
              <a:rPr lang="en-US" sz="2200" b="1" dirty="0" smtClean="0">
                <a:solidFill>
                  <a:schemeClr val="tx1">
                    <a:lumMod val="75000"/>
                    <a:lumOff val="25000"/>
                  </a:schemeClr>
                </a:solidFill>
                <a:latin typeface="Arial Narrow" pitchFamily="34" charset="0"/>
              </a:rPr>
              <a:t> de </a:t>
            </a:r>
            <a:r>
              <a:rPr lang="en-US" sz="2200" b="1" dirty="0" err="1" smtClean="0">
                <a:solidFill>
                  <a:schemeClr val="tx1">
                    <a:lumMod val="75000"/>
                    <a:lumOff val="25000"/>
                  </a:schemeClr>
                </a:solidFill>
                <a:latin typeface="Arial Narrow" pitchFamily="34" charset="0"/>
              </a:rPr>
              <a:t>tr</a:t>
            </a:r>
            <a:r>
              <a:rPr lang="es-US" sz="2200" b="1" dirty="0" err="1" smtClean="0">
                <a:solidFill>
                  <a:schemeClr val="tx1">
                    <a:lumMod val="75000"/>
                    <a:lumOff val="25000"/>
                  </a:schemeClr>
                </a:solidFill>
                <a:latin typeface="Arial Narrow" pitchFamily="34" charset="0"/>
              </a:rPr>
              <a:t>áfico</a:t>
            </a:r>
            <a:r>
              <a:rPr lang="es-US" sz="2200" b="1" dirty="0" smtClean="0">
                <a:solidFill>
                  <a:schemeClr val="tx1">
                    <a:lumMod val="75000"/>
                    <a:lumOff val="25000"/>
                  </a:schemeClr>
                </a:solidFill>
                <a:latin typeface="Arial Narrow" pitchFamily="34" charset="0"/>
              </a:rPr>
              <a:t> cuando:</a:t>
            </a:r>
            <a:endParaRPr lang="en-US" sz="2200" b="1" dirty="0">
              <a:latin typeface="Arial Narrow" pitchFamily="34" charset="0"/>
            </a:endParaRPr>
          </a:p>
        </p:txBody>
      </p:sp>
      <p:sp>
        <p:nvSpPr>
          <p:cNvPr id="16" name="Subtitle 8"/>
          <p:cNvSpPr txBox="1">
            <a:spLocks/>
          </p:cNvSpPr>
          <p:nvPr/>
        </p:nvSpPr>
        <p:spPr bwMode="auto">
          <a:xfrm>
            <a:off x="640105" y="2369223"/>
            <a:ext cx="8138770" cy="560387"/>
          </a:xfrm>
          <a:prstGeom prst="rect">
            <a:avLst/>
          </a:prstGeom>
          <a:noFill/>
          <a:ln w="9525">
            <a:noFill/>
            <a:miter lim="800000"/>
            <a:headEnd/>
            <a:tailEnd/>
          </a:ln>
        </p:spPr>
        <p:txBody>
          <a:bodyPr/>
          <a:lstStyle/>
          <a:p>
            <a:pPr marL="0" lvl="1">
              <a:lnSpc>
                <a:spcPts val="22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dirty="0" err="1" smtClean="0">
                <a:latin typeface="Arial Narrow" pitchFamily="34" charset="0"/>
              </a:rPr>
              <a:t>Están</a:t>
            </a:r>
            <a:r>
              <a:rPr lang="en-US" sz="2000" b="1" dirty="0" smtClean="0">
                <a:latin typeface="Arial Narrow" pitchFamily="34" charset="0"/>
              </a:rPr>
              <a:t> </a:t>
            </a:r>
            <a:r>
              <a:rPr lang="en-US" sz="2000" b="1" dirty="0" err="1" smtClean="0">
                <a:latin typeface="Arial Narrow" pitchFamily="34" charset="0"/>
              </a:rPr>
              <a:t>preocupados</a:t>
            </a:r>
            <a:r>
              <a:rPr lang="en-US" sz="2000" b="1" dirty="0" smtClean="0">
                <a:latin typeface="Arial Narrow" pitchFamily="34" charset="0"/>
              </a:rPr>
              <a:t> </a:t>
            </a:r>
            <a:r>
              <a:rPr lang="en-US" sz="2000" b="1" dirty="0" err="1" smtClean="0">
                <a:latin typeface="Arial Narrow" pitchFamily="34" charset="0"/>
              </a:rPr>
              <a:t>por</a:t>
            </a:r>
            <a:r>
              <a:rPr lang="en-US" sz="2000" b="1" dirty="0" smtClean="0">
                <a:latin typeface="Arial Narrow" pitchFamily="34" charset="0"/>
              </a:rPr>
              <a:t> la </a:t>
            </a:r>
            <a:r>
              <a:rPr lang="en-US" sz="2000" b="1" dirty="0" err="1" smtClean="0">
                <a:latin typeface="Arial Narrow" pitchFamily="34" charset="0"/>
              </a:rPr>
              <a:t>obra</a:t>
            </a:r>
            <a:endParaRPr lang="en-US" sz="2000" b="1" spc="-30" dirty="0" smtClean="0">
              <a:latin typeface="Arial Narrow" pitchFamily="34" charset="0"/>
            </a:endParaRPr>
          </a:p>
          <a:p>
            <a:pPr>
              <a:lnSpc>
                <a:spcPts val="2400"/>
              </a:lnSpc>
              <a:buFont typeface="Arial" pitchFamily="34" charset="0"/>
              <a:buChar char="•"/>
            </a:pPr>
            <a:endParaRPr lang="en-US" sz="2400" b="1" dirty="0">
              <a:latin typeface="Arial Narrow" pitchFamily="34" charset="0"/>
            </a:endParaRPr>
          </a:p>
        </p:txBody>
      </p:sp>
      <p:sp>
        <p:nvSpPr>
          <p:cNvPr id="17" name="Subtitle 8"/>
          <p:cNvSpPr txBox="1">
            <a:spLocks/>
          </p:cNvSpPr>
          <p:nvPr/>
        </p:nvSpPr>
        <p:spPr bwMode="auto">
          <a:xfrm>
            <a:off x="640105" y="2833678"/>
            <a:ext cx="8138770" cy="560387"/>
          </a:xfrm>
          <a:prstGeom prst="rect">
            <a:avLst/>
          </a:prstGeom>
          <a:noFill/>
          <a:ln w="9525">
            <a:noFill/>
            <a:miter lim="800000"/>
            <a:headEnd/>
            <a:tailEnd/>
          </a:ln>
        </p:spPr>
        <p:txBody>
          <a:bodyPr/>
          <a:lstStyle/>
          <a:p>
            <a:pPr marL="0" lvl="1">
              <a:lnSpc>
                <a:spcPts val="20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spc="20" dirty="0" smtClean="0">
                <a:latin typeface="Arial Narrow" pitchFamily="34" charset="0"/>
              </a:rPr>
              <a:t>Se </a:t>
            </a:r>
            <a:r>
              <a:rPr lang="en-US" sz="2000" b="1" spc="20" dirty="0" err="1" smtClean="0">
                <a:latin typeface="Arial Narrow" pitchFamily="34" charset="0"/>
              </a:rPr>
              <a:t>sienten</a:t>
            </a:r>
            <a:r>
              <a:rPr lang="en-US" sz="2000" b="1" spc="20" dirty="0" smtClean="0">
                <a:latin typeface="Arial Narrow" pitchFamily="34" charset="0"/>
              </a:rPr>
              <a:t> </a:t>
            </a:r>
            <a:r>
              <a:rPr lang="en-US" sz="2000" b="1" spc="20" dirty="0" err="1" smtClean="0">
                <a:latin typeface="Arial Narrow" pitchFamily="34" charset="0"/>
              </a:rPr>
              <a:t>confortables</a:t>
            </a:r>
            <a:r>
              <a:rPr lang="en-US" sz="2000" b="1" spc="20" dirty="0" smtClean="0">
                <a:latin typeface="Arial Narrow" pitchFamily="34" charset="0"/>
              </a:rPr>
              <a:t> en  </a:t>
            </a:r>
            <a:br>
              <a:rPr lang="en-US" sz="2000" b="1" spc="20" dirty="0" smtClean="0">
                <a:latin typeface="Arial Narrow" pitchFamily="34" charset="0"/>
              </a:rPr>
            </a:br>
            <a:r>
              <a:rPr lang="en-US" sz="2000" b="1" spc="20" dirty="0" smtClean="0">
                <a:latin typeface="Arial Narrow" pitchFamily="34" charset="0"/>
              </a:rPr>
              <a:t>     </a:t>
            </a:r>
            <a:r>
              <a:rPr lang="en-US" sz="2000" b="1" spc="20" dirty="0" err="1" smtClean="0">
                <a:latin typeface="Arial Narrow" pitchFamily="34" charset="0"/>
              </a:rPr>
              <a:t>ambientes</a:t>
            </a:r>
            <a:r>
              <a:rPr lang="en-US" sz="2000" b="1" spc="20" dirty="0" smtClean="0">
                <a:latin typeface="Arial Narrow" pitchFamily="34" charset="0"/>
              </a:rPr>
              <a:t> </a:t>
            </a:r>
            <a:r>
              <a:rPr lang="en-US" sz="2000" b="1" spc="20" dirty="0" err="1" smtClean="0">
                <a:latin typeface="Arial Narrow" pitchFamily="34" charset="0"/>
              </a:rPr>
              <a:t>peligrosos</a:t>
            </a:r>
            <a:endParaRPr lang="en-US" sz="2000" b="1" dirty="0" smtClean="0">
              <a:latin typeface="Arial Narrow" pitchFamily="34" charset="0"/>
            </a:endParaRPr>
          </a:p>
          <a:p>
            <a:pPr marL="0" lvl="1">
              <a:lnSpc>
                <a:spcPts val="2200"/>
              </a:lnSpc>
              <a:buSzPct val="50000"/>
              <a:buFont typeface="Wingdings" pitchFamily="2" charset="2"/>
              <a:buChar char="ü"/>
            </a:pPr>
            <a:endParaRPr lang="en-US" sz="2000" b="1" dirty="0" smtClean="0">
              <a:latin typeface="Arial Narrow" pitchFamily="34" charset="0"/>
            </a:endParaRPr>
          </a:p>
          <a:p>
            <a:pPr>
              <a:lnSpc>
                <a:spcPts val="2400"/>
              </a:lnSpc>
              <a:buFont typeface="Arial" pitchFamily="34" charset="0"/>
              <a:buChar char="•"/>
            </a:pPr>
            <a:endParaRPr lang="en-US" sz="2400" b="1" dirty="0">
              <a:latin typeface="Arial Narrow" pitchFamily="34" charset="0"/>
            </a:endParaRPr>
          </a:p>
        </p:txBody>
      </p:sp>
      <p:sp>
        <p:nvSpPr>
          <p:cNvPr id="18" name="Subtitle 8"/>
          <p:cNvSpPr txBox="1">
            <a:spLocks/>
          </p:cNvSpPr>
          <p:nvPr/>
        </p:nvSpPr>
        <p:spPr bwMode="auto">
          <a:xfrm>
            <a:off x="640105" y="3537861"/>
            <a:ext cx="8138770" cy="560387"/>
          </a:xfrm>
          <a:prstGeom prst="rect">
            <a:avLst/>
          </a:prstGeom>
          <a:noFill/>
          <a:ln w="9525">
            <a:noFill/>
            <a:miter lim="800000"/>
            <a:headEnd/>
            <a:tailEnd/>
          </a:ln>
        </p:spPr>
        <p:txBody>
          <a:bodyPr/>
          <a:lstStyle/>
          <a:p>
            <a:pPr marL="0" lvl="1">
              <a:lnSpc>
                <a:spcPts val="21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spc="-30" dirty="0" smtClean="0">
                <a:latin typeface="Arial Narrow" pitchFamily="34" charset="0"/>
              </a:rPr>
              <a:t>No </a:t>
            </a:r>
            <a:r>
              <a:rPr lang="en-US" sz="2000" b="1" spc="-30" dirty="0" err="1" smtClean="0">
                <a:latin typeface="Arial Narrow" pitchFamily="34" charset="0"/>
              </a:rPr>
              <a:t>tienen</a:t>
            </a:r>
            <a:r>
              <a:rPr lang="en-US" sz="2000" b="1" spc="-30" dirty="0" smtClean="0">
                <a:latin typeface="Arial Narrow" pitchFamily="34" charset="0"/>
              </a:rPr>
              <a:t> </a:t>
            </a:r>
            <a:r>
              <a:rPr lang="en-US" sz="2000" b="1" spc="-30" dirty="0" err="1" smtClean="0">
                <a:latin typeface="Arial Narrow" pitchFamily="34" charset="0"/>
              </a:rPr>
              <a:t>acceso</a:t>
            </a:r>
            <a:r>
              <a:rPr lang="en-US" sz="2000" b="1" spc="-30" dirty="0" smtClean="0">
                <a:latin typeface="Arial Narrow" pitchFamily="34" charset="0"/>
              </a:rPr>
              <a:t> </a:t>
            </a:r>
            <a:r>
              <a:rPr lang="en-US" sz="2000" b="1" spc="-30" dirty="0" err="1" smtClean="0">
                <a:latin typeface="Arial Narrow" pitchFamily="34" charset="0"/>
              </a:rPr>
              <a:t>conveniente</a:t>
            </a:r>
            <a:r>
              <a:rPr lang="en-US" sz="2000" b="1" spc="-30" dirty="0" smtClean="0">
                <a:latin typeface="Arial Narrow" pitchFamily="34" charset="0"/>
              </a:rPr>
              <a:t> de </a:t>
            </a:r>
            <a:br>
              <a:rPr lang="en-US" sz="2000" b="1" spc="-30" dirty="0" smtClean="0">
                <a:latin typeface="Arial Narrow" pitchFamily="34" charset="0"/>
              </a:rPr>
            </a:br>
            <a:r>
              <a:rPr lang="en-US" sz="2000" b="1" spc="-30" dirty="0" smtClean="0">
                <a:latin typeface="Arial Narrow" pitchFamily="34" charset="0"/>
              </a:rPr>
              <a:t>     y </a:t>
            </a:r>
            <a:r>
              <a:rPr lang="en-US" sz="2000" b="1" spc="-30" dirty="0" err="1" smtClean="0">
                <a:latin typeface="Arial Narrow" pitchFamily="34" charset="0"/>
              </a:rPr>
              <a:t>hacia</a:t>
            </a:r>
            <a:r>
              <a:rPr lang="en-US" sz="2000" b="1" spc="-30" dirty="0" smtClean="0">
                <a:latin typeface="Arial Narrow" pitchFamily="34" charset="0"/>
              </a:rPr>
              <a:t> la </a:t>
            </a:r>
            <a:r>
              <a:rPr lang="en-US" sz="2000" b="1" spc="-30" dirty="0" err="1" smtClean="0">
                <a:latin typeface="Arial Narrow" pitchFamily="34" charset="0"/>
              </a:rPr>
              <a:t>zona</a:t>
            </a:r>
            <a:r>
              <a:rPr lang="en-US" sz="2000" b="1" spc="-30" dirty="0" smtClean="0">
                <a:latin typeface="Arial Narrow" pitchFamily="34" charset="0"/>
              </a:rPr>
              <a:t> de </a:t>
            </a:r>
            <a:r>
              <a:rPr lang="en-US" sz="2000" b="1" spc="-30" dirty="0" err="1" smtClean="0">
                <a:latin typeface="Arial Narrow" pitchFamily="34" charset="0"/>
              </a:rPr>
              <a:t>trabajo</a:t>
            </a:r>
            <a:endParaRPr lang="en-US" sz="2000" b="1" spc="-30" dirty="0" smtClean="0">
              <a:latin typeface="Arial Narrow" pitchFamily="34" charset="0"/>
            </a:endParaRPr>
          </a:p>
          <a:p>
            <a:pPr marL="0" lvl="1">
              <a:lnSpc>
                <a:spcPts val="2200"/>
              </a:lnSpc>
              <a:buSzPct val="50000"/>
              <a:buFont typeface="Wingdings" pitchFamily="2" charset="2"/>
              <a:buChar char="ü"/>
            </a:pPr>
            <a:endParaRPr lang="en-US" sz="2000" b="1" spc="-30" dirty="0" smtClean="0">
              <a:latin typeface="Arial Narrow" pitchFamily="34" charset="0"/>
            </a:endParaRPr>
          </a:p>
          <a:p>
            <a:pPr marL="0" lvl="1">
              <a:lnSpc>
                <a:spcPts val="2200"/>
              </a:lnSpc>
              <a:buSzPct val="50000"/>
              <a:buFont typeface="Wingdings" pitchFamily="2" charset="2"/>
              <a:buChar char="ü"/>
            </a:pPr>
            <a:endParaRPr lang="en-US" sz="2000" b="1" dirty="0" smtClean="0">
              <a:latin typeface="Arial Narrow" pitchFamily="34" charset="0"/>
            </a:endParaRPr>
          </a:p>
          <a:p>
            <a:pPr marL="0" lvl="1">
              <a:lnSpc>
                <a:spcPts val="2200"/>
              </a:lnSpc>
              <a:buSzPct val="50000"/>
              <a:buFont typeface="Wingdings" pitchFamily="2" charset="2"/>
              <a:buChar char="ü"/>
            </a:pPr>
            <a:endParaRPr lang="en-US" sz="2000" b="1" dirty="0" smtClean="0">
              <a:latin typeface="Arial Narrow" pitchFamily="34" charset="0"/>
            </a:endParaRPr>
          </a:p>
          <a:p>
            <a:pPr>
              <a:lnSpc>
                <a:spcPts val="2400"/>
              </a:lnSpc>
              <a:buFont typeface="Arial" pitchFamily="34" charset="0"/>
              <a:buChar char="•"/>
            </a:pPr>
            <a:endParaRPr lang="en-US" sz="2400" b="1" dirty="0">
              <a:latin typeface="Arial Narrow" pitchFamily="34" charset="0"/>
            </a:endParaRPr>
          </a:p>
        </p:txBody>
      </p:sp>
      <p:sp>
        <p:nvSpPr>
          <p:cNvPr id="19" name="Subtitle 8"/>
          <p:cNvSpPr txBox="1">
            <a:spLocks/>
          </p:cNvSpPr>
          <p:nvPr/>
        </p:nvSpPr>
        <p:spPr bwMode="auto">
          <a:xfrm>
            <a:off x="944905" y="4122115"/>
            <a:ext cx="6065495" cy="560387"/>
          </a:xfrm>
          <a:prstGeom prst="rect">
            <a:avLst/>
          </a:prstGeom>
          <a:noFill/>
          <a:ln w="9525">
            <a:noFill/>
            <a:miter lim="800000"/>
            <a:headEnd/>
            <a:tailEnd/>
          </a:ln>
        </p:spPr>
        <p:txBody>
          <a:bodyPr/>
          <a:lstStyle/>
          <a:p>
            <a:pPr marL="0" lvl="1">
              <a:lnSpc>
                <a:spcPts val="2200"/>
              </a:lnSpc>
              <a:buSzPct val="50000"/>
            </a:pPr>
            <a:r>
              <a:rPr lang="en-US" sz="3600" b="1" dirty="0" smtClean="0">
                <a:solidFill>
                  <a:srgbClr val="C00000"/>
                </a:solidFill>
                <a:latin typeface="Arial Narrow" pitchFamily="34" charset="0"/>
              </a:rPr>
              <a:t>-</a:t>
            </a:r>
            <a:r>
              <a:rPr lang="en-US" sz="3600" b="1" dirty="0" smtClean="0">
                <a:solidFill>
                  <a:schemeClr val="tx1">
                    <a:lumMod val="50000"/>
                    <a:lumOff val="50000"/>
                  </a:schemeClr>
                </a:solidFill>
                <a:latin typeface="Arial Narrow" pitchFamily="34" charset="0"/>
              </a:rPr>
              <a:t> </a:t>
            </a:r>
            <a:r>
              <a:rPr lang="en-US" sz="2000" b="1" dirty="0" err="1" smtClean="0">
                <a:latin typeface="Arial Narrow" pitchFamily="34" charset="0"/>
              </a:rPr>
              <a:t>Baños</a:t>
            </a:r>
            <a:endParaRPr lang="en-US" sz="2000" b="1" dirty="0" smtClean="0">
              <a:latin typeface="Arial Narrow" pitchFamily="34" charset="0"/>
            </a:endParaRPr>
          </a:p>
          <a:p>
            <a:pPr marL="0" lvl="1">
              <a:lnSpc>
                <a:spcPts val="2200"/>
              </a:lnSpc>
              <a:buSzPct val="50000"/>
              <a:buFont typeface="Wingdings" pitchFamily="2" charset="2"/>
              <a:buChar char="ü"/>
            </a:pPr>
            <a:endParaRPr lang="en-US" sz="2000" b="1" dirty="0" smtClean="0">
              <a:latin typeface="Arial Narrow" pitchFamily="34" charset="0"/>
            </a:endParaRPr>
          </a:p>
          <a:p>
            <a:pPr>
              <a:lnSpc>
                <a:spcPts val="2400"/>
              </a:lnSpc>
              <a:buFont typeface="Arial" pitchFamily="34" charset="0"/>
              <a:buChar char="•"/>
            </a:pPr>
            <a:endParaRPr lang="en-US" sz="2400" b="1" dirty="0">
              <a:latin typeface="Arial Narrow" pitchFamily="34" charset="0"/>
            </a:endParaRPr>
          </a:p>
        </p:txBody>
      </p:sp>
      <p:pic>
        <p:nvPicPr>
          <p:cNvPr id="24" name="Picture 23" descr="speed987412-trafstop021.png" title="Picture of an ITC area next to a high speed traffic"/>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286206" y="2438400"/>
            <a:ext cx="4357588" cy="2900216"/>
          </a:xfrm>
          <a:prstGeom prst="rect">
            <a:avLst/>
          </a:prstGeom>
          <a:ln w="12700">
            <a:solidFill>
              <a:schemeClr val="tx1"/>
            </a:solidFill>
          </a:ln>
          <a:effectLst>
            <a:outerShdw blurRad="50800" dist="76200" dir="2700000" algn="tl" rotWithShape="0">
              <a:prstClr val="black">
                <a:alpha val="40000"/>
              </a:prstClr>
            </a:outerShdw>
          </a:effectLst>
        </p:spPr>
      </p:pic>
      <p:sp>
        <p:nvSpPr>
          <p:cNvPr id="25" name="Subtitle 8"/>
          <p:cNvSpPr txBox="1">
            <a:spLocks/>
          </p:cNvSpPr>
          <p:nvPr/>
        </p:nvSpPr>
        <p:spPr bwMode="auto">
          <a:xfrm>
            <a:off x="944905" y="4479178"/>
            <a:ext cx="6065495" cy="560387"/>
          </a:xfrm>
          <a:prstGeom prst="rect">
            <a:avLst/>
          </a:prstGeom>
          <a:noFill/>
          <a:ln w="9525">
            <a:noFill/>
            <a:miter lim="800000"/>
            <a:headEnd/>
            <a:tailEnd/>
          </a:ln>
        </p:spPr>
        <p:txBody>
          <a:bodyPr/>
          <a:lstStyle/>
          <a:p>
            <a:pPr marL="0" lvl="1">
              <a:lnSpc>
                <a:spcPts val="2200"/>
              </a:lnSpc>
              <a:buSzPct val="50000"/>
            </a:pPr>
            <a:r>
              <a:rPr lang="en-US" sz="3600" b="1" dirty="0" smtClean="0">
                <a:solidFill>
                  <a:srgbClr val="C00000"/>
                </a:solidFill>
                <a:latin typeface="Arial Narrow" pitchFamily="34" charset="0"/>
              </a:rPr>
              <a:t>-</a:t>
            </a:r>
            <a:r>
              <a:rPr lang="en-US" sz="3600" b="1" dirty="0" smtClean="0">
                <a:solidFill>
                  <a:schemeClr val="tx1">
                    <a:lumMod val="50000"/>
                    <a:lumOff val="50000"/>
                  </a:schemeClr>
                </a:solidFill>
                <a:latin typeface="Arial Narrow" pitchFamily="34" charset="0"/>
              </a:rPr>
              <a:t> </a:t>
            </a:r>
            <a:r>
              <a:rPr lang="en-US" sz="2000" b="1" dirty="0" smtClean="0">
                <a:latin typeface="Arial Narrow" pitchFamily="34" charset="0"/>
              </a:rPr>
              <a:t>Comida y </a:t>
            </a:r>
            <a:r>
              <a:rPr lang="en-US" sz="2000" b="1" dirty="0" err="1" smtClean="0">
                <a:latin typeface="Arial Narrow" pitchFamily="34" charset="0"/>
              </a:rPr>
              <a:t>agua</a:t>
            </a:r>
            <a:endParaRPr lang="en-US" sz="2000" b="1" dirty="0" smtClean="0">
              <a:latin typeface="Arial Narrow" pitchFamily="34" charset="0"/>
            </a:endParaRPr>
          </a:p>
          <a:p>
            <a:pPr marL="0" lvl="1">
              <a:lnSpc>
                <a:spcPts val="2200"/>
              </a:lnSpc>
              <a:buSzPct val="50000"/>
              <a:buFont typeface="Wingdings" pitchFamily="2" charset="2"/>
              <a:buChar char="ü"/>
            </a:pPr>
            <a:endParaRPr lang="en-US" sz="2000" b="1" dirty="0" smtClean="0">
              <a:latin typeface="Arial Narrow" pitchFamily="34" charset="0"/>
            </a:endParaRPr>
          </a:p>
          <a:p>
            <a:pPr>
              <a:lnSpc>
                <a:spcPts val="2400"/>
              </a:lnSpc>
              <a:buFont typeface="Arial" pitchFamily="34" charset="0"/>
              <a:buChar char="•"/>
            </a:pPr>
            <a:endParaRPr lang="en-US" sz="2400" b="1" dirty="0">
              <a:latin typeface="Arial Narrow" pitchFamily="34" charset="0"/>
            </a:endParaRPr>
          </a:p>
        </p:txBody>
      </p:sp>
      <p:sp>
        <p:nvSpPr>
          <p:cNvPr id="26" name="Subtitle 8"/>
          <p:cNvSpPr txBox="1">
            <a:spLocks/>
          </p:cNvSpPr>
          <p:nvPr/>
        </p:nvSpPr>
        <p:spPr bwMode="auto">
          <a:xfrm>
            <a:off x="944905" y="4832910"/>
            <a:ext cx="6065495" cy="560387"/>
          </a:xfrm>
          <a:prstGeom prst="rect">
            <a:avLst/>
          </a:prstGeom>
          <a:noFill/>
          <a:ln w="9525">
            <a:noFill/>
            <a:miter lim="800000"/>
            <a:headEnd/>
            <a:tailEnd/>
          </a:ln>
        </p:spPr>
        <p:txBody>
          <a:bodyPr/>
          <a:lstStyle/>
          <a:p>
            <a:pPr marL="0" lvl="1">
              <a:lnSpc>
                <a:spcPts val="2200"/>
              </a:lnSpc>
              <a:buSzPct val="50000"/>
            </a:pPr>
            <a:r>
              <a:rPr lang="en-US" sz="3600" b="1" dirty="0" smtClean="0">
                <a:solidFill>
                  <a:srgbClr val="C00000"/>
                </a:solidFill>
                <a:latin typeface="Arial Narrow" pitchFamily="34" charset="0"/>
              </a:rPr>
              <a:t>-</a:t>
            </a:r>
            <a:r>
              <a:rPr lang="en-US" sz="3600" b="1" dirty="0" smtClean="0">
                <a:solidFill>
                  <a:schemeClr val="tx1">
                    <a:lumMod val="50000"/>
                    <a:lumOff val="50000"/>
                  </a:schemeClr>
                </a:solidFill>
                <a:latin typeface="Arial Narrow" pitchFamily="34" charset="0"/>
              </a:rPr>
              <a:t> </a:t>
            </a:r>
            <a:r>
              <a:rPr lang="en-US" sz="2000" b="1" dirty="0" err="1" smtClean="0">
                <a:latin typeface="Arial Narrow" pitchFamily="34" charset="0"/>
              </a:rPr>
              <a:t>Descanso</a:t>
            </a:r>
            <a:r>
              <a:rPr lang="en-US" sz="2000" b="1" dirty="0" smtClean="0">
                <a:latin typeface="Arial Narrow" pitchFamily="34" charset="0"/>
              </a:rPr>
              <a:t> a la </a:t>
            </a:r>
            <a:r>
              <a:rPr lang="en-US" sz="2000" b="1" dirty="0" err="1" smtClean="0">
                <a:latin typeface="Arial Narrow" pitchFamily="34" charset="0"/>
              </a:rPr>
              <a:t>sombra</a:t>
            </a:r>
            <a:endParaRPr lang="en-US" sz="2000" b="1" dirty="0" smtClean="0">
              <a:latin typeface="Arial Narrow" pitchFamily="34" charset="0"/>
            </a:endParaRPr>
          </a:p>
          <a:p>
            <a:pPr marL="0" lvl="1">
              <a:lnSpc>
                <a:spcPts val="2200"/>
              </a:lnSpc>
              <a:buSzPct val="50000"/>
              <a:buFont typeface="Wingdings" pitchFamily="2" charset="2"/>
              <a:buChar char="ü"/>
            </a:pPr>
            <a:endParaRPr lang="en-US" sz="2000" b="1" dirty="0" smtClean="0">
              <a:latin typeface="Arial Narrow" pitchFamily="34" charset="0"/>
            </a:endParaRPr>
          </a:p>
          <a:p>
            <a:pPr>
              <a:lnSpc>
                <a:spcPts val="2400"/>
              </a:lnSpc>
              <a:buFont typeface="Arial" pitchFamily="34" charset="0"/>
              <a:buChar char="•"/>
            </a:pPr>
            <a:endParaRPr lang="en-US" sz="2400" b="1" dirty="0">
              <a:latin typeface="Arial Narrow" pitchFamily="34" charset="0"/>
            </a:endParaRPr>
          </a:p>
        </p:txBody>
      </p:sp>
      <p:sp>
        <p:nvSpPr>
          <p:cNvPr id="27" name="Subtitle 8"/>
          <p:cNvSpPr txBox="1">
            <a:spLocks/>
          </p:cNvSpPr>
          <p:nvPr/>
        </p:nvSpPr>
        <p:spPr bwMode="auto">
          <a:xfrm>
            <a:off x="944905" y="5186923"/>
            <a:ext cx="6065495" cy="560387"/>
          </a:xfrm>
          <a:prstGeom prst="rect">
            <a:avLst/>
          </a:prstGeom>
          <a:noFill/>
          <a:ln w="9525">
            <a:noFill/>
            <a:miter lim="800000"/>
            <a:headEnd/>
            <a:tailEnd/>
          </a:ln>
        </p:spPr>
        <p:txBody>
          <a:bodyPr/>
          <a:lstStyle/>
          <a:p>
            <a:pPr marL="0" lvl="1">
              <a:lnSpc>
                <a:spcPts val="2200"/>
              </a:lnSpc>
              <a:buSzPct val="50000"/>
            </a:pPr>
            <a:r>
              <a:rPr lang="en-US" sz="3600" b="1" dirty="0" smtClean="0">
                <a:solidFill>
                  <a:srgbClr val="C00000"/>
                </a:solidFill>
                <a:latin typeface="Arial Narrow" pitchFamily="34" charset="0"/>
              </a:rPr>
              <a:t>-</a:t>
            </a:r>
            <a:r>
              <a:rPr lang="en-US" sz="3600" b="1" dirty="0">
                <a:solidFill>
                  <a:schemeClr val="tx1">
                    <a:lumMod val="50000"/>
                    <a:lumOff val="50000"/>
                  </a:schemeClr>
                </a:solidFill>
                <a:latin typeface="Arial Narrow" pitchFamily="34" charset="0"/>
              </a:rPr>
              <a:t> </a:t>
            </a:r>
            <a:r>
              <a:rPr lang="en-US" sz="2000" b="1" dirty="0" err="1" smtClean="0">
                <a:latin typeface="Arial Narrow" pitchFamily="34" charset="0"/>
              </a:rPr>
              <a:t>Otras</a:t>
            </a:r>
            <a:r>
              <a:rPr lang="en-US" sz="2000" b="1" dirty="0" smtClean="0">
                <a:latin typeface="Arial Narrow" pitchFamily="34" charset="0"/>
              </a:rPr>
              <a:t> </a:t>
            </a:r>
            <a:r>
              <a:rPr lang="en-US" sz="2000" b="1" dirty="0" err="1" smtClean="0">
                <a:latin typeface="Arial Narrow" pitchFamily="34" charset="0"/>
              </a:rPr>
              <a:t>obras</a:t>
            </a:r>
            <a:r>
              <a:rPr lang="en-US" sz="2000" b="1" dirty="0" smtClean="0">
                <a:latin typeface="Arial Narrow" pitchFamily="34" charset="0"/>
              </a:rPr>
              <a:t> en la </a:t>
            </a:r>
            <a:r>
              <a:rPr lang="en-US" sz="2000" b="1" dirty="0" err="1" smtClean="0">
                <a:latin typeface="Arial Narrow" pitchFamily="34" charset="0"/>
              </a:rPr>
              <a:t>zona</a:t>
            </a:r>
            <a:endParaRPr lang="en-US" sz="2000" b="1" dirty="0" smtClean="0">
              <a:latin typeface="Arial Narrow" pitchFamily="34" charset="0"/>
            </a:endParaRPr>
          </a:p>
          <a:p>
            <a:pPr marL="0" lvl="1">
              <a:lnSpc>
                <a:spcPts val="2200"/>
              </a:lnSpc>
              <a:buSzPct val="50000"/>
              <a:buFont typeface="Wingdings" pitchFamily="2" charset="2"/>
              <a:buChar char="ü"/>
            </a:pPr>
            <a:endParaRPr lang="en-US" sz="2000" b="1" dirty="0" smtClean="0">
              <a:latin typeface="Arial Narrow" pitchFamily="34" charset="0"/>
            </a:endParaRPr>
          </a:p>
          <a:p>
            <a:pPr>
              <a:lnSpc>
                <a:spcPts val="2400"/>
              </a:lnSpc>
              <a:buFont typeface="Arial" pitchFamily="34" charset="0"/>
              <a:buChar char="•"/>
            </a:pPr>
            <a:endParaRPr lang="en-US" sz="2400" b="1" dirty="0">
              <a:latin typeface="Arial Narrow" pitchFamily="34" charset="0"/>
            </a:endParaRPr>
          </a:p>
        </p:txBody>
      </p:sp>
      <p:sp>
        <p:nvSpPr>
          <p:cNvPr id="28" name="Subtitle 8"/>
          <p:cNvSpPr txBox="1">
            <a:spLocks/>
          </p:cNvSpPr>
          <p:nvPr/>
        </p:nvSpPr>
        <p:spPr bwMode="auto">
          <a:xfrm>
            <a:off x="944905" y="5535613"/>
            <a:ext cx="6065495" cy="560387"/>
          </a:xfrm>
          <a:prstGeom prst="rect">
            <a:avLst/>
          </a:prstGeom>
          <a:noFill/>
          <a:ln w="9525">
            <a:noFill/>
            <a:miter lim="800000"/>
            <a:headEnd/>
            <a:tailEnd/>
          </a:ln>
        </p:spPr>
        <p:txBody>
          <a:bodyPr/>
          <a:lstStyle/>
          <a:p>
            <a:pPr marL="0" lvl="1">
              <a:lnSpc>
                <a:spcPts val="2200"/>
              </a:lnSpc>
              <a:buSzPct val="50000"/>
            </a:pPr>
            <a:r>
              <a:rPr lang="en-US" sz="3600" b="1" dirty="0" smtClean="0">
                <a:solidFill>
                  <a:srgbClr val="C00000"/>
                </a:solidFill>
                <a:latin typeface="Arial Narrow" pitchFamily="34" charset="0"/>
              </a:rPr>
              <a:t>-</a:t>
            </a:r>
            <a:r>
              <a:rPr lang="en-US" sz="3600" b="1" dirty="0" smtClean="0">
                <a:solidFill>
                  <a:schemeClr val="tx1">
                    <a:lumMod val="50000"/>
                    <a:lumOff val="50000"/>
                  </a:schemeClr>
                </a:solidFill>
                <a:latin typeface="Arial Narrow" pitchFamily="34" charset="0"/>
              </a:rPr>
              <a:t> </a:t>
            </a:r>
            <a:r>
              <a:rPr lang="en-US" sz="2000" b="1" dirty="0" err="1" smtClean="0">
                <a:latin typeface="Arial Narrow" pitchFamily="34" charset="0"/>
              </a:rPr>
              <a:t>Parqueo</a:t>
            </a:r>
            <a:r>
              <a:rPr lang="en-US" sz="2000" b="1" dirty="0" smtClean="0">
                <a:latin typeface="Arial Narrow" pitchFamily="34" charset="0"/>
              </a:rPr>
              <a:t> de </a:t>
            </a:r>
            <a:r>
              <a:rPr lang="en-US" sz="2000" b="1" dirty="0" err="1" smtClean="0">
                <a:latin typeface="Arial Narrow" pitchFamily="34" charset="0"/>
              </a:rPr>
              <a:t>vehículos</a:t>
            </a:r>
            <a:r>
              <a:rPr lang="en-US" sz="2000" b="1" dirty="0" smtClean="0">
                <a:latin typeface="Arial Narrow" pitchFamily="34" charset="0"/>
              </a:rPr>
              <a:t> </a:t>
            </a:r>
            <a:r>
              <a:rPr lang="en-US" sz="2000" b="1" dirty="0" err="1" smtClean="0">
                <a:latin typeface="Arial Narrow" pitchFamily="34" charset="0"/>
              </a:rPr>
              <a:t>personales</a:t>
            </a:r>
            <a:r>
              <a:rPr lang="en-US" sz="2000" b="1" dirty="0" smtClean="0">
                <a:latin typeface="Arial Narrow" pitchFamily="34" charset="0"/>
              </a:rPr>
              <a:t> o de la </a:t>
            </a:r>
            <a:r>
              <a:rPr lang="en-US" sz="2000" b="1" dirty="0" err="1" smtClean="0">
                <a:latin typeface="Arial Narrow" pitchFamily="34" charset="0"/>
              </a:rPr>
              <a:t>compañía</a:t>
            </a:r>
            <a:endParaRPr lang="en-US" sz="2000" b="1" dirty="0" smtClean="0">
              <a:latin typeface="Arial Narrow" pitchFamily="34" charset="0"/>
            </a:endParaRPr>
          </a:p>
          <a:p>
            <a:pPr marL="0" lvl="1">
              <a:lnSpc>
                <a:spcPts val="2200"/>
              </a:lnSpc>
              <a:buSzPct val="50000"/>
            </a:pPr>
            <a:endParaRPr lang="en-US" sz="2000" b="1" dirty="0" smtClean="0">
              <a:latin typeface="Arial Narrow" pitchFamily="34" charset="0"/>
            </a:endParaRPr>
          </a:p>
          <a:p>
            <a:pPr marL="0" lvl="1">
              <a:lnSpc>
                <a:spcPts val="2200"/>
              </a:lnSpc>
              <a:buSzPct val="50000"/>
              <a:buFont typeface="Wingdings" pitchFamily="2" charset="2"/>
              <a:buChar char="ü"/>
            </a:pPr>
            <a:endParaRPr lang="en-US" sz="2000" b="1" dirty="0" smtClean="0">
              <a:latin typeface="Arial Narrow" pitchFamily="34" charset="0"/>
            </a:endParaRPr>
          </a:p>
          <a:p>
            <a:pPr>
              <a:lnSpc>
                <a:spcPts val="2400"/>
              </a:lnSpc>
              <a:buFont typeface="Arial" pitchFamily="34" charset="0"/>
              <a:buChar char="•"/>
            </a:pPr>
            <a:endParaRPr lang="en-US" sz="2400" b="1" dirty="0">
              <a:latin typeface="Arial Narrow" pitchFamily="34" charset="0"/>
            </a:endParaRPr>
          </a:p>
        </p:txBody>
      </p:sp>
      <p:sp>
        <p:nvSpPr>
          <p:cNvPr id="22" name="Subtitle 8"/>
          <p:cNvSpPr txBox="1">
            <a:spLocks/>
          </p:cNvSpPr>
          <p:nvPr/>
        </p:nvSpPr>
        <p:spPr bwMode="auto">
          <a:xfrm>
            <a:off x="751154" y="5825436"/>
            <a:ext cx="8138770" cy="560387"/>
          </a:xfrm>
          <a:prstGeom prst="rect">
            <a:avLst/>
          </a:prstGeom>
          <a:noFill/>
          <a:ln w="9525">
            <a:noFill/>
            <a:miter lim="800000"/>
            <a:headEnd/>
            <a:tailEnd/>
          </a:ln>
        </p:spPr>
        <p:txBody>
          <a:bodyPr/>
          <a:lstStyle/>
          <a:p>
            <a:pPr marL="0" lvl="1">
              <a:lnSpc>
                <a:spcPts val="22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dirty="0" smtClean="0">
                <a:latin typeface="Arial Narrow" pitchFamily="34" charset="0"/>
              </a:rPr>
              <a:t>Los </a:t>
            </a:r>
            <a:r>
              <a:rPr lang="en-US" sz="2000" b="1" dirty="0" err="1" smtClean="0">
                <a:latin typeface="Arial Narrow" pitchFamily="34" charset="0"/>
              </a:rPr>
              <a:t>trabajadores</a:t>
            </a:r>
            <a:r>
              <a:rPr lang="en-US" sz="2000" b="1" dirty="0" smtClean="0">
                <a:latin typeface="Arial Narrow" pitchFamily="34" charset="0"/>
              </a:rPr>
              <a:t> </a:t>
            </a:r>
            <a:r>
              <a:rPr lang="en-US" sz="2000" b="1" dirty="0" err="1" smtClean="0">
                <a:latin typeface="Arial Narrow" pitchFamily="34" charset="0"/>
              </a:rPr>
              <a:t>cruzan</a:t>
            </a:r>
            <a:r>
              <a:rPr lang="en-US" sz="2000" b="1" dirty="0" smtClean="0">
                <a:latin typeface="Arial Narrow" pitchFamily="34" charset="0"/>
              </a:rPr>
              <a:t> </a:t>
            </a:r>
            <a:r>
              <a:rPr lang="en-US" sz="2000" b="1" dirty="0" err="1" smtClean="0">
                <a:latin typeface="Arial Narrow" pitchFamily="34" charset="0"/>
              </a:rPr>
              <a:t>las</a:t>
            </a:r>
            <a:r>
              <a:rPr lang="en-US" sz="2000" b="1" dirty="0" smtClean="0">
                <a:latin typeface="Arial Narrow" pitchFamily="34" charset="0"/>
              </a:rPr>
              <a:t> </a:t>
            </a:r>
            <a:r>
              <a:rPr lang="en-US" sz="2000" b="1" dirty="0" err="1" smtClean="0">
                <a:latin typeface="Arial Narrow" pitchFamily="34" charset="0"/>
              </a:rPr>
              <a:t>líneas</a:t>
            </a:r>
            <a:r>
              <a:rPr lang="en-US" sz="2000" b="1" dirty="0" smtClean="0">
                <a:latin typeface="Arial Narrow" pitchFamily="34" charset="0"/>
              </a:rPr>
              <a:t> de </a:t>
            </a:r>
            <a:r>
              <a:rPr lang="en-US" sz="2000" b="1" dirty="0" err="1" smtClean="0">
                <a:latin typeface="Arial Narrow" pitchFamily="34" charset="0"/>
              </a:rPr>
              <a:t>tráfico</a:t>
            </a:r>
            <a:r>
              <a:rPr lang="en-US" sz="2000" b="1" dirty="0" smtClean="0">
                <a:latin typeface="Arial Narrow" pitchFamily="34" charset="0"/>
              </a:rPr>
              <a:t> (</a:t>
            </a:r>
            <a:r>
              <a:rPr lang="en-US" sz="2000" b="1" dirty="0" err="1" smtClean="0">
                <a:latin typeface="Arial Narrow" pitchFamily="34" charset="0"/>
              </a:rPr>
              <a:t>especialmente</a:t>
            </a:r>
            <a:r>
              <a:rPr lang="en-US" sz="2000" b="1" dirty="0" smtClean="0">
                <a:latin typeface="Arial Narrow" pitchFamily="34" charset="0"/>
              </a:rPr>
              <a:t> en </a:t>
            </a:r>
            <a:r>
              <a:rPr lang="en-US" sz="2000" b="1" dirty="0" err="1" smtClean="0">
                <a:latin typeface="Arial Narrow" pitchFamily="34" charset="0"/>
              </a:rPr>
              <a:t>zonas</a:t>
            </a:r>
            <a:r>
              <a:rPr lang="en-US" sz="2000" b="1" dirty="0" smtClean="0">
                <a:latin typeface="Arial Narrow" pitchFamily="34" charset="0"/>
              </a:rPr>
              <a:t> de </a:t>
            </a:r>
            <a:r>
              <a:rPr lang="en-US" sz="2000" b="1" dirty="0" err="1" smtClean="0">
                <a:latin typeface="Arial Narrow" pitchFamily="34" charset="0"/>
              </a:rPr>
              <a:t>alta</a:t>
            </a:r>
            <a:endParaRPr lang="en-US" sz="2000" b="1" dirty="0" smtClean="0">
              <a:latin typeface="Arial Narrow" pitchFamily="34" charset="0"/>
            </a:endParaRPr>
          </a:p>
          <a:p>
            <a:pPr marL="0" lvl="1">
              <a:lnSpc>
                <a:spcPts val="2200"/>
              </a:lnSpc>
              <a:buSzPct val="50000"/>
            </a:pPr>
            <a:r>
              <a:rPr lang="en-US" sz="2000" b="1" dirty="0" smtClean="0">
                <a:latin typeface="Arial Narrow" pitchFamily="34" charset="0"/>
              </a:rPr>
              <a:t>     </a:t>
            </a:r>
            <a:r>
              <a:rPr lang="en-US" sz="2000" b="1" dirty="0" err="1" smtClean="0">
                <a:latin typeface="Arial Narrow" pitchFamily="34" charset="0"/>
              </a:rPr>
              <a:t>velocidad</a:t>
            </a:r>
            <a:r>
              <a:rPr lang="en-US" sz="2000" b="1" dirty="0" smtClean="0">
                <a:latin typeface="Arial Narrow" pitchFamily="34" charset="0"/>
              </a:rPr>
              <a:t>)</a:t>
            </a:r>
          </a:p>
          <a:p>
            <a:pPr>
              <a:lnSpc>
                <a:spcPts val="2400"/>
              </a:lnSpc>
              <a:buFont typeface="Arial" pitchFamily="34" charset="0"/>
              <a:buChar char="•"/>
            </a:pPr>
            <a:endParaRPr lang="en-US" sz="2400" b="1" dirty="0">
              <a:latin typeface="Arial Narrow" pitchFamily="34" charset="0"/>
            </a:endParaRPr>
          </a:p>
        </p:txBody>
      </p:sp>
      <p:sp>
        <p:nvSpPr>
          <p:cNvPr id="30" name="Down Arrow 29" title="Picture of red arrow pointing to high speed traffic"/>
          <p:cNvSpPr/>
          <p:nvPr/>
        </p:nvSpPr>
        <p:spPr>
          <a:xfrm>
            <a:off x="7696200" y="2743200"/>
            <a:ext cx="381000" cy="60960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1"/>
          <p:cNvSpPr>
            <a:spLocks noGrp="1"/>
          </p:cNvSpPr>
          <p:nvPr>
            <p:ph type="title"/>
          </p:nvPr>
        </p:nvSpPr>
        <p:spPr>
          <a:xfrm>
            <a:off x="381000" y="1371600"/>
            <a:ext cx="7974022" cy="609600"/>
          </a:xfrm>
        </p:spPr>
        <p:txBody>
          <a:bodyPr>
            <a:normAutofit fontScale="90000"/>
          </a:bodyPr>
          <a:lstStyle/>
          <a:p>
            <a:pPr marL="342900" lvl="0" indent="-342900" algn="l">
              <a:spcBef>
                <a:spcPct val="20000"/>
              </a:spcBef>
            </a:pPr>
            <a:r>
              <a:rPr lang="es-US" sz="2800" b="1" dirty="0">
                <a:solidFill>
                  <a:srgbClr val="EEECE1">
                    <a:lumMod val="10000"/>
                  </a:srgbClr>
                </a:solidFill>
                <a:latin typeface="Calibri" pitchFamily="34" charset="0"/>
                <a:ea typeface="+mn-ea"/>
                <a:cs typeface="+mn-cs"/>
              </a:rPr>
              <a:t>Los</a:t>
            </a:r>
            <a:r>
              <a:rPr lang="en-US" sz="2800" b="1" dirty="0">
                <a:solidFill>
                  <a:srgbClr val="EEECE1">
                    <a:lumMod val="10000"/>
                  </a:srgbClr>
                </a:solidFill>
                <a:latin typeface="Calibri" pitchFamily="34" charset="0"/>
                <a:ea typeface="+mn-ea"/>
                <a:cs typeface="+mn-cs"/>
              </a:rPr>
              <a:t> </a:t>
            </a:r>
            <a:r>
              <a:rPr lang="en-US" sz="2800" b="1" dirty="0" err="1">
                <a:solidFill>
                  <a:srgbClr val="EEECE1">
                    <a:lumMod val="10000"/>
                  </a:srgbClr>
                </a:solidFill>
                <a:latin typeface="Calibri" pitchFamily="34" charset="0"/>
                <a:ea typeface="+mn-ea"/>
                <a:cs typeface="+mn-cs"/>
              </a:rPr>
              <a:t>trabajadores</a:t>
            </a:r>
            <a:r>
              <a:rPr lang="en-US" sz="2800" b="1" dirty="0">
                <a:solidFill>
                  <a:srgbClr val="EEECE1">
                    <a:lumMod val="10000"/>
                  </a:srgbClr>
                </a:solidFill>
                <a:latin typeface="Calibri" pitchFamily="34" charset="0"/>
                <a:ea typeface="+mn-ea"/>
                <a:cs typeface="+mn-cs"/>
              </a:rPr>
              <a:t> son </a:t>
            </a:r>
            <a:r>
              <a:rPr lang="en-US" sz="2800" b="1" dirty="0" err="1">
                <a:solidFill>
                  <a:srgbClr val="EEECE1">
                    <a:lumMod val="10000"/>
                  </a:srgbClr>
                </a:solidFill>
                <a:latin typeface="Calibri" pitchFamily="34" charset="0"/>
                <a:ea typeface="+mn-ea"/>
                <a:cs typeface="+mn-cs"/>
              </a:rPr>
              <a:t>atropellados</a:t>
            </a:r>
            <a:r>
              <a:rPr lang="en-US" sz="2800" b="1" dirty="0">
                <a:solidFill>
                  <a:srgbClr val="EEECE1">
                    <a:lumMod val="10000"/>
                  </a:srgbClr>
                </a:solidFill>
                <a:latin typeface="Calibri" pitchFamily="34" charset="0"/>
                <a:ea typeface="+mn-ea"/>
                <a:cs typeface="+mn-cs"/>
              </a:rPr>
              <a:t> </a:t>
            </a:r>
            <a:r>
              <a:rPr lang="en-US" sz="2800" b="1" dirty="0" err="1">
                <a:solidFill>
                  <a:srgbClr val="EEECE1">
                    <a:lumMod val="10000"/>
                  </a:srgbClr>
                </a:solidFill>
                <a:latin typeface="Calibri" pitchFamily="34" charset="0"/>
                <a:ea typeface="+mn-ea"/>
                <a:cs typeface="+mn-cs"/>
              </a:rPr>
              <a:t>por</a:t>
            </a:r>
            <a:r>
              <a:rPr lang="en-US" sz="2800" b="1" dirty="0">
                <a:solidFill>
                  <a:srgbClr val="EEECE1">
                    <a:lumMod val="10000"/>
                  </a:srgbClr>
                </a:solidFill>
                <a:latin typeface="Calibri" pitchFamily="34" charset="0"/>
                <a:ea typeface="+mn-ea"/>
                <a:cs typeface="+mn-cs"/>
              </a:rPr>
              <a:t> </a:t>
            </a:r>
            <a:r>
              <a:rPr lang="en-US" sz="2800" b="1" u="sng" dirty="0" err="1" smtClean="0">
                <a:solidFill>
                  <a:srgbClr val="EEECE1">
                    <a:lumMod val="10000"/>
                  </a:srgbClr>
                </a:solidFill>
                <a:latin typeface="Calibri" pitchFamily="34" charset="0"/>
                <a:ea typeface="+mn-ea"/>
                <a:cs typeface="+mn-cs"/>
              </a:rPr>
              <a:t>automovilistas</a:t>
            </a:r>
            <a:endParaRPr lang="en-US" dirty="0"/>
          </a:p>
        </p:txBody>
      </p:sp>
      <p:sp>
        <p:nvSpPr>
          <p:cNvPr id="29" name="Slide Number Placeholder 4"/>
          <p:cNvSpPr>
            <a:spLocks noGrp="1"/>
          </p:cNvSpPr>
          <p:nvPr>
            <p:ph type="sldNum" sz="quarter" idx="12"/>
          </p:nvPr>
        </p:nvSpPr>
        <p:spPr/>
        <p:txBody>
          <a:bodyPr/>
          <a:lstStyle/>
          <a:p>
            <a:pPr>
              <a:defRPr/>
            </a:pPr>
            <a:fld id="{991630E5-D2C6-4D54-9913-55C6C92AA029}" type="slidenum">
              <a:rPr lang="en-US" smtClean="0"/>
              <a:pPr>
                <a:defRPr/>
              </a:pPr>
              <a:t>22</a:t>
            </a:fld>
            <a:endParaRPr lang="en-US" dirty="0"/>
          </a:p>
        </p:txBody>
      </p:sp>
    </p:spTree>
    <p:extLst>
      <p:ext uri="{BB962C8B-B14F-4D97-AF65-F5344CB8AC3E}">
        <p14:creationId xmlns:p14="http://schemas.microsoft.com/office/powerpoint/2010/main" val="998095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3"/>
                                        </p:tgtEl>
                                        <p:attrNameLst>
                                          <p:attrName>style.visibility</p:attrName>
                                        </p:attrNameLst>
                                      </p:cBhvr>
                                      <p:to>
                                        <p:strVal val="visible"/>
                                      </p:to>
                                    </p:set>
                                  </p:childTnLst>
                                </p:cTn>
                              </p:par>
                              <p:par>
                                <p:cTn id="24" presetID="2" presetClass="entr" presetSubtype="1" fill="hold" grpId="0" nodeType="with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additive="base">
                                        <p:cTn id="26" dur="500" fill="hold"/>
                                        <p:tgtEl>
                                          <p:spTgt spid="30"/>
                                        </p:tgtEl>
                                        <p:attrNameLst>
                                          <p:attrName>ppt_x</p:attrName>
                                        </p:attrNameLst>
                                      </p:cBhvr>
                                      <p:tavLst>
                                        <p:tav tm="0">
                                          <p:val>
                                            <p:strVal val="#ppt_x"/>
                                          </p:val>
                                        </p:tav>
                                        <p:tav tm="100000">
                                          <p:val>
                                            <p:strVal val="#ppt_x"/>
                                          </p:val>
                                        </p:tav>
                                      </p:tavLst>
                                    </p:anim>
                                    <p:anim calcmode="lin" valueType="num">
                                      <p:cBhvr additive="base">
                                        <p:cTn id="27" dur="500" fill="hold"/>
                                        <p:tgtEl>
                                          <p:spTgt spid="30"/>
                                        </p:tgtEl>
                                        <p:attrNameLst>
                                          <p:attrName>ppt_y</p:attrName>
                                        </p:attrNameLst>
                                      </p:cBhvr>
                                      <p:tavLst>
                                        <p:tav tm="0">
                                          <p:val>
                                            <p:strVal val="0-#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childTnLst>
                                </p:cTn>
                              </p:par>
                              <p:par>
                                <p:cTn id="34" presetID="1" presetClass="exit" presetSubtype="0" fill="hold" grpId="1" nodeType="withEffect">
                                  <p:stCondLst>
                                    <p:cond delay="0"/>
                                  </p:stCondLst>
                                  <p:childTnLst>
                                    <p:set>
                                      <p:cBhvr>
                                        <p:cTn id="35" dur="1" fill="hold">
                                          <p:stCondLst>
                                            <p:cond delay="0"/>
                                          </p:stCondLst>
                                        </p:cTn>
                                        <p:tgtEl>
                                          <p:spTgt spid="30"/>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9"/>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25"/>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26"/>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27"/>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28"/>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22"/>
                                        </p:tgtEl>
                                        <p:attrNameLst>
                                          <p:attrName>style.visibility</p:attrName>
                                        </p:attrNameLst>
                                      </p:cBhvr>
                                      <p:to>
                                        <p:strVal val="visible"/>
                                      </p:to>
                                    </p:set>
                                  </p:childTnLst>
                                </p:cTn>
                              </p:par>
                              <p:par>
                                <p:cTn id="60" presetID="1" presetClass="entr" presetSubtype="0" fill="hold" nodeType="withEffect">
                                  <p:stCondLst>
                                    <p:cond delay="0"/>
                                  </p:stCondLst>
                                  <p:childTnLst>
                                    <p:set>
                                      <p:cBhvr>
                                        <p:cTn id="61" dur="1" fill="hold">
                                          <p:stCondLst>
                                            <p:cond delay="0"/>
                                          </p:stCondLst>
                                        </p:cTn>
                                        <p:tgtEl>
                                          <p:spTgt spid="24"/>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6" grpId="0"/>
      <p:bldP spid="17" grpId="0"/>
      <p:bldP spid="18" grpId="0"/>
      <p:bldP spid="19" grpId="0"/>
      <p:bldP spid="25" grpId="0"/>
      <p:bldP spid="26" grpId="0"/>
      <p:bldP spid="27" grpId="0"/>
      <p:bldP spid="28" grpId="0"/>
      <p:bldP spid="22" grpId="0"/>
      <p:bldP spid="30" grpId="0" animBg="1"/>
      <p:bldP spid="30"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RASHcaltrans10.png" title="Picture of an orange con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95800" y="2497182"/>
            <a:ext cx="3852672" cy="2889504"/>
          </a:xfrm>
          <a:prstGeom prst="rect">
            <a:avLst/>
          </a:prstGeom>
          <a:ln w="12700">
            <a:solidFill>
              <a:schemeClr val="tx1"/>
            </a:solidFill>
          </a:ln>
        </p:spPr>
      </p:pic>
      <p:pic>
        <p:nvPicPr>
          <p:cNvPr id="28" name="Picture 27" descr="MUTCD_Cover_61132229_std.png" title="Picture of manual on uniform traffic control devices book"/>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300000">
            <a:off x="5086785" y="2544446"/>
            <a:ext cx="2864482" cy="3433258"/>
          </a:xfrm>
          <a:prstGeom prst="rect">
            <a:avLst/>
          </a:prstGeom>
          <a:ln w="12700">
            <a:solidFill>
              <a:schemeClr val="tx1"/>
            </a:solidFill>
          </a:ln>
          <a:effectLst>
            <a:outerShdw blurRad="50800" dist="76200" dir="2700000" algn="tl" rotWithShape="0">
              <a:prstClr val="black">
                <a:alpha val="40000"/>
              </a:prstClr>
            </a:outerShdw>
          </a:effectLst>
        </p:spPr>
      </p:pic>
      <p:pic>
        <p:nvPicPr>
          <p:cNvPr id="22" name="Picture 21" descr="Engineer7748379818_0d8f7f699d_z.png" title="Picture of qualified engineers"/>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083754" y="2438400"/>
            <a:ext cx="4364920" cy="3276600"/>
          </a:xfrm>
          <a:prstGeom prst="rect">
            <a:avLst/>
          </a:prstGeom>
          <a:ln>
            <a:solidFill>
              <a:schemeClr val="tx1"/>
            </a:solidFill>
          </a:ln>
          <a:effectLst>
            <a:outerShdw blurRad="50800" dist="76200" dir="2700000" algn="tl" rotWithShape="0">
              <a:prstClr val="black">
                <a:alpha val="40000"/>
              </a:prstClr>
            </a:outerShdw>
          </a:effectLst>
        </p:spPr>
      </p:pic>
      <p:pic>
        <p:nvPicPr>
          <p:cNvPr id="23" name="Picture 22" descr="TTCD-set-up-dt.common.streams.png" title="Picture of a road work ahead right lane closed sign on a road safety truck"/>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019550" y="2457590"/>
            <a:ext cx="4591050" cy="3238220"/>
          </a:xfrm>
          <a:prstGeom prst="rect">
            <a:avLst/>
          </a:prstGeom>
          <a:ln>
            <a:solidFill>
              <a:schemeClr val="tx1"/>
            </a:solidFill>
          </a:ln>
          <a:effectLst>
            <a:outerShdw blurRad="50800" dist="76200" dir="2700000" algn="tl" rotWithShape="0">
              <a:prstClr val="black">
                <a:alpha val="40000"/>
              </a:prstClr>
            </a:outerShdw>
          </a:effectLst>
        </p:spPr>
      </p:pic>
      <p:grpSp>
        <p:nvGrpSpPr>
          <p:cNvPr id="30" name="Group 29" title="Picture of an orange cone and a work zone sign"/>
          <p:cNvGrpSpPr/>
          <p:nvPr/>
        </p:nvGrpSpPr>
        <p:grpSpPr>
          <a:xfrm>
            <a:off x="3997779" y="2209801"/>
            <a:ext cx="5329989" cy="3505199"/>
            <a:chOff x="3733800" y="2286000"/>
            <a:chExt cx="5329989" cy="3505199"/>
          </a:xfrm>
        </p:grpSpPr>
        <p:pic>
          <p:nvPicPr>
            <p:cNvPr id="25" name="Picture 24" descr="TTCD-Work-Zone-Sign.png" title="Picture of a work zone sign "/>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019800" y="2286000"/>
              <a:ext cx="3043989" cy="3505199"/>
            </a:xfrm>
            <a:prstGeom prst="rect">
              <a:avLst/>
            </a:prstGeom>
          </p:spPr>
        </p:pic>
        <p:pic>
          <p:nvPicPr>
            <p:cNvPr id="29" name="Picture 28" descr="drum1.png" title="Picture of an orange cone"/>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733800" y="2590800"/>
              <a:ext cx="2158897" cy="3024187"/>
            </a:xfrm>
            <a:prstGeom prst="rect">
              <a:avLst/>
            </a:prstGeom>
          </p:spPr>
        </p:pic>
      </p:grpSp>
      <p:grpSp>
        <p:nvGrpSpPr>
          <p:cNvPr id="5" name="Group 4" title="Picture of ARTBA Internal traffic control preventing runovers and backovers in roadway construction Title"/>
          <p:cNvGrpSpPr/>
          <p:nvPr/>
        </p:nvGrpSpPr>
        <p:grpSpPr>
          <a:xfrm>
            <a:off x="381000" y="336288"/>
            <a:ext cx="8595360" cy="959112"/>
            <a:chOff x="381000" y="336288"/>
            <a:chExt cx="8595360" cy="959112"/>
          </a:xfrm>
        </p:grpSpPr>
        <p:sp>
          <p:nvSpPr>
            <p:cNvPr id="6" name="Title 7"/>
            <p:cNvSpPr txBox="1">
              <a:spLocks/>
            </p:cNvSpPr>
            <p:nvPr/>
          </p:nvSpPr>
          <p:spPr>
            <a:xfrm>
              <a:off x="381000" y="336288"/>
              <a:ext cx="8595360" cy="914400"/>
            </a:xfrm>
            <a:prstGeom prst="rect">
              <a:avLst/>
            </a:pr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tileRect/>
            </a:gradFill>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a:bevelT h="25400"/>
            </a:sp3d>
          </p:spPr>
          <p:style>
            <a:lnRef idx="0">
              <a:schemeClr val="accent3"/>
            </a:lnRef>
            <a:fillRef idx="3">
              <a:schemeClr val="accent3"/>
            </a:fillRef>
            <a:effectRef idx="3">
              <a:schemeClr val="accent3"/>
            </a:effectRef>
            <a:fontRef idx="minor">
              <a:schemeClr val="lt1"/>
            </a:fontRef>
          </p:style>
          <p:txBody>
            <a:bodyPr anchor="ctr"/>
            <a:lstStyle/>
            <a:p>
              <a:pPr fontAlgn="auto">
                <a:spcAft>
                  <a:spcPts val="0"/>
                </a:spcAft>
                <a:defRPr/>
              </a:pPr>
              <a:endParaRPr lang="en-US" sz="3600" b="1" dirty="0">
                <a:solidFill>
                  <a:schemeClr val="bg1"/>
                </a:solidFill>
              </a:endParaRPr>
            </a:p>
          </p:txBody>
        </p:sp>
        <p:sp>
          <p:nvSpPr>
            <p:cNvPr id="7" name="Subtitle 8"/>
            <p:cNvSpPr txBox="1">
              <a:spLocks/>
            </p:cNvSpPr>
            <p:nvPr/>
          </p:nvSpPr>
          <p:spPr bwMode="auto">
            <a:xfrm>
              <a:off x="927698" y="592348"/>
              <a:ext cx="6324600" cy="381000"/>
            </a:xfrm>
            <a:prstGeom prst="rect">
              <a:avLst/>
            </a:prstGeom>
            <a:noFill/>
            <a:ln w="9525">
              <a:noFill/>
              <a:miter lim="800000"/>
              <a:headEnd/>
              <a:tailEnd/>
            </a:ln>
          </p:spPr>
          <p:txBody>
            <a:bodyPr>
              <a:scene3d>
                <a:camera prst="orthographicFront"/>
                <a:lightRig rig="threePt" dir="t"/>
              </a:scene3d>
              <a:sp3d extrusionH="57150">
                <a:bevelT w="82550" h="38100" prst="coolSlant"/>
              </a:sp3d>
            </a:bodyPr>
            <a:lstStyle/>
            <a:p>
              <a:pPr algn="r">
                <a:lnSpc>
                  <a:spcPts val="1900"/>
                </a:lnSpc>
              </a:pPr>
              <a:r>
                <a:rPr lang="en-US" sz="3600" b="1" dirty="0">
                  <a:effectLst>
                    <a:outerShdw blurRad="60007" dist="310007" dir="7680000" sy="30000" kx="1300200" algn="ctr" rotWithShape="0">
                      <a:prstClr val="black">
                        <a:alpha val="32000"/>
                      </a:prstClr>
                    </a:outerShdw>
                  </a:effectLst>
                </a:rPr>
                <a:t>Control de </a:t>
              </a:r>
              <a:r>
                <a:rPr lang="en-US" sz="3600" b="1" dirty="0" err="1">
                  <a:effectLst>
                    <a:outerShdw blurRad="60007" dist="310007" dir="7680000" sy="30000" kx="1300200" algn="ctr" rotWithShape="0">
                      <a:prstClr val="black">
                        <a:alpha val="32000"/>
                      </a:prstClr>
                    </a:outerShdw>
                  </a:effectLst>
                </a:rPr>
                <a:t>Tr</a:t>
              </a:r>
              <a:r>
                <a:rPr lang="es-US" sz="3600" b="1" dirty="0" err="1">
                  <a:effectLst>
                    <a:outerShdw blurRad="60007" dist="310007" dir="7680000" sy="30000" kx="1300200" algn="ctr" rotWithShape="0">
                      <a:prstClr val="black">
                        <a:alpha val="32000"/>
                      </a:prstClr>
                    </a:outerShdw>
                  </a:effectLst>
                </a:rPr>
                <a:t>áfico</a:t>
              </a:r>
              <a:r>
                <a:rPr lang="es-US" sz="3600" b="1" dirty="0">
                  <a:effectLst>
                    <a:outerShdw blurRad="60007" dist="310007" dir="7680000" sy="30000" kx="1300200" algn="ctr" rotWithShape="0">
                      <a:prstClr val="black">
                        <a:alpha val="32000"/>
                      </a:prstClr>
                    </a:outerShdw>
                  </a:effectLst>
                </a:rPr>
                <a:t> Interno</a:t>
              </a: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a:p>
              <a:pPr algn="r">
                <a:lnSpc>
                  <a:spcPts val="1900"/>
                </a:lnSpc>
              </a:pP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p:txBody>
        </p:sp>
        <p:sp>
          <p:nvSpPr>
            <p:cNvPr id="8" name="Subtitle 8"/>
            <p:cNvSpPr txBox="1">
              <a:spLocks/>
            </p:cNvSpPr>
            <p:nvPr/>
          </p:nvSpPr>
          <p:spPr bwMode="auto">
            <a:xfrm>
              <a:off x="589828" y="957530"/>
              <a:ext cx="7563572" cy="337870"/>
            </a:xfrm>
            <a:prstGeom prst="rect">
              <a:avLst/>
            </a:prstGeom>
            <a:noFill/>
            <a:ln w="9525">
              <a:noFill/>
              <a:miter lim="800000"/>
              <a:headEnd/>
              <a:tailEnd/>
            </a:ln>
          </p:spPr>
          <p:txBody>
            <a:bodyPr/>
            <a:lstStyle/>
            <a:p>
              <a:pPr>
                <a:lnSpc>
                  <a:spcPts val="1900"/>
                </a:lnSpc>
              </a:pPr>
              <a:r>
                <a:rPr lang="en-US" sz="1600" b="1" i="1" spc="50" dirty="0">
                  <a:ln>
                    <a:solidFill>
                      <a:srgbClr val="C00000"/>
                    </a:solidFill>
                  </a:ln>
                  <a:solidFill>
                    <a:srgbClr val="003300"/>
                  </a:solidFill>
                </a:rPr>
                <a:t>PREVINIENDO INCIDENTES POR ATROPELLOS EN LA CONSTRUCCION VIAL</a:t>
              </a:r>
              <a:endParaRPr lang="en-US" sz="1600" b="1" i="1" spc="50" dirty="0">
                <a:ln>
                  <a:solidFill>
                    <a:srgbClr val="C00000"/>
                  </a:solidFill>
                </a:ln>
                <a:solidFill>
                  <a:srgbClr val="003300"/>
                </a:solidFill>
                <a:latin typeface="Calibri" pitchFamily="34" charset="0"/>
              </a:endParaRPr>
            </a:p>
            <a:p>
              <a:pPr>
                <a:lnSpc>
                  <a:spcPts val="1900"/>
                </a:lnSpc>
              </a:pPr>
              <a:endParaRPr lang="en-US" sz="1600" b="1" i="1" spc="50" dirty="0">
                <a:ln>
                  <a:solidFill>
                    <a:srgbClr val="C00000"/>
                  </a:solidFill>
                </a:ln>
                <a:solidFill>
                  <a:srgbClr val="003300"/>
                </a:solidFill>
                <a:latin typeface="Calibri" pitchFamily="34" charset="0"/>
              </a:endParaRPr>
            </a:p>
          </p:txBody>
        </p:sp>
        <p:pic>
          <p:nvPicPr>
            <p:cNvPr id="9" name="Picture 8" descr="LOGO-ARTBA.png" title="Picture of ARTBA Internal traffic control preventing runovers and backovers in roadway construction Title"/>
            <p:cNvPicPr>
              <a:picLocks noChangeAspect="1"/>
            </p:cNvPicPr>
            <p:nvPr/>
          </p:nvPicPr>
          <p:blipFill>
            <a:blip r:embed="rId9"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57200" y="652077"/>
              <a:ext cx="533400" cy="207686"/>
            </a:xfrm>
            <a:prstGeom prst="rect">
              <a:avLst/>
            </a:prstGeom>
            <a:effectLst>
              <a:outerShdw blurRad="50800" dist="38100" dir="2700000" algn="tl" rotWithShape="0">
                <a:prstClr val="black">
                  <a:alpha val="40000"/>
                </a:prstClr>
              </a:outerShdw>
            </a:effectLst>
          </p:spPr>
        </p:pic>
        <p:pic>
          <p:nvPicPr>
            <p:cNvPr id="10" name="Picture 9" descr="Logo_WZ_Safety.png" title="Picture of ARTBA Internal traffic control preventing runovers and backovers in roadway construction Title"/>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391399" y="440545"/>
              <a:ext cx="1383723" cy="727388"/>
            </a:xfrm>
            <a:prstGeom prst="rect">
              <a:avLst/>
            </a:prstGeom>
            <a:effectLst>
              <a:outerShdw blurRad="50800" dist="38100" dir="2700000" algn="tl" rotWithShape="0">
                <a:prstClr val="black">
                  <a:alpha val="40000"/>
                </a:prstClr>
              </a:outerShdw>
            </a:effectLst>
          </p:spPr>
        </p:pic>
      </p:grpSp>
      <p:sp>
        <p:nvSpPr>
          <p:cNvPr id="11" name="Subtitle 8"/>
          <p:cNvSpPr txBox="1">
            <a:spLocks/>
          </p:cNvSpPr>
          <p:nvPr/>
        </p:nvSpPr>
        <p:spPr bwMode="auto">
          <a:xfrm>
            <a:off x="388937" y="1447800"/>
            <a:ext cx="8389937" cy="533400"/>
          </a:xfrm>
          <a:prstGeom prst="rect">
            <a:avLst/>
          </a:prstGeom>
          <a:noFill/>
          <a:ln w="9525">
            <a:noFill/>
            <a:miter lim="800000"/>
            <a:headEnd/>
            <a:tailEnd/>
          </a:ln>
        </p:spPr>
        <p:txBody>
          <a:bodyPr/>
          <a:lstStyle/>
          <a:p>
            <a:pPr marL="342900" indent="-342900">
              <a:spcBef>
                <a:spcPct val="20000"/>
              </a:spcBef>
            </a:pPr>
            <a:r>
              <a:rPr lang="en-US" sz="2800" b="1" dirty="0" smtClean="0">
                <a:solidFill>
                  <a:schemeClr val="bg2">
                    <a:lumMod val="10000"/>
                  </a:schemeClr>
                </a:solidFill>
                <a:latin typeface="Calibri" pitchFamily="34" charset="0"/>
              </a:rPr>
              <a:t>¿</a:t>
            </a:r>
            <a:r>
              <a:rPr lang="en-US" sz="2800" b="1" dirty="0" err="1" smtClean="0">
                <a:solidFill>
                  <a:schemeClr val="bg2">
                    <a:lumMod val="10000"/>
                  </a:schemeClr>
                </a:solidFill>
                <a:latin typeface="Calibri" pitchFamily="34" charset="0"/>
              </a:rPr>
              <a:t>Cómo</a:t>
            </a:r>
            <a:r>
              <a:rPr lang="en-US" sz="2800" b="1" dirty="0" smtClean="0">
                <a:solidFill>
                  <a:schemeClr val="bg2">
                    <a:lumMod val="10000"/>
                  </a:schemeClr>
                </a:solidFill>
                <a:latin typeface="Calibri" pitchFamily="34" charset="0"/>
              </a:rPr>
              <a:t> </a:t>
            </a:r>
            <a:r>
              <a:rPr lang="en-US" sz="2800" b="1" dirty="0" err="1" smtClean="0">
                <a:solidFill>
                  <a:schemeClr val="bg2">
                    <a:lumMod val="10000"/>
                  </a:schemeClr>
                </a:solidFill>
                <a:latin typeface="Calibri" pitchFamily="34" charset="0"/>
              </a:rPr>
              <a:t>prevenir</a:t>
            </a:r>
            <a:r>
              <a:rPr lang="en-US" sz="2800" b="1" dirty="0" smtClean="0">
                <a:solidFill>
                  <a:schemeClr val="bg2">
                    <a:lumMod val="10000"/>
                  </a:schemeClr>
                </a:solidFill>
                <a:latin typeface="Calibri" pitchFamily="34" charset="0"/>
              </a:rPr>
              <a:t> </a:t>
            </a:r>
            <a:r>
              <a:rPr lang="en-US" sz="2800" b="1" dirty="0" err="1" smtClean="0">
                <a:solidFill>
                  <a:schemeClr val="bg2">
                    <a:lumMod val="10000"/>
                  </a:schemeClr>
                </a:solidFill>
                <a:latin typeface="Calibri" pitchFamily="34" charset="0"/>
              </a:rPr>
              <a:t>muertes</a:t>
            </a:r>
            <a:r>
              <a:rPr lang="en-US" sz="2800" b="1" dirty="0" smtClean="0">
                <a:solidFill>
                  <a:schemeClr val="bg2">
                    <a:lumMod val="10000"/>
                  </a:schemeClr>
                </a:solidFill>
                <a:latin typeface="Calibri" pitchFamily="34" charset="0"/>
              </a:rPr>
              <a:t> </a:t>
            </a:r>
            <a:r>
              <a:rPr lang="en-US" sz="2800" b="1" dirty="0" err="1" smtClean="0">
                <a:solidFill>
                  <a:schemeClr val="bg2">
                    <a:lumMod val="10000"/>
                  </a:schemeClr>
                </a:solidFill>
                <a:latin typeface="Calibri" pitchFamily="34" charset="0"/>
              </a:rPr>
              <a:t>por</a:t>
            </a:r>
            <a:r>
              <a:rPr lang="en-US" sz="2800" b="1" dirty="0">
                <a:solidFill>
                  <a:schemeClr val="bg2">
                    <a:lumMod val="10000"/>
                  </a:schemeClr>
                </a:solidFill>
                <a:latin typeface="Calibri" pitchFamily="34" charset="0"/>
              </a:rPr>
              <a:t> </a:t>
            </a:r>
            <a:r>
              <a:rPr lang="en-US" sz="2800" b="1" dirty="0" err="1" smtClean="0">
                <a:solidFill>
                  <a:schemeClr val="bg2">
                    <a:lumMod val="10000"/>
                  </a:schemeClr>
                </a:solidFill>
                <a:latin typeface="Calibri" pitchFamily="34" charset="0"/>
              </a:rPr>
              <a:t>causa</a:t>
            </a:r>
            <a:r>
              <a:rPr lang="en-US" sz="2800" b="1" dirty="0" smtClean="0">
                <a:solidFill>
                  <a:schemeClr val="bg2">
                    <a:lumMod val="10000"/>
                  </a:schemeClr>
                </a:solidFill>
                <a:latin typeface="Calibri" pitchFamily="34" charset="0"/>
              </a:rPr>
              <a:t> de </a:t>
            </a:r>
            <a:r>
              <a:rPr lang="en-US" sz="2800" b="1" dirty="0" err="1" smtClean="0">
                <a:solidFill>
                  <a:schemeClr val="bg2">
                    <a:lumMod val="10000"/>
                  </a:schemeClr>
                </a:solidFill>
                <a:latin typeface="Calibri" pitchFamily="34" charset="0"/>
              </a:rPr>
              <a:t>automovilistas</a:t>
            </a:r>
            <a:r>
              <a:rPr lang="en-US" sz="2800" b="1" dirty="0" smtClean="0">
                <a:solidFill>
                  <a:schemeClr val="bg2">
                    <a:lumMod val="10000"/>
                  </a:schemeClr>
                </a:solidFill>
                <a:latin typeface="Calibri" pitchFamily="34" charset="0"/>
              </a:rPr>
              <a:t>?</a:t>
            </a:r>
            <a:endParaRPr lang="en-US" sz="2800" b="1" dirty="0">
              <a:solidFill>
                <a:schemeClr val="bg2">
                  <a:lumMod val="10000"/>
                </a:schemeClr>
              </a:solidFill>
              <a:latin typeface="Calibri" pitchFamily="34" charset="0"/>
            </a:endParaRPr>
          </a:p>
        </p:txBody>
      </p:sp>
      <p:sp>
        <p:nvSpPr>
          <p:cNvPr id="13" name="5-Point Star 12" title="Picture of star under the page number"/>
          <p:cNvSpPr/>
          <p:nvPr/>
        </p:nvSpPr>
        <p:spPr>
          <a:xfrm>
            <a:off x="8484669" y="6607293"/>
            <a:ext cx="159026" cy="143123"/>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Subtitle 8"/>
          <p:cNvSpPr txBox="1">
            <a:spLocks/>
          </p:cNvSpPr>
          <p:nvPr/>
        </p:nvSpPr>
        <p:spPr bwMode="auto">
          <a:xfrm>
            <a:off x="482600" y="1981200"/>
            <a:ext cx="8296275" cy="506413"/>
          </a:xfrm>
          <a:prstGeom prst="rect">
            <a:avLst/>
          </a:prstGeom>
          <a:noFill/>
          <a:ln w="9525">
            <a:noFill/>
            <a:miter lim="800000"/>
            <a:headEnd/>
            <a:tailEnd/>
          </a:ln>
        </p:spPr>
        <p:txBody>
          <a:bodyPr/>
          <a:lstStyle/>
          <a:p>
            <a:pPr>
              <a:lnSpc>
                <a:spcPts val="2200"/>
              </a:lnSpc>
              <a:spcBef>
                <a:spcPct val="20000"/>
              </a:spcBef>
              <a:buFont typeface="Arial" charset="0"/>
              <a:buChar char="•"/>
            </a:pPr>
            <a:r>
              <a:rPr lang="en-US" sz="2200" b="1" dirty="0">
                <a:solidFill>
                  <a:schemeClr val="tx1">
                    <a:lumMod val="75000"/>
                    <a:lumOff val="25000"/>
                  </a:schemeClr>
                </a:solidFill>
                <a:latin typeface="Arial Narrow" pitchFamily="34" charset="0"/>
              </a:rPr>
              <a:t> </a:t>
            </a:r>
            <a:r>
              <a:rPr lang="en-US" sz="2200" b="1" dirty="0" err="1" smtClean="0">
                <a:solidFill>
                  <a:schemeClr val="tx1">
                    <a:lumMod val="75000"/>
                    <a:lumOff val="25000"/>
                  </a:schemeClr>
                </a:solidFill>
                <a:latin typeface="Arial Narrow" pitchFamily="34" charset="0"/>
              </a:rPr>
              <a:t>Coloque</a:t>
            </a:r>
            <a:r>
              <a:rPr lang="en-US" sz="2200" b="1" dirty="0" smtClean="0">
                <a:solidFill>
                  <a:schemeClr val="tx1">
                    <a:lumMod val="75000"/>
                    <a:lumOff val="25000"/>
                  </a:schemeClr>
                </a:solidFill>
                <a:latin typeface="Arial Narrow" pitchFamily="34" charset="0"/>
              </a:rPr>
              <a:t> </a:t>
            </a:r>
            <a:r>
              <a:rPr lang="en-US" sz="2200" b="1" dirty="0" err="1" smtClean="0">
                <a:solidFill>
                  <a:schemeClr val="tx1">
                    <a:lumMod val="75000"/>
                    <a:lumOff val="25000"/>
                  </a:schemeClr>
                </a:solidFill>
                <a:latin typeface="Arial Narrow" pitchFamily="34" charset="0"/>
              </a:rPr>
              <a:t>correctamente</a:t>
            </a:r>
            <a:r>
              <a:rPr lang="en-US" sz="2200" b="1" dirty="0" smtClean="0">
                <a:solidFill>
                  <a:schemeClr val="tx1">
                    <a:lumMod val="75000"/>
                    <a:lumOff val="25000"/>
                  </a:schemeClr>
                </a:solidFill>
                <a:latin typeface="Arial Narrow" pitchFamily="34" charset="0"/>
              </a:rPr>
              <a:t> los </a:t>
            </a:r>
            <a:r>
              <a:rPr lang="en-US" sz="2200" b="1" dirty="0" err="1" smtClean="0">
                <a:solidFill>
                  <a:schemeClr val="tx1">
                    <a:lumMod val="75000"/>
                    <a:lumOff val="25000"/>
                  </a:schemeClr>
                </a:solidFill>
                <a:latin typeface="Arial Narrow" pitchFamily="34" charset="0"/>
              </a:rPr>
              <a:t>Dispositivos</a:t>
            </a:r>
            <a:r>
              <a:rPr lang="en-US" sz="2200" b="1" dirty="0" smtClean="0">
                <a:solidFill>
                  <a:schemeClr val="tx1">
                    <a:lumMod val="75000"/>
                    <a:lumOff val="25000"/>
                  </a:schemeClr>
                </a:solidFill>
                <a:latin typeface="Arial Narrow" pitchFamily="34" charset="0"/>
              </a:rPr>
              <a:t> de Control de </a:t>
            </a:r>
            <a:r>
              <a:rPr lang="en-US" sz="2200" b="1" dirty="0" err="1" smtClean="0">
                <a:solidFill>
                  <a:schemeClr val="tx1">
                    <a:lumMod val="75000"/>
                    <a:lumOff val="25000"/>
                  </a:schemeClr>
                </a:solidFill>
                <a:latin typeface="Arial Narrow" pitchFamily="34" charset="0"/>
              </a:rPr>
              <a:t>Tráfico</a:t>
            </a:r>
            <a:r>
              <a:rPr lang="en-US" sz="2200" b="1" dirty="0" smtClean="0">
                <a:solidFill>
                  <a:schemeClr val="tx1">
                    <a:lumMod val="75000"/>
                    <a:lumOff val="25000"/>
                  </a:schemeClr>
                </a:solidFill>
                <a:latin typeface="Arial Narrow" pitchFamily="34" charset="0"/>
              </a:rPr>
              <a:t> Temporal</a:t>
            </a:r>
            <a:endParaRPr lang="en-US" sz="2200" b="1" dirty="0" smtClean="0">
              <a:latin typeface="Arial Narrow" pitchFamily="34" charset="0"/>
            </a:endParaRPr>
          </a:p>
          <a:p>
            <a:pPr>
              <a:lnSpc>
                <a:spcPts val="2200"/>
              </a:lnSpc>
              <a:spcBef>
                <a:spcPct val="20000"/>
              </a:spcBef>
              <a:buFont typeface="Arial" charset="0"/>
              <a:buChar char="•"/>
            </a:pPr>
            <a:endParaRPr lang="en-US" sz="2200" b="1" dirty="0">
              <a:latin typeface="Arial Narrow" pitchFamily="34" charset="0"/>
            </a:endParaRPr>
          </a:p>
        </p:txBody>
      </p:sp>
      <p:sp>
        <p:nvSpPr>
          <p:cNvPr id="15" name="Subtitle 8"/>
          <p:cNvSpPr txBox="1">
            <a:spLocks/>
          </p:cNvSpPr>
          <p:nvPr/>
        </p:nvSpPr>
        <p:spPr bwMode="auto">
          <a:xfrm>
            <a:off x="640105" y="2369223"/>
            <a:ext cx="8138770" cy="560387"/>
          </a:xfrm>
          <a:prstGeom prst="rect">
            <a:avLst/>
          </a:prstGeom>
          <a:noFill/>
          <a:ln w="9525">
            <a:noFill/>
            <a:miter lim="800000"/>
            <a:headEnd/>
            <a:tailEnd/>
          </a:ln>
        </p:spPr>
        <p:txBody>
          <a:bodyPr/>
          <a:lstStyle/>
          <a:p>
            <a:pPr marL="0" lvl="1">
              <a:lnSpc>
                <a:spcPts val="22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dirty="0" err="1" smtClean="0">
                <a:latin typeface="Arial Narrow" pitchFamily="34" charset="0"/>
              </a:rPr>
              <a:t>Cumpla</a:t>
            </a:r>
            <a:r>
              <a:rPr lang="en-US" sz="2000" b="1" dirty="0" smtClean="0">
                <a:latin typeface="Arial Narrow" pitchFamily="34" charset="0"/>
              </a:rPr>
              <a:t> con el MUTCD o el</a:t>
            </a:r>
            <a:br>
              <a:rPr lang="en-US" sz="2000" b="1" dirty="0" smtClean="0">
                <a:latin typeface="Arial Narrow" pitchFamily="34" charset="0"/>
              </a:rPr>
            </a:br>
            <a:r>
              <a:rPr lang="en-US" sz="2000" b="1" dirty="0" smtClean="0">
                <a:latin typeface="Arial Narrow" pitchFamily="34" charset="0"/>
              </a:rPr>
              <a:t>     </a:t>
            </a:r>
            <a:r>
              <a:rPr lang="en-US" sz="2000" b="1" dirty="0" err="1" smtClean="0">
                <a:latin typeface="Arial Narrow" pitchFamily="34" charset="0"/>
              </a:rPr>
              <a:t>respectivo</a:t>
            </a:r>
            <a:r>
              <a:rPr lang="en-US" sz="2000" b="1" dirty="0" smtClean="0">
                <a:latin typeface="Arial Narrow" pitchFamily="34" charset="0"/>
              </a:rPr>
              <a:t> </a:t>
            </a:r>
            <a:r>
              <a:rPr lang="en-US" sz="2000" b="1" dirty="0" err="1" smtClean="0">
                <a:latin typeface="Arial Narrow" pitchFamily="34" charset="0"/>
              </a:rPr>
              <a:t>documento</a:t>
            </a:r>
            <a:r>
              <a:rPr lang="en-US" sz="2000" b="1" dirty="0" smtClean="0">
                <a:latin typeface="Arial Narrow" pitchFamily="34" charset="0"/>
              </a:rPr>
              <a:t> </a:t>
            </a:r>
            <a:r>
              <a:rPr lang="en-US" sz="2000" b="1" dirty="0" err="1" smtClean="0">
                <a:latin typeface="Arial Narrow" pitchFamily="34" charset="0"/>
              </a:rPr>
              <a:t>estatal</a:t>
            </a:r>
            <a:r>
              <a:rPr lang="en-US" sz="2000" b="1" dirty="0" smtClean="0">
                <a:latin typeface="Arial Narrow" pitchFamily="34" charset="0"/>
              </a:rPr>
              <a:t> </a:t>
            </a:r>
          </a:p>
          <a:p>
            <a:pPr marL="0" lvl="1">
              <a:lnSpc>
                <a:spcPts val="2200"/>
              </a:lnSpc>
              <a:buSzPct val="50000"/>
              <a:buFont typeface="Wingdings" pitchFamily="2" charset="2"/>
              <a:buChar char="ü"/>
            </a:pPr>
            <a:endParaRPr lang="en-US" sz="2000" b="1" dirty="0" smtClean="0">
              <a:latin typeface="Arial Narrow" pitchFamily="34" charset="0"/>
            </a:endParaRPr>
          </a:p>
          <a:p>
            <a:pPr marL="0" lvl="1">
              <a:lnSpc>
                <a:spcPts val="2200"/>
              </a:lnSpc>
              <a:buSzPct val="50000"/>
              <a:buFont typeface="Wingdings" pitchFamily="2" charset="2"/>
              <a:buChar char="ü"/>
            </a:pPr>
            <a:endParaRPr lang="en-US" sz="2000" b="1" spc="-30" dirty="0" smtClean="0">
              <a:latin typeface="Arial Narrow" pitchFamily="34" charset="0"/>
            </a:endParaRPr>
          </a:p>
          <a:p>
            <a:pPr>
              <a:lnSpc>
                <a:spcPts val="2400"/>
              </a:lnSpc>
              <a:buFont typeface="Arial" pitchFamily="34" charset="0"/>
              <a:buChar char="•"/>
            </a:pPr>
            <a:endParaRPr lang="en-US" sz="2400" b="1" dirty="0">
              <a:latin typeface="Arial Narrow" pitchFamily="34" charset="0"/>
            </a:endParaRPr>
          </a:p>
        </p:txBody>
      </p:sp>
      <p:sp>
        <p:nvSpPr>
          <p:cNvPr id="17" name="Subtitle 8"/>
          <p:cNvSpPr txBox="1">
            <a:spLocks/>
          </p:cNvSpPr>
          <p:nvPr/>
        </p:nvSpPr>
        <p:spPr bwMode="auto">
          <a:xfrm>
            <a:off x="586373" y="3537244"/>
            <a:ext cx="4069385" cy="560387"/>
          </a:xfrm>
          <a:prstGeom prst="rect">
            <a:avLst/>
          </a:prstGeom>
          <a:noFill/>
          <a:ln w="9525">
            <a:noFill/>
            <a:miter lim="800000"/>
            <a:headEnd/>
            <a:tailEnd/>
          </a:ln>
        </p:spPr>
        <p:txBody>
          <a:bodyPr/>
          <a:lstStyle/>
          <a:p>
            <a:pPr marL="0" lvl="1">
              <a:lnSpc>
                <a:spcPts val="21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spc="-30" dirty="0" err="1" smtClean="0">
                <a:latin typeface="Arial Narrow" pitchFamily="34" charset="0"/>
              </a:rPr>
              <a:t>Asegúrese</a:t>
            </a:r>
            <a:r>
              <a:rPr lang="en-US" sz="2000" b="1" spc="-30" dirty="0" smtClean="0">
                <a:latin typeface="Arial Narrow" pitchFamily="34" charset="0"/>
              </a:rPr>
              <a:t> </a:t>
            </a:r>
            <a:r>
              <a:rPr lang="en-US" sz="2000" b="1" spc="-30" dirty="0" err="1" smtClean="0">
                <a:latin typeface="Arial Narrow" pitchFamily="34" charset="0"/>
              </a:rPr>
              <a:t>que</a:t>
            </a:r>
            <a:r>
              <a:rPr lang="en-US" sz="2000" b="1" spc="-30" dirty="0" smtClean="0">
                <a:latin typeface="Arial Narrow" pitchFamily="34" charset="0"/>
              </a:rPr>
              <a:t> </a:t>
            </a:r>
            <a:r>
              <a:rPr lang="en-US" sz="2000" b="1" spc="-30" dirty="0" err="1" smtClean="0">
                <a:latin typeface="Arial Narrow" pitchFamily="34" charset="0"/>
              </a:rPr>
              <a:t>sólo</a:t>
            </a:r>
            <a:r>
              <a:rPr lang="en-US" sz="2000" b="1" spc="-30" dirty="0" smtClean="0">
                <a:latin typeface="Arial Narrow" pitchFamily="34" charset="0"/>
              </a:rPr>
              <a:t> </a:t>
            </a:r>
            <a:r>
              <a:rPr lang="en-US" sz="2000" b="1" spc="-30" dirty="0" err="1" smtClean="0">
                <a:latin typeface="Arial Narrow" pitchFamily="34" charset="0"/>
              </a:rPr>
              <a:t>ingenieros</a:t>
            </a:r>
            <a:r>
              <a:rPr lang="en-US" sz="2000" b="1" spc="-30" dirty="0" smtClean="0">
                <a:latin typeface="Arial Narrow" pitchFamily="34" charset="0"/>
              </a:rPr>
              <a:t/>
            </a:r>
            <a:br>
              <a:rPr lang="en-US" sz="2000" b="1" spc="-30" dirty="0" smtClean="0">
                <a:latin typeface="Arial Narrow" pitchFamily="34" charset="0"/>
              </a:rPr>
            </a:br>
            <a:r>
              <a:rPr lang="en-US" sz="2000" b="1" spc="-30" dirty="0" smtClean="0">
                <a:latin typeface="Arial Narrow" pitchFamily="34" charset="0"/>
              </a:rPr>
              <a:t>     </a:t>
            </a:r>
            <a:r>
              <a:rPr lang="en-US" sz="2000" b="1" spc="-30" dirty="0" err="1" smtClean="0">
                <a:latin typeface="Arial Narrow" pitchFamily="34" charset="0"/>
              </a:rPr>
              <a:t>calificados</a:t>
            </a:r>
            <a:r>
              <a:rPr lang="en-US" sz="2000" b="1" spc="-30" dirty="0" smtClean="0">
                <a:latin typeface="Arial Narrow" pitchFamily="34" charset="0"/>
              </a:rPr>
              <a:t> </a:t>
            </a:r>
            <a:r>
              <a:rPr lang="en-US" sz="2000" b="1" spc="-30" dirty="0" err="1" smtClean="0">
                <a:latin typeface="Arial Narrow" pitchFamily="34" charset="0"/>
              </a:rPr>
              <a:t>hagan</a:t>
            </a:r>
            <a:r>
              <a:rPr lang="en-US" sz="2000" b="1" spc="-30" dirty="0" smtClean="0">
                <a:latin typeface="Arial Narrow" pitchFamily="34" charset="0"/>
              </a:rPr>
              <a:t> los </a:t>
            </a:r>
            <a:r>
              <a:rPr lang="en-US" sz="2000" b="1" spc="-30" dirty="0" err="1" smtClean="0">
                <a:latin typeface="Arial Narrow" pitchFamily="34" charset="0"/>
              </a:rPr>
              <a:t>cambios</a:t>
            </a:r>
            <a:r>
              <a:rPr lang="en-US" sz="2000" b="1" spc="-30" dirty="0" smtClean="0">
                <a:latin typeface="Arial Narrow" pitchFamily="34" charset="0"/>
              </a:rPr>
              <a:t/>
            </a:r>
            <a:br>
              <a:rPr lang="en-US" sz="2000" b="1" spc="-30" dirty="0" smtClean="0">
                <a:latin typeface="Arial Narrow" pitchFamily="34" charset="0"/>
              </a:rPr>
            </a:br>
            <a:r>
              <a:rPr lang="en-US" sz="2000" b="1" spc="-30" dirty="0" smtClean="0">
                <a:latin typeface="Arial Narrow" pitchFamily="34" charset="0"/>
              </a:rPr>
              <a:t>     </a:t>
            </a:r>
            <a:r>
              <a:rPr lang="en-US" sz="2000" b="1" spc="-30" dirty="0" err="1" smtClean="0">
                <a:latin typeface="Arial Narrow" pitchFamily="34" charset="0"/>
              </a:rPr>
              <a:t>necesarios</a:t>
            </a:r>
            <a:endParaRPr lang="en-US" sz="2000" b="1" spc="-30" dirty="0" smtClean="0">
              <a:latin typeface="Arial Narrow" pitchFamily="34" charset="0"/>
            </a:endParaRPr>
          </a:p>
          <a:p>
            <a:pPr marL="0" lvl="1">
              <a:lnSpc>
                <a:spcPts val="2200"/>
              </a:lnSpc>
              <a:buSzPct val="50000"/>
              <a:buFont typeface="Wingdings" pitchFamily="2" charset="2"/>
              <a:buChar char="ü"/>
            </a:pPr>
            <a:endParaRPr lang="en-US" sz="2000" b="1" spc="-30" dirty="0" smtClean="0">
              <a:latin typeface="Arial Narrow" pitchFamily="34" charset="0"/>
            </a:endParaRPr>
          </a:p>
          <a:p>
            <a:pPr marL="0" lvl="1">
              <a:lnSpc>
                <a:spcPts val="2200"/>
              </a:lnSpc>
              <a:buSzPct val="50000"/>
              <a:buFont typeface="Wingdings" pitchFamily="2" charset="2"/>
              <a:buChar char="ü"/>
            </a:pPr>
            <a:endParaRPr lang="en-US" sz="2000" b="1" dirty="0" smtClean="0">
              <a:latin typeface="Arial Narrow" pitchFamily="34" charset="0"/>
            </a:endParaRPr>
          </a:p>
          <a:p>
            <a:pPr marL="0" lvl="1">
              <a:lnSpc>
                <a:spcPts val="2200"/>
              </a:lnSpc>
              <a:buSzPct val="50000"/>
              <a:buFont typeface="Wingdings" pitchFamily="2" charset="2"/>
              <a:buChar char="ü"/>
            </a:pPr>
            <a:endParaRPr lang="en-US" sz="2000" b="1" dirty="0" smtClean="0">
              <a:latin typeface="Arial Narrow" pitchFamily="34" charset="0"/>
            </a:endParaRPr>
          </a:p>
          <a:p>
            <a:pPr>
              <a:lnSpc>
                <a:spcPts val="2400"/>
              </a:lnSpc>
              <a:buFont typeface="Arial" pitchFamily="34" charset="0"/>
              <a:buChar char="•"/>
            </a:pPr>
            <a:endParaRPr lang="en-US" sz="2400" b="1" dirty="0">
              <a:latin typeface="Arial Narrow" pitchFamily="34" charset="0"/>
            </a:endParaRPr>
          </a:p>
        </p:txBody>
      </p:sp>
      <p:sp>
        <p:nvSpPr>
          <p:cNvPr id="26" name="Subtitle 8"/>
          <p:cNvSpPr txBox="1">
            <a:spLocks/>
          </p:cNvSpPr>
          <p:nvPr/>
        </p:nvSpPr>
        <p:spPr bwMode="auto">
          <a:xfrm>
            <a:off x="502857" y="4683562"/>
            <a:ext cx="8061325" cy="506413"/>
          </a:xfrm>
          <a:prstGeom prst="rect">
            <a:avLst/>
          </a:prstGeom>
          <a:noFill/>
          <a:ln w="9525">
            <a:noFill/>
            <a:miter lim="800000"/>
            <a:headEnd/>
            <a:tailEnd/>
          </a:ln>
        </p:spPr>
        <p:txBody>
          <a:bodyPr/>
          <a:lstStyle/>
          <a:p>
            <a:pPr>
              <a:lnSpc>
                <a:spcPts val="2200"/>
              </a:lnSpc>
              <a:spcBef>
                <a:spcPct val="20000"/>
              </a:spcBef>
              <a:buFont typeface="Arial" charset="0"/>
              <a:buChar char="•"/>
            </a:pPr>
            <a:r>
              <a:rPr lang="en-US" sz="2200" b="1" dirty="0">
                <a:solidFill>
                  <a:schemeClr val="tx1">
                    <a:lumMod val="75000"/>
                    <a:lumOff val="25000"/>
                  </a:schemeClr>
                </a:solidFill>
                <a:latin typeface="Arial Narrow" pitchFamily="34" charset="0"/>
              </a:rPr>
              <a:t> </a:t>
            </a:r>
            <a:r>
              <a:rPr lang="en-US" sz="2200" b="1" dirty="0" err="1" smtClean="0">
                <a:solidFill>
                  <a:schemeClr val="tx1">
                    <a:lumMod val="75000"/>
                    <a:lumOff val="25000"/>
                  </a:schemeClr>
                </a:solidFill>
                <a:latin typeface="Arial Narrow" pitchFamily="34" charset="0"/>
              </a:rPr>
              <a:t>Establezca</a:t>
            </a:r>
            <a:r>
              <a:rPr lang="en-US" sz="2200" b="1" dirty="0" smtClean="0">
                <a:solidFill>
                  <a:schemeClr val="tx1">
                    <a:lumMod val="75000"/>
                    <a:lumOff val="25000"/>
                  </a:schemeClr>
                </a:solidFill>
                <a:latin typeface="Arial Narrow" pitchFamily="34" charset="0"/>
              </a:rPr>
              <a:t> </a:t>
            </a:r>
            <a:r>
              <a:rPr lang="en-US" sz="2200" b="1" dirty="0" err="1" smtClean="0">
                <a:solidFill>
                  <a:schemeClr val="tx1">
                    <a:lumMod val="75000"/>
                    <a:lumOff val="25000"/>
                  </a:schemeClr>
                </a:solidFill>
                <a:latin typeface="Arial Narrow" pitchFamily="34" charset="0"/>
              </a:rPr>
              <a:t>procedimientos</a:t>
            </a:r>
            <a:r>
              <a:rPr lang="en-US" sz="2200" b="1" dirty="0" smtClean="0">
                <a:latin typeface="Arial Narrow" pitchFamily="34" charset="0"/>
              </a:rPr>
              <a:t/>
            </a:r>
            <a:br>
              <a:rPr lang="en-US" sz="2200" b="1" dirty="0" smtClean="0">
                <a:latin typeface="Arial Narrow" pitchFamily="34" charset="0"/>
              </a:rPr>
            </a:br>
            <a:r>
              <a:rPr lang="en-US" sz="2200" b="1" dirty="0" smtClean="0">
                <a:latin typeface="Arial Narrow" pitchFamily="34" charset="0"/>
              </a:rPr>
              <a:t>   </a:t>
            </a:r>
            <a:r>
              <a:rPr lang="en-US" sz="2200" b="1" dirty="0" err="1" smtClean="0">
                <a:latin typeface="Arial Narrow" pitchFamily="34" charset="0"/>
              </a:rPr>
              <a:t>seguros</a:t>
            </a:r>
            <a:r>
              <a:rPr lang="en-US" sz="2200" b="1" dirty="0" smtClean="0">
                <a:latin typeface="Arial Narrow" pitchFamily="34" charset="0"/>
              </a:rPr>
              <a:t> para </a:t>
            </a:r>
            <a:r>
              <a:rPr lang="en-US" sz="2200" b="1" dirty="0" err="1" smtClean="0">
                <a:latin typeface="Arial Narrow" pitchFamily="34" charset="0"/>
              </a:rPr>
              <a:t>colocar</a:t>
            </a:r>
            <a:r>
              <a:rPr lang="en-US" sz="2200" b="1" dirty="0" smtClean="0">
                <a:latin typeface="Arial Narrow" pitchFamily="34" charset="0"/>
              </a:rPr>
              <a:t> y</a:t>
            </a:r>
            <a:br>
              <a:rPr lang="en-US" sz="2200" b="1" dirty="0" smtClean="0">
                <a:latin typeface="Arial Narrow" pitchFamily="34" charset="0"/>
              </a:rPr>
            </a:br>
            <a:r>
              <a:rPr lang="en-US" sz="2200" b="1" dirty="0" smtClean="0">
                <a:latin typeface="Arial Narrow" pitchFamily="34" charset="0"/>
              </a:rPr>
              <a:t>   </a:t>
            </a:r>
            <a:r>
              <a:rPr lang="en-US" sz="2200" b="1" dirty="0" err="1" smtClean="0">
                <a:latin typeface="Arial Narrow" pitchFamily="34" charset="0"/>
              </a:rPr>
              <a:t>recoger</a:t>
            </a:r>
            <a:r>
              <a:rPr lang="en-US" sz="2200" b="1" dirty="0" smtClean="0">
                <a:latin typeface="Arial Narrow" pitchFamily="34" charset="0"/>
              </a:rPr>
              <a:t> DCTTs</a:t>
            </a:r>
          </a:p>
          <a:p>
            <a:pPr>
              <a:lnSpc>
                <a:spcPts val="2200"/>
              </a:lnSpc>
              <a:spcBef>
                <a:spcPct val="20000"/>
              </a:spcBef>
              <a:buFont typeface="Arial" charset="0"/>
              <a:buChar char="•"/>
            </a:pPr>
            <a:endParaRPr lang="en-US" sz="2200" b="1" dirty="0">
              <a:latin typeface="Arial Narrow" pitchFamily="34" charset="0"/>
            </a:endParaRPr>
          </a:p>
        </p:txBody>
      </p:sp>
      <p:sp>
        <p:nvSpPr>
          <p:cNvPr id="16" name="Subtitle 8"/>
          <p:cNvSpPr txBox="1">
            <a:spLocks/>
          </p:cNvSpPr>
          <p:nvPr/>
        </p:nvSpPr>
        <p:spPr bwMode="auto">
          <a:xfrm>
            <a:off x="568883" y="3013722"/>
            <a:ext cx="4007765" cy="446880"/>
          </a:xfrm>
          <a:prstGeom prst="rect">
            <a:avLst/>
          </a:prstGeom>
          <a:noFill/>
          <a:ln w="9525">
            <a:noFill/>
            <a:miter lim="800000"/>
            <a:headEnd/>
            <a:tailEnd/>
          </a:ln>
        </p:spPr>
        <p:txBody>
          <a:bodyPr/>
          <a:lstStyle/>
          <a:p>
            <a:pPr marL="0" lvl="1">
              <a:lnSpc>
                <a:spcPts val="20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spc="20" dirty="0" err="1" smtClean="0">
                <a:latin typeface="Arial Narrow" pitchFamily="34" charset="0"/>
              </a:rPr>
              <a:t>Inspeccione</a:t>
            </a:r>
            <a:r>
              <a:rPr lang="en-US" sz="2000" b="1" spc="20" dirty="0" smtClean="0">
                <a:latin typeface="Arial Narrow" pitchFamily="34" charset="0"/>
              </a:rPr>
              <a:t> y </a:t>
            </a:r>
            <a:r>
              <a:rPr lang="en-US" sz="2000" b="1" spc="20" dirty="0" err="1" smtClean="0">
                <a:latin typeface="Arial Narrow" pitchFamily="34" charset="0"/>
              </a:rPr>
              <a:t>mantenga</a:t>
            </a:r>
            <a:r>
              <a:rPr lang="en-US" sz="2000" b="1" spc="20" dirty="0" smtClean="0">
                <a:latin typeface="Arial Narrow" pitchFamily="34" charset="0"/>
              </a:rPr>
              <a:t> DCTTs</a:t>
            </a:r>
          </a:p>
          <a:p>
            <a:pPr marL="0" lvl="1">
              <a:lnSpc>
                <a:spcPts val="2000"/>
              </a:lnSpc>
              <a:buSzPct val="50000"/>
              <a:buFont typeface="Wingdings" pitchFamily="2" charset="2"/>
              <a:buChar char="ü"/>
            </a:pPr>
            <a:endParaRPr lang="en-US" sz="2000" b="1" dirty="0" smtClean="0">
              <a:latin typeface="Arial Narrow" pitchFamily="34" charset="0"/>
            </a:endParaRPr>
          </a:p>
          <a:p>
            <a:pPr marL="0" lvl="1">
              <a:lnSpc>
                <a:spcPts val="2200"/>
              </a:lnSpc>
              <a:buSzPct val="50000"/>
              <a:buFont typeface="Wingdings" pitchFamily="2" charset="2"/>
              <a:buChar char="ü"/>
            </a:pPr>
            <a:endParaRPr lang="en-US" sz="2000" b="1" dirty="0" smtClean="0">
              <a:latin typeface="Arial Narrow" pitchFamily="34" charset="0"/>
            </a:endParaRPr>
          </a:p>
          <a:p>
            <a:pPr>
              <a:lnSpc>
                <a:spcPts val="2400"/>
              </a:lnSpc>
              <a:buFont typeface="Arial" pitchFamily="34" charset="0"/>
              <a:buChar char="•"/>
            </a:pPr>
            <a:endParaRPr lang="en-US" sz="2400" b="1" dirty="0">
              <a:latin typeface="Arial Narrow" pitchFamily="34" charset="0"/>
            </a:endParaRPr>
          </a:p>
        </p:txBody>
      </p:sp>
      <p:sp>
        <p:nvSpPr>
          <p:cNvPr id="27" name="Subtitle 8"/>
          <p:cNvSpPr txBox="1">
            <a:spLocks/>
          </p:cNvSpPr>
          <p:nvPr/>
        </p:nvSpPr>
        <p:spPr bwMode="auto">
          <a:xfrm>
            <a:off x="503611" y="5865537"/>
            <a:ext cx="8061325" cy="506413"/>
          </a:xfrm>
          <a:prstGeom prst="rect">
            <a:avLst/>
          </a:prstGeom>
          <a:noFill/>
          <a:ln w="9525">
            <a:noFill/>
            <a:miter lim="800000"/>
            <a:headEnd/>
            <a:tailEnd/>
          </a:ln>
        </p:spPr>
        <p:txBody>
          <a:bodyPr/>
          <a:lstStyle/>
          <a:p>
            <a:pPr>
              <a:lnSpc>
                <a:spcPts val="2200"/>
              </a:lnSpc>
              <a:spcBef>
                <a:spcPct val="20000"/>
              </a:spcBef>
              <a:buFont typeface="Arial" charset="0"/>
              <a:buChar char="•"/>
            </a:pPr>
            <a:r>
              <a:rPr lang="en-US" sz="2200" b="1" dirty="0">
                <a:solidFill>
                  <a:schemeClr val="tx1">
                    <a:lumMod val="75000"/>
                    <a:lumOff val="25000"/>
                  </a:schemeClr>
                </a:solidFill>
                <a:latin typeface="Arial Narrow" pitchFamily="34" charset="0"/>
              </a:rPr>
              <a:t> </a:t>
            </a:r>
            <a:r>
              <a:rPr lang="en-US" sz="2200" b="1" dirty="0" err="1" smtClean="0">
                <a:solidFill>
                  <a:schemeClr val="tx1">
                    <a:lumMod val="75000"/>
                    <a:lumOff val="25000"/>
                  </a:schemeClr>
                </a:solidFill>
                <a:latin typeface="Arial Narrow" pitchFamily="34" charset="0"/>
              </a:rPr>
              <a:t>Asegúrese</a:t>
            </a:r>
            <a:r>
              <a:rPr lang="en-US" sz="2200" b="1" dirty="0" smtClean="0">
                <a:solidFill>
                  <a:schemeClr val="tx1">
                    <a:lumMod val="75000"/>
                    <a:lumOff val="25000"/>
                  </a:schemeClr>
                </a:solidFill>
                <a:latin typeface="Arial Narrow" pitchFamily="34" charset="0"/>
              </a:rPr>
              <a:t> </a:t>
            </a:r>
            <a:r>
              <a:rPr lang="en-US" sz="2200" b="1" dirty="0" err="1" smtClean="0">
                <a:solidFill>
                  <a:schemeClr val="tx1">
                    <a:lumMod val="75000"/>
                    <a:lumOff val="25000"/>
                  </a:schemeClr>
                </a:solidFill>
                <a:latin typeface="Arial Narrow" pitchFamily="34" charset="0"/>
              </a:rPr>
              <a:t>que</a:t>
            </a:r>
            <a:r>
              <a:rPr lang="en-US" sz="2200" b="1" dirty="0" smtClean="0">
                <a:solidFill>
                  <a:schemeClr val="tx1">
                    <a:lumMod val="75000"/>
                    <a:lumOff val="25000"/>
                  </a:schemeClr>
                </a:solidFill>
                <a:latin typeface="Arial Narrow" pitchFamily="34" charset="0"/>
              </a:rPr>
              <a:t> </a:t>
            </a:r>
            <a:r>
              <a:rPr lang="en-US" sz="2200" b="1" dirty="0" err="1" smtClean="0">
                <a:solidFill>
                  <a:schemeClr val="tx1">
                    <a:lumMod val="75000"/>
                    <a:lumOff val="25000"/>
                  </a:schemeClr>
                </a:solidFill>
                <a:latin typeface="Arial Narrow" pitchFamily="34" charset="0"/>
              </a:rPr>
              <a:t>hayan</a:t>
            </a:r>
            <a:r>
              <a:rPr lang="en-US" sz="2200" b="1" dirty="0" smtClean="0">
                <a:solidFill>
                  <a:schemeClr val="tx1">
                    <a:lumMod val="75000"/>
                    <a:lumOff val="25000"/>
                  </a:schemeClr>
                </a:solidFill>
                <a:latin typeface="Arial Narrow" pitchFamily="34" charset="0"/>
              </a:rPr>
              <a:t> </a:t>
            </a:r>
            <a:r>
              <a:rPr lang="en-US" sz="2200" b="1" dirty="0" err="1" smtClean="0">
                <a:solidFill>
                  <a:schemeClr val="tx1">
                    <a:lumMod val="75000"/>
                    <a:lumOff val="25000"/>
                  </a:schemeClr>
                </a:solidFill>
                <a:latin typeface="Arial Narrow" pitchFamily="34" charset="0"/>
              </a:rPr>
              <a:t>suficientes</a:t>
            </a:r>
            <a:r>
              <a:rPr lang="en-US" sz="2200" b="1" dirty="0" smtClean="0">
                <a:solidFill>
                  <a:schemeClr val="tx1">
                    <a:lumMod val="75000"/>
                    <a:lumOff val="25000"/>
                  </a:schemeClr>
                </a:solidFill>
                <a:latin typeface="Arial Narrow" pitchFamily="34" charset="0"/>
              </a:rPr>
              <a:t> DCTTs para </a:t>
            </a:r>
            <a:r>
              <a:rPr lang="en-US" sz="2200" b="1" dirty="0" err="1" smtClean="0">
                <a:solidFill>
                  <a:schemeClr val="tx1">
                    <a:lumMod val="75000"/>
                    <a:lumOff val="25000"/>
                  </a:schemeClr>
                </a:solidFill>
                <a:latin typeface="Arial Narrow" pitchFamily="34" charset="0"/>
              </a:rPr>
              <a:t>todas</a:t>
            </a:r>
            <a:r>
              <a:rPr lang="en-US" sz="2200" b="1" dirty="0" smtClean="0">
                <a:solidFill>
                  <a:schemeClr val="tx1">
                    <a:lumMod val="75000"/>
                    <a:lumOff val="25000"/>
                  </a:schemeClr>
                </a:solidFill>
                <a:latin typeface="Arial Narrow" pitchFamily="34" charset="0"/>
              </a:rPr>
              <a:t> </a:t>
            </a:r>
            <a:r>
              <a:rPr lang="en-US" sz="2200" b="1" dirty="0" err="1" smtClean="0">
                <a:solidFill>
                  <a:schemeClr val="tx1">
                    <a:lumMod val="75000"/>
                    <a:lumOff val="25000"/>
                  </a:schemeClr>
                </a:solidFill>
                <a:latin typeface="Arial Narrow" pitchFamily="34" charset="0"/>
              </a:rPr>
              <a:t>las</a:t>
            </a:r>
            <a:r>
              <a:rPr lang="en-US" sz="2200" b="1" dirty="0" smtClean="0">
                <a:solidFill>
                  <a:schemeClr val="tx1">
                    <a:lumMod val="75000"/>
                    <a:lumOff val="25000"/>
                  </a:schemeClr>
                </a:solidFill>
                <a:latin typeface="Arial Narrow" pitchFamily="34" charset="0"/>
              </a:rPr>
              <a:t> </a:t>
            </a:r>
            <a:r>
              <a:rPr lang="en-US" sz="2200" b="1" dirty="0" err="1" smtClean="0">
                <a:solidFill>
                  <a:schemeClr val="tx1">
                    <a:lumMod val="75000"/>
                    <a:lumOff val="25000"/>
                  </a:schemeClr>
                </a:solidFill>
                <a:latin typeface="Arial Narrow" pitchFamily="34" charset="0"/>
              </a:rPr>
              <a:t>partes</a:t>
            </a:r>
            <a:r>
              <a:rPr lang="en-US" sz="2200" b="1" dirty="0" smtClean="0">
                <a:solidFill>
                  <a:schemeClr val="tx1">
                    <a:lumMod val="75000"/>
                    <a:lumOff val="25000"/>
                  </a:schemeClr>
                </a:solidFill>
                <a:latin typeface="Arial Narrow" pitchFamily="34" charset="0"/>
              </a:rPr>
              <a:t> del</a:t>
            </a:r>
          </a:p>
          <a:p>
            <a:pPr>
              <a:lnSpc>
                <a:spcPts val="2200"/>
              </a:lnSpc>
              <a:spcBef>
                <a:spcPct val="20000"/>
              </a:spcBef>
            </a:pPr>
            <a:r>
              <a:rPr lang="en-US" sz="2200" b="1" dirty="0">
                <a:solidFill>
                  <a:schemeClr val="tx1">
                    <a:lumMod val="75000"/>
                    <a:lumOff val="25000"/>
                  </a:schemeClr>
                </a:solidFill>
                <a:latin typeface="Arial Narrow" pitchFamily="34" charset="0"/>
              </a:rPr>
              <a:t> </a:t>
            </a:r>
            <a:r>
              <a:rPr lang="en-US" sz="2200" b="1" dirty="0" smtClean="0">
                <a:solidFill>
                  <a:schemeClr val="tx1">
                    <a:lumMod val="75000"/>
                    <a:lumOff val="25000"/>
                  </a:schemeClr>
                </a:solidFill>
                <a:latin typeface="Arial Narrow" pitchFamily="34" charset="0"/>
              </a:rPr>
              <a:t> </a:t>
            </a:r>
            <a:r>
              <a:rPr lang="en-US" sz="2200" b="1" dirty="0" err="1" smtClean="0">
                <a:solidFill>
                  <a:schemeClr val="tx1">
                    <a:lumMod val="75000"/>
                    <a:lumOff val="25000"/>
                  </a:schemeClr>
                </a:solidFill>
                <a:latin typeface="Arial Narrow" pitchFamily="34" charset="0"/>
              </a:rPr>
              <a:t>proyecto</a:t>
            </a:r>
            <a:r>
              <a:rPr lang="en-US" sz="2200" b="1" dirty="0" smtClean="0">
                <a:solidFill>
                  <a:schemeClr val="tx1">
                    <a:lumMod val="75000"/>
                    <a:lumOff val="25000"/>
                  </a:schemeClr>
                </a:solidFill>
                <a:latin typeface="Arial Narrow" pitchFamily="34" charset="0"/>
              </a:rPr>
              <a:t> </a:t>
            </a:r>
            <a:r>
              <a:rPr lang="en-US" sz="2200" b="1" dirty="0" smtClean="0">
                <a:latin typeface="Arial Narrow" pitchFamily="34" charset="0"/>
              </a:rPr>
              <a:t>(</a:t>
            </a:r>
            <a:r>
              <a:rPr lang="en-US" sz="2200" b="1" dirty="0" err="1" smtClean="0">
                <a:latin typeface="Arial Narrow" pitchFamily="34" charset="0"/>
              </a:rPr>
              <a:t>rampas</a:t>
            </a:r>
            <a:r>
              <a:rPr lang="en-US" sz="2200" b="1" dirty="0" smtClean="0">
                <a:latin typeface="Arial Narrow" pitchFamily="34" charset="0"/>
              </a:rPr>
              <a:t> </a:t>
            </a:r>
            <a:r>
              <a:rPr lang="en-US" sz="2200" b="1" dirty="0" err="1" smtClean="0">
                <a:latin typeface="Arial Narrow" pitchFamily="34" charset="0"/>
              </a:rPr>
              <a:t>geométricas</a:t>
            </a:r>
            <a:r>
              <a:rPr lang="en-US" sz="2200" b="1" dirty="0" smtClean="0">
                <a:latin typeface="Arial Narrow" pitchFamily="34" charset="0"/>
              </a:rPr>
              <a:t>, </a:t>
            </a:r>
            <a:r>
              <a:rPr lang="en-US" sz="2200" b="1" dirty="0" err="1" smtClean="0">
                <a:latin typeface="Arial Narrow" pitchFamily="34" charset="0"/>
              </a:rPr>
              <a:t>salidas</a:t>
            </a:r>
            <a:r>
              <a:rPr lang="en-US" sz="2200" b="1" dirty="0" smtClean="0">
                <a:latin typeface="Arial Narrow" pitchFamily="34" charset="0"/>
              </a:rPr>
              <a:t>, </a:t>
            </a:r>
            <a:r>
              <a:rPr lang="en-US" sz="2200" b="1" dirty="0" err="1" smtClean="0">
                <a:latin typeface="Arial Narrow" pitchFamily="34" charset="0"/>
              </a:rPr>
              <a:t>clausuras</a:t>
            </a:r>
            <a:r>
              <a:rPr lang="en-US" sz="2200" b="1" dirty="0" smtClean="0">
                <a:latin typeface="Arial Narrow" pitchFamily="34" charset="0"/>
              </a:rPr>
              <a:t>, etc.)</a:t>
            </a:r>
          </a:p>
        </p:txBody>
      </p:sp>
      <p:sp>
        <p:nvSpPr>
          <p:cNvPr id="2" name="Title 1" hidden="1"/>
          <p:cNvSpPr>
            <a:spLocks noGrp="1"/>
          </p:cNvSpPr>
          <p:nvPr>
            <p:ph type="title"/>
          </p:nvPr>
        </p:nvSpPr>
        <p:spPr>
          <a:xfrm>
            <a:off x="350837" y="-921012"/>
            <a:ext cx="8229600" cy="1143000"/>
          </a:xfrm>
        </p:spPr>
        <p:txBody>
          <a:bodyPr>
            <a:normAutofit fontScale="90000"/>
          </a:bodyPr>
          <a:lstStyle/>
          <a:p>
            <a:r>
              <a:rPr lang="en-US" dirty="0" smtClean="0"/>
              <a:t>How can we prevent deaths caused by motorists</a:t>
            </a:r>
            <a:endParaRPr lang="en-US" dirty="0"/>
          </a:p>
        </p:txBody>
      </p:sp>
      <p:sp>
        <p:nvSpPr>
          <p:cNvPr id="24" name="Slide Number Placeholder 4"/>
          <p:cNvSpPr>
            <a:spLocks noGrp="1"/>
          </p:cNvSpPr>
          <p:nvPr>
            <p:ph type="sldNum" sz="quarter" idx="12"/>
          </p:nvPr>
        </p:nvSpPr>
        <p:spPr/>
        <p:txBody>
          <a:bodyPr/>
          <a:lstStyle/>
          <a:p>
            <a:pPr>
              <a:defRPr/>
            </a:pPr>
            <a:fld id="{991630E5-D2C6-4D54-9913-55C6C92AA029}" type="slidenum">
              <a:rPr lang="en-US" smtClean="0"/>
              <a:pPr>
                <a:defRPr/>
              </a:pPr>
              <a:t>23</a:t>
            </a:fld>
            <a:endParaRPr lang="en-US" dirty="0"/>
          </a:p>
        </p:txBody>
      </p:sp>
    </p:spTree>
    <p:extLst>
      <p:ext uri="{BB962C8B-B14F-4D97-AF65-F5344CB8AC3E}">
        <p14:creationId xmlns:p14="http://schemas.microsoft.com/office/powerpoint/2010/main" val="836068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29" presetClass="entr" presetSubtype="0" fill="hold" nodeType="with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1000" fill="hold"/>
                                        <p:tgtEl>
                                          <p:spTgt spid="28"/>
                                        </p:tgtEl>
                                        <p:attrNameLst>
                                          <p:attrName>ppt_x</p:attrName>
                                        </p:attrNameLst>
                                      </p:cBhvr>
                                      <p:tavLst>
                                        <p:tav tm="0">
                                          <p:val>
                                            <p:strVal val="#ppt_x-.2"/>
                                          </p:val>
                                        </p:tav>
                                        <p:tav tm="100000">
                                          <p:val>
                                            <p:strVal val="#ppt_x"/>
                                          </p:val>
                                        </p:tav>
                                      </p:tavLst>
                                    </p:anim>
                                    <p:anim calcmode="lin" valueType="num">
                                      <p:cBhvr>
                                        <p:cTn id="24" dur="1000" fill="hold"/>
                                        <p:tgtEl>
                                          <p:spTgt spid="28"/>
                                        </p:tgtEl>
                                        <p:attrNameLst>
                                          <p:attrName>ppt_y</p:attrName>
                                        </p:attrNameLst>
                                      </p:cBhvr>
                                      <p:tavLst>
                                        <p:tav tm="0">
                                          <p:val>
                                            <p:strVal val="#ppt_y"/>
                                          </p:val>
                                        </p:tav>
                                        <p:tav tm="100000">
                                          <p:val>
                                            <p:strVal val="#ppt_y"/>
                                          </p:val>
                                        </p:tav>
                                      </p:tavLst>
                                    </p:anim>
                                    <p:animEffect transition="in" filter="wipe(right)" prLst="gradientSize: 0.1">
                                      <p:cBhvr>
                                        <p:cTn id="25" dur="1000"/>
                                        <p:tgtEl>
                                          <p:spTgt spid="28"/>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3"/>
                                        </p:tgtEl>
                                        <p:attrNameLst>
                                          <p:attrName>style.visibility</p:attrName>
                                        </p:attrNameLst>
                                      </p:cBhvr>
                                      <p:to>
                                        <p:strVal val="visible"/>
                                      </p:to>
                                    </p:set>
                                  </p:childTnLst>
                                </p:cTn>
                              </p:par>
                              <p:par>
                                <p:cTn id="32" presetID="10" presetClass="exit" presetSubtype="0" fill="hold" nodeType="withEffect">
                                  <p:stCondLst>
                                    <p:cond delay="0"/>
                                  </p:stCondLst>
                                  <p:childTnLst>
                                    <p:animEffect transition="out" filter="fade">
                                      <p:cBhvr>
                                        <p:cTn id="33" dur="500"/>
                                        <p:tgtEl>
                                          <p:spTgt spid="28"/>
                                        </p:tgtEl>
                                      </p:cBhvr>
                                    </p:animEffect>
                                    <p:set>
                                      <p:cBhvr>
                                        <p:cTn id="34" dur="1" fill="hold">
                                          <p:stCondLst>
                                            <p:cond delay="499"/>
                                          </p:stCondLst>
                                        </p:cTn>
                                        <p:tgtEl>
                                          <p:spTgt spid="28"/>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par>
                                <p:cTn id="39" presetID="29" presetClass="entr" presetSubtype="0" fill="hold"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1000" fill="hold"/>
                                        <p:tgtEl>
                                          <p:spTgt spid="22"/>
                                        </p:tgtEl>
                                        <p:attrNameLst>
                                          <p:attrName>ppt_x</p:attrName>
                                        </p:attrNameLst>
                                      </p:cBhvr>
                                      <p:tavLst>
                                        <p:tav tm="0">
                                          <p:val>
                                            <p:strVal val="#ppt_x-.2"/>
                                          </p:val>
                                        </p:tav>
                                        <p:tav tm="100000">
                                          <p:val>
                                            <p:strVal val="#ppt_x"/>
                                          </p:val>
                                        </p:tav>
                                      </p:tavLst>
                                    </p:anim>
                                    <p:anim calcmode="lin" valueType="num">
                                      <p:cBhvr>
                                        <p:cTn id="42" dur="1000" fill="hold"/>
                                        <p:tgtEl>
                                          <p:spTgt spid="22"/>
                                        </p:tgtEl>
                                        <p:attrNameLst>
                                          <p:attrName>ppt_y</p:attrName>
                                        </p:attrNameLst>
                                      </p:cBhvr>
                                      <p:tavLst>
                                        <p:tav tm="0">
                                          <p:val>
                                            <p:strVal val="#ppt_y"/>
                                          </p:val>
                                        </p:tav>
                                        <p:tav tm="100000">
                                          <p:val>
                                            <p:strVal val="#ppt_y"/>
                                          </p:val>
                                        </p:tav>
                                      </p:tavLst>
                                    </p:anim>
                                    <p:animEffect transition="in" filter="wipe(right)" prLst="gradientSize: 0.1">
                                      <p:cBhvr>
                                        <p:cTn id="43" dur="1000"/>
                                        <p:tgtEl>
                                          <p:spTgt spid="22"/>
                                        </p:tgtEl>
                                      </p:cBhvr>
                                    </p:animEffect>
                                  </p:childTnLst>
                                </p:cTn>
                              </p:par>
                              <p:par>
                                <p:cTn id="44" presetID="10" presetClass="exit" presetSubtype="0" fill="hold" nodeType="withEffect">
                                  <p:stCondLst>
                                    <p:cond delay="0"/>
                                  </p:stCondLst>
                                  <p:childTnLst>
                                    <p:animEffect transition="out" filter="fade">
                                      <p:cBhvr>
                                        <p:cTn id="45" dur="500"/>
                                        <p:tgtEl>
                                          <p:spTgt spid="3"/>
                                        </p:tgtEl>
                                      </p:cBhvr>
                                    </p:animEffect>
                                    <p:set>
                                      <p:cBhvr>
                                        <p:cTn id="46" dur="1" fill="hold">
                                          <p:stCondLst>
                                            <p:cond delay="499"/>
                                          </p:stCondLst>
                                        </p:cTn>
                                        <p:tgtEl>
                                          <p:spTgt spid="3"/>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6"/>
                                        </p:tgtEl>
                                        <p:attrNameLst>
                                          <p:attrName>style.visibility</p:attrName>
                                        </p:attrNameLst>
                                      </p:cBhvr>
                                      <p:to>
                                        <p:strVal val="visible"/>
                                      </p:to>
                                    </p:set>
                                  </p:childTnLst>
                                </p:cTn>
                              </p:par>
                              <p:par>
                                <p:cTn id="51" presetID="29" presetClass="entr" presetSubtype="0" fill="hold" nodeType="withEffect">
                                  <p:stCondLst>
                                    <p:cond delay="0"/>
                                  </p:stCondLst>
                                  <p:childTnLst>
                                    <p:set>
                                      <p:cBhvr>
                                        <p:cTn id="52" dur="1" fill="hold">
                                          <p:stCondLst>
                                            <p:cond delay="0"/>
                                          </p:stCondLst>
                                        </p:cTn>
                                        <p:tgtEl>
                                          <p:spTgt spid="23"/>
                                        </p:tgtEl>
                                        <p:attrNameLst>
                                          <p:attrName>style.visibility</p:attrName>
                                        </p:attrNameLst>
                                      </p:cBhvr>
                                      <p:to>
                                        <p:strVal val="visible"/>
                                      </p:to>
                                    </p:set>
                                    <p:anim calcmode="lin" valueType="num">
                                      <p:cBhvr>
                                        <p:cTn id="53" dur="1000" fill="hold"/>
                                        <p:tgtEl>
                                          <p:spTgt spid="23"/>
                                        </p:tgtEl>
                                        <p:attrNameLst>
                                          <p:attrName>ppt_x</p:attrName>
                                        </p:attrNameLst>
                                      </p:cBhvr>
                                      <p:tavLst>
                                        <p:tav tm="0">
                                          <p:val>
                                            <p:strVal val="#ppt_x-.2"/>
                                          </p:val>
                                        </p:tav>
                                        <p:tav tm="100000">
                                          <p:val>
                                            <p:strVal val="#ppt_x"/>
                                          </p:val>
                                        </p:tav>
                                      </p:tavLst>
                                    </p:anim>
                                    <p:anim calcmode="lin" valueType="num">
                                      <p:cBhvr>
                                        <p:cTn id="54" dur="1000" fill="hold"/>
                                        <p:tgtEl>
                                          <p:spTgt spid="23"/>
                                        </p:tgtEl>
                                        <p:attrNameLst>
                                          <p:attrName>ppt_y</p:attrName>
                                        </p:attrNameLst>
                                      </p:cBhvr>
                                      <p:tavLst>
                                        <p:tav tm="0">
                                          <p:val>
                                            <p:strVal val="#ppt_y"/>
                                          </p:val>
                                        </p:tav>
                                        <p:tav tm="100000">
                                          <p:val>
                                            <p:strVal val="#ppt_y"/>
                                          </p:val>
                                        </p:tav>
                                      </p:tavLst>
                                    </p:anim>
                                    <p:animEffect transition="in" filter="wipe(right)" prLst="gradientSize: 0.1">
                                      <p:cBhvr>
                                        <p:cTn id="55" dur="1000"/>
                                        <p:tgtEl>
                                          <p:spTgt spid="23"/>
                                        </p:tgtEl>
                                      </p:cBhvr>
                                    </p:animEffect>
                                  </p:childTnLst>
                                </p:cTn>
                              </p:par>
                              <p:par>
                                <p:cTn id="56" presetID="10" presetClass="exit" presetSubtype="0" fill="hold" nodeType="withEffect">
                                  <p:stCondLst>
                                    <p:cond delay="0"/>
                                  </p:stCondLst>
                                  <p:childTnLst>
                                    <p:animEffect transition="out" filter="fade">
                                      <p:cBhvr>
                                        <p:cTn id="57" dur="1000"/>
                                        <p:tgtEl>
                                          <p:spTgt spid="22"/>
                                        </p:tgtEl>
                                      </p:cBhvr>
                                    </p:animEffect>
                                    <p:set>
                                      <p:cBhvr>
                                        <p:cTn id="58" dur="1" fill="hold">
                                          <p:stCondLst>
                                            <p:cond delay="999"/>
                                          </p:stCondLst>
                                        </p:cTn>
                                        <p:tgtEl>
                                          <p:spTgt spid="22"/>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7"/>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30"/>
                                        </p:tgtEl>
                                        <p:attrNameLst>
                                          <p:attrName>style.visibility</p:attrName>
                                        </p:attrNameLst>
                                      </p:cBhvr>
                                      <p:to>
                                        <p:strVal val="visible"/>
                                      </p:to>
                                    </p:set>
                                  </p:childTnLst>
                                </p:cTn>
                              </p:par>
                              <p:par>
                                <p:cTn id="65" presetID="10" presetClass="exit" presetSubtype="0" fill="hold" nodeType="withEffect">
                                  <p:stCondLst>
                                    <p:cond delay="0"/>
                                  </p:stCondLst>
                                  <p:childTnLst>
                                    <p:animEffect transition="out" filter="fade">
                                      <p:cBhvr>
                                        <p:cTn id="66" dur="500"/>
                                        <p:tgtEl>
                                          <p:spTgt spid="23"/>
                                        </p:tgtEl>
                                      </p:cBhvr>
                                    </p:animEffect>
                                    <p:set>
                                      <p:cBhvr>
                                        <p:cTn id="67" dur="1" fill="hold">
                                          <p:stCondLst>
                                            <p:cond delay="499"/>
                                          </p:stCondLst>
                                        </p:cTn>
                                        <p:tgtEl>
                                          <p:spTgt spid="23"/>
                                        </p:tgtEl>
                                        <p:attrNameLst>
                                          <p:attrName>style.visibility</p:attrName>
                                        </p:attrNameLst>
                                      </p:cBhvr>
                                      <p:to>
                                        <p:strVal val="hidden"/>
                                      </p:to>
                                    </p:set>
                                  </p:childTnLst>
                                </p:cTn>
                              </p:par>
                              <p:par>
                                <p:cTn id="68" presetID="1" presetClass="entr" presetSubtype="0" fill="hold" grpId="0" nodeType="withEffect">
                                  <p:stCondLst>
                                    <p:cond delay="0"/>
                                  </p:stCondLst>
                                  <p:childTnLst>
                                    <p:set>
                                      <p:cBhvr>
                                        <p:cTn id="69"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animBg="1"/>
      <p:bldP spid="14" grpId="0"/>
      <p:bldP spid="15" grpId="0"/>
      <p:bldP spid="17" grpId="0"/>
      <p:bldP spid="26" grpId="0"/>
      <p:bldP spid="16" grpId="0"/>
      <p:bldP spid="2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descr="TTCD-Out-of-position-P1012111.png" title="Picture of orange cone not in proper position"/>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4486275" y="2329544"/>
            <a:ext cx="4267200" cy="3124200"/>
          </a:xfrm>
          <a:prstGeom prst="rect">
            <a:avLst/>
          </a:prstGeom>
          <a:ln>
            <a:solidFill>
              <a:schemeClr val="tx1"/>
            </a:solidFill>
          </a:ln>
          <a:effectLst>
            <a:outerShdw blurRad="50800" dist="76200" dir="2700000" algn="tl" rotWithShape="0">
              <a:prstClr val="black">
                <a:alpha val="40000"/>
              </a:prstClr>
            </a:outerShdw>
          </a:effectLst>
        </p:spPr>
      </p:pic>
      <p:sp>
        <p:nvSpPr>
          <p:cNvPr id="34" name="Down Arrow 33" title="Picture of a red arrow pointing to an orange barrel "/>
          <p:cNvSpPr/>
          <p:nvPr/>
        </p:nvSpPr>
        <p:spPr>
          <a:xfrm rot="1920000">
            <a:off x="7873713" y="3525099"/>
            <a:ext cx="381000" cy="106680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descr="TTCD-barrels-Illinois-I-90-resufacing-job-looking-Eastbound-2.png" title="Picture of orange barrels in work zone "/>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95019" y="2329544"/>
            <a:ext cx="4058456" cy="3048000"/>
          </a:xfrm>
          <a:prstGeom prst="rect">
            <a:avLst/>
          </a:prstGeom>
          <a:ln>
            <a:solidFill>
              <a:schemeClr val="tx1"/>
            </a:solidFill>
          </a:ln>
          <a:effectLst>
            <a:outerShdw blurRad="50800" dist="76200" dir="2700000" algn="tl" rotWithShape="0">
              <a:prstClr val="black">
                <a:alpha val="40000"/>
              </a:prstClr>
            </a:outerShdw>
          </a:effectLst>
        </p:spPr>
      </p:pic>
      <p:pic>
        <p:nvPicPr>
          <p:cNvPr id="30" name="Picture 29" descr="TTCD-Set-upbilde.png" title="Picture of worker correcting misaligned orange barrel"/>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495800" y="2329544"/>
            <a:ext cx="4257675" cy="3124700"/>
          </a:xfrm>
          <a:prstGeom prst="rect">
            <a:avLst/>
          </a:prstGeom>
          <a:ln>
            <a:solidFill>
              <a:schemeClr val="tx1"/>
            </a:solidFill>
          </a:ln>
          <a:effectLst>
            <a:outerShdw blurRad="50800" dist="76200" dir="2700000" algn="tl" rotWithShape="0">
              <a:prstClr val="black">
                <a:alpha val="40000"/>
              </a:prstClr>
            </a:outerShdw>
          </a:effectLst>
        </p:spPr>
      </p:pic>
      <p:pic>
        <p:nvPicPr>
          <p:cNvPr id="32" name="Picture 31" descr="ttcd-cone-hit-by-carDSC_4316.png" title="Picture of a car hitting an orange cone"/>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4572000" y="2329544"/>
            <a:ext cx="4181475" cy="3156855"/>
          </a:xfrm>
          <a:prstGeom prst="rect">
            <a:avLst/>
          </a:prstGeom>
          <a:ln>
            <a:solidFill>
              <a:schemeClr val="tx1"/>
            </a:solidFill>
          </a:ln>
          <a:effectLst>
            <a:outerShdw blurRad="50800" dist="76200" dir="2700000" algn="tl" rotWithShape="0">
              <a:prstClr val="black">
                <a:alpha val="40000"/>
              </a:prstClr>
            </a:outerShdw>
          </a:effectLst>
        </p:spPr>
      </p:pic>
      <p:pic>
        <p:nvPicPr>
          <p:cNvPr id="29" name="Picture 28" descr="TTCD-Cones-Workers-Smiling20120704_C6291_PHOTO_EN_15972.png" title="Picture of road workers"/>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548188" y="2329544"/>
            <a:ext cx="4205287" cy="2933187"/>
          </a:xfrm>
          <a:prstGeom prst="rect">
            <a:avLst/>
          </a:prstGeom>
          <a:ln>
            <a:solidFill>
              <a:schemeClr val="tx1"/>
            </a:solidFill>
          </a:ln>
          <a:effectLst>
            <a:outerShdw blurRad="50800" dist="76200" dir="2700000" algn="tl" rotWithShape="0">
              <a:prstClr val="black">
                <a:alpha val="40000"/>
              </a:prstClr>
            </a:outerShdw>
          </a:effectLst>
        </p:spPr>
      </p:pic>
      <p:pic>
        <p:nvPicPr>
          <p:cNvPr id="3" name="Picture 2" descr="CRASHcaltrans10.png" title="Picture of damaged orange cone"/>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591575" y="2329544"/>
            <a:ext cx="4161900" cy="3124200"/>
          </a:xfrm>
          <a:prstGeom prst="rect">
            <a:avLst/>
          </a:prstGeom>
          <a:ln w="12700">
            <a:solidFill>
              <a:schemeClr val="tx1"/>
            </a:solidFill>
          </a:ln>
          <a:effectLst>
            <a:outerShdw blurRad="50800" dist="76200" dir="2700000" algn="tl" rotWithShape="0">
              <a:prstClr val="black">
                <a:alpha val="40000"/>
              </a:prstClr>
            </a:outerShdw>
          </a:effectLst>
        </p:spPr>
      </p:pic>
      <p:sp>
        <p:nvSpPr>
          <p:cNvPr id="27" name="Subtitle 8"/>
          <p:cNvSpPr txBox="1">
            <a:spLocks/>
          </p:cNvSpPr>
          <p:nvPr/>
        </p:nvSpPr>
        <p:spPr bwMode="auto">
          <a:xfrm>
            <a:off x="640105" y="4611798"/>
            <a:ext cx="8138770" cy="416696"/>
          </a:xfrm>
          <a:prstGeom prst="rect">
            <a:avLst/>
          </a:prstGeom>
          <a:noFill/>
          <a:ln w="9525">
            <a:noFill/>
            <a:miter lim="800000"/>
            <a:headEnd/>
            <a:tailEnd/>
          </a:ln>
        </p:spPr>
        <p:txBody>
          <a:bodyPr/>
          <a:lstStyle/>
          <a:p>
            <a:pPr marL="0" lvl="1">
              <a:lnSpc>
                <a:spcPts val="21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spc="-30" dirty="0" smtClean="0">
                <a:latin typeface="Arial Narrow" pitchFamily="34" charset="0"/>
              </a:rPr>
              <a:t>No son </a:t>
            </a:r>
            <a:r>
              <a:rPr lang="en-US" sz="2000" b="1" spc="-30" dirty="0" err="1" smtClean="0">
                <a:latin typeface="Arial Narrow" pitchFamily="34" charset="0"/>
              </a:rPr>
              <a:t>observados</a:t>
            </a:r>
            <a:r>
              <a:rPr lang="en-US" sz="2000" b="1" spc="-30" dirty="0" smtClean="0">
                <a:latin typeface="Arial Narrow" pitchFamily="34" charset="0"/>
              </a:rPr>
              <a:t> o </a:t>
            </a:r>
          </a:p>
          <a:p>
            <a:pPr marL="0" lvl="1">
              <a:lnSpc>
                <a:spcPts val="2100"/>
              </a:lnSpc>
              <a:buSzPct val="50000"/>
            </a:pPr>
            <a:r>
              <a:rPr lang="en-US" sz="2000" b="1" spc="-30" dirty="0" smtClean="0">
                <a:latin typeface="Arial Narrow" pitchFamily="34" charset="0"/>
              </a:rPr>
              <a:t>     </a:t>
            </a:r>
            <a:r>
              <a:rPr lang="en-US" sz="2000" b="1" spc="-30" dirty="0" err="1" smtClean="0">
                <a:latin typeface="Arial Narrow" pitchFamily="34" charset="0"/>
              </a:rPr>
              <a:t>reconocidos</a:t>
            </a:r>
            <a:r>
              <a:rPr lang="en-US" sz="2000" b="1" spc="-30" dirty="0" smtClean="0">
                <a:latin typeface="Arial Narrow" pitchFamily="34" charset="0"/>
              </a:rPr>
              <a:t> </a:t>
            </a:r>
            <a:r>
              <a:rPr lang="en-US" sz="2000" b="1" spc="-30" dirty="0" err="1" smtClean="0">
                <a:latin typeface="Arial Narrow" pitchFamily="34" charset="0"/>
              </a:rPr>
              <a:t>por</a:t>
            </a:r>
            <a:r>
              <a:rPr lang="en-US" sz="2000" b="1" spc="-30" dirty="0" smtClean="0">
                <a:latin typeface="Arial Narrow" pitchFamily="34" charset="0"/>
              </a:rPr>
              <a:t> </a:t>
            </a:r>
            <a:r>
              <a:rPr lang="en-US" sz="2000" b="1" spc="-30" dirty="0" err="1" smtClean="0">
                <a:latin typeface="Arial Narrow" pitchFamily="34" charset="0"/>
              </a:rPr>
              <a:t>automovilistas</a:t>
            </a:r>
            <a:endParaRPr lang="en-US" sz="2000" b="1" spc="-30" dirty="0" smtClean="0">
              <a:latin typeface="Arial Narrow" pitchFamily="34" charset="0"/>
            </a:endParaRPr>
          </a:p>
          <a:p>
            <a:pPr marL="0" lvl="1">
              <a:lnSpc>
                <a:spcPts val="2100"/>
              </a:lnSpc>
              <a:buSzPct val="50000"/>
              <a:buFont typeface="Wingdings" pitchFamily="2" charset="2"/>
              <a:buChar char="ü"/>
            </a:pPr>
            <a:endParaRPr lang="en-US" sz="2000" b="1" spc="-30" dirty="0" smtClean="0">
              <a:latin typeface="Arial Narrow" pitchFamily="34" charset="0"/>
            </a:endParaRPr>
          </a:p>
          <a:p>
            <a:pPr marL="0" lvl="1">
              <a:lnSpc>
                <a:spcPts val="2200"/>
              </a:lnSpc>
              <a:buSzPct val="50000"/>
              <a:buFont typeface="Wingdings" pitchFamily="2" charset="2"/>
              <a:buChar char="ü"/>
            </a:pPr>
            <a:endParaRPr lang="en-US" sz="2000" b="1" spc="-30" dirty="0" smtClean="0">
              <a:latin typeface="Arial Narrow" pitchFamily="34" charset="0"/>
            </a:endParaRPr>
          </a:p>
          <a:p>
            <a:pPr marL="0" lvl="1">
              <a:lnSpc>
                <a:spcPts val="2200"/>
              </a:lnSpc>
              <a:buSzPct val="50000"/>
              <a:buFont typeface="Wingdings" pitchFamily="2" charset="2"/>
              <a:buChar char="ü"/>
            </a:pPr>
            <a:endParaRPr lang="en-US" sz="2000" b="1" dirty="0" smtClean="0">
              <a:latin typeface="Arial Narrow" pitchFamily="34" charset="0"/>
            </a:endParaRPr>
          </a:p>
          <a:p>
            <a:pPr marL="0" lvl="1">
              <a:lnSpc>
                <a:spcPts val="2200"/>
              </a:lnSpc>
              <a:buSzPct val="50000"/>
            </a:pPr>
            <a:endParaRPr lang="en-US" sz="2000" b="1" dirty="0" smtClean="0">
              <a:latin typeface="Arial Narrow" pitchFamily="34" charset="0"/>
            </a:endParaRPr>
          </a:p>
        </p:txBody>
      </p:sp>
      <p:grpSp>
        <p:nvGrpSpPr>
          <p:cNvPr id="10" name="Group 9" title="Picture of ARTBA Internal traffic control preventing runovers and backovers in roadway construction Title"/>
          <p:cNvGrpSpPr/>
          <p:nvPr/>
        </p:nvGrpSpPr>
        <p:grpSpPr>
          <a:xfrm>
            <a:off x="381000" y="336288"/>
            <a:ext cx="8595360" cy="959112"/>
            <a:chOff x="381000" y="336288"/>
            <a:chExt cx="8595360" cy="959112"/>
          </a:xfrm>
        </p:grpSpPr>
        <p:sp>
          <p:nvSpPr>
            <p:cNvPr id="11" name="Title 7"/>
            <p:cNvSpPr txBox="1">
              <a:spLocks/>
            </p:cNvSpPr>
            <p:nvPr/>
          </p:nvSpPr>
          <p:spPr>
            <a:xfrm>
              <a:off x="381000" y="336288"/>
              <a:ext cx="8595360" cy="914400"/>
            </a:xfrm>
            <a:prstGeom prst="rect">
              <a:avLst/>
            </a:pr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tileRect/>
            </a:gradFill>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a:bevelT h="25400"/>
            </a:sp3d>
          </p:spPr>
          <p:style>
            <a:lnRef idx="0">
              <a:schemeClr val="accent3"/>
            </a:lnRef>
            <a:fillRef idx="3">
              <a:schemeClr val="accent3"/>
            </a:fillRef>
            <a:effectRef idx="3">
              <a:schemeClr val="accent3"/>
            </a:effectRef>
            <a:fontRef idx="minor">
              <a:schemeClr val="lt1"/>
            </a:fontRef>
          </p:style>
          <p:txBody>
            <a:bodyPr anchor="ctr"/>
            <a:lstStyle/>
            <a:p>
              <a:pPr fontAlgn="auto">
                <a:spcAft>
                  <a:spcPts val="0"/>
                </a:spcAft>
                <a:defRPr/>
              </a:pPr>
              <a:endParaRPr lang="en-US" sz="3600" b="1" dirty="0">
                <a:solidFill>
                  <a:schemeClr val="bg1"/>
                </a:solidFill>
              </a:endParaRPr>
            </a:p>
          </p:txBody>
        </p:sp>
        <p:sp>
          <p:nvSpPr>
            <p:cNvPr id="12" name="Subtitle 8"/>
            <p:cNvSpPr txBox="1">
              <a:spLocks/>
            </p:cNvSpPr>
            <p:nvPr/>
          </p:nvSpPr>
          <p:spPr bwMode="auto">
            <a:xfrm>
              <a:off x="927698" y="592348"/>
              <a:ext cx="6324600" cy="381000"/>
            </a:xfrm>
            <a:prstGeom prst="rect">
              <a:avLst/>
            </a:prstGeom>
            <a:noFill/>
            <a:ln w="9525">
              <a:noFill/>
              <a:miter lim="800000"/>
              <a:headEnd/>
              <a:tailEnd/>
            </a:ln>
          </p:spPr>
          <p:txBody>
            <a:bodyPr>
              <a:scene3d>
                <a:camera prst="orthographicFront"/>
                <a:lightRig rig="threePt" dir="t"/>
              </a:scene3d>
              <a:sp3d extrusionH="57150">
                <a:bevelT w="82550" h="38100" prst="coolSlant"/>
              </a:sp3d>
            </a:bodyPr>
            <a:lstStyle/>
            <a:p>
              <a:pPr algn="r">
                <a:lnSpc>
                  <a:spcPts val="1900"/>
                </a:lnSpc>
              </a:pPr>
              <a:r>
                <a:rPr lang="en-US" sz="3600" b="1" dirty="0">
                  <a:effectLst>
                    <a:outerShdw blurRad="60007" dist="310007" dir="7680000" sy="30000" kx="1300200" algn="ctr" rotWithShape="0">
                      <a:prstClr val="black">
                        <a:alpha val="32000"/>
                      </a:prstClr>
                    </a:outerShdw>
                  </a:effectLst>
                </a:rPr>
                <a:t>Control de </a:t>
              </a:r>
              <a:r>
                <a:rPr lang="en-US" sz="3600" b="1" dirty="0" err="1">
                  <a:effectLst>
                    <a:outerShdw blurRad="60007" dist="310007" dir="7680000" sy="30000" kx="1300200" algn="ctr" rotWithShape="0">
                      <a:prstClr val="black">
                        <a:alpha val="32000"/>
                      </a:prstClr>
                    </a:outerShdw>
                  </a:effectLst>
                </a:rPr>
                <a:t>Tr</a:t>
              </a:r>
              <a:r>
                <a:rPr lang="es-US" sz="3600" b="1" dirty="0" err="1">
                  <a:effectLst>
                    <a:outerShdw blurRad="60007" dist="310007" dir="7680000" sy="30000" kx="1300200" algn="ctr" rotWithShape="0">
                      <a:prstClr val="black">
                        <a:alpha val="32000"/>
                      </a:prstClr>
                    </a:outerShdw>
                  </a:effectLst>
                </a:rPr>
                <a:t>áfico</a:t>
              </a:r>
              <a:r>
                <a:rPr lang="es-US" sz="3600" b="1" dirty="0">
                  <a:effectLst>
                    <a:outerShdw blurRad="60007" dist="310007" dir="7680000" sy="30000" kx="1300200" algn="ctr" rotWithShape="0">
                      <a:prstClr val="black">
                        <a:alpha val="32000"/>
                      </a:prstClr>
                    </a:outerShdw>
                  </a:effectLst>
                </a:rPr>
                <a:t> Interno</a:t>
              </a: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a:p>
              <a:pPr algn="r">
                <a:lnSpc>
                  <a:spcPts val="1900"/>
                </a:lnSpc>
              </a:pP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p:txBody>
        </p:sp>
        <p:sp>
          <p:nvSpPr>
            <p:cNvPr id="13" name="Subtitle 8"/>
            <p:cNvSpPr txBox="1">
              <a:spLocks/>
            </p:cNvSpPr>
            <p:nvPr/>
          </p:nvSpPr>
          <p:spPr bwMode="auto">
            <a:xfrm>
              <a:off x="589828" y="957530"/>
              <a:ext cx="7563572" cy="337870"/>
            </a:xfrm>
            <a:prstGeom prst="rect">
              <a:avLst/>
            </a:prstGeom>
            <a:noFill/>
            <a:ln w="9525">
              <a:noFill/>
              <a:miter lim="800000"/>
              <a:headEnd/>
              <a:tailEnd/>
            </a:ln>
          </p:spPr>
          <p:txBody>
            <a:bodyPr/>
            <a:lstStyle/>
            <a:p>
              <a:pPr>
                <a:lnSpc>
                  <a:spcPts val="1900"/>
                </a:lnSpc>
              </a:pPr>
              <a:r>
                <a:rPr lang="en-US" sz="1600" b="1" i="1" spc="50" dirty="0">
                  <a:ln>
                    <a:solidFill>
                      <a:srgbClr val="C00000"/>
                    </a:solidFill>
                  </a:ln>
                  <a:solidFill>
                    <a:srgbClr val="003300"/>
                  </a:solidFill>
                </a:rPr>
                <a:t>PREVINIENDO INCIDENTES POR ATROPELLOS EN LA CONSTRUCCION VIAL</a:t>
              </a:r>
              <a:endParaRPr lang="en-US" sz="1600" b="1" i="1" spc="50" dirty="0">
                <a:ln>
                  <a:solidFill>
                    <a:srgbClr val="C00000"/>
                  </a:solidFill>
                </a:ln>
                <a:solidFill>
                  <a:srgbClr val="003300"/>
                </a:solidFill>
                <a:latin typeface="Calibri" pitchFamily="34" charset="0"/>
              </a:endParaRPr>
            </a:p>
            <a:p>
              <a:pPr>
                <a:lnSpc>
                  <a:spcPts val="1900"/>
                </a:lnSpc>
              </a:pPr>
              <a:endParaRPr lang="en-US" sz="1600" b="1" i="1" spc="50" dirty="0">
                <a:ln>
                  <a:solidFill>
                    <a:srgbClr val="C00000"/>
                  </a:solidFill>
                </a:ln>
                <a:solidFill>
                  <a:srgbClr val="003300"/>
                </a:solidFill>
                <a:latin typeface="Calibri" pitchFamily="34" charset="0"/>
              </a:endParaRPr>
            </a:p>
          </p:txBody>
        </p:sp>
        <p:pic>
          <p:nvPicPr>
            <p:cNvPr id="14" name="Picture 13" descr="LOGO-ARTBA.png" title="Picture of ARTBA Internal traffic control preventing runovers and backovers in roadway construction Title"/>
            <p:cNvPicPr>
              <a:picLocks noChangeAspect="1"/>
            </p:cNvPicPr>
            <p:nvPr/>
          </p:nvPicPr>
          <p:blipFill>
            <a:blip r:embed="rId9"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57200" y="652077"/>
              <a:ext cx="533400" cy="207686"/>
            </a:xfrm>
            <a:prstGeom prst="rect">
              <a:avLst/>
            </a:prstGeom>
            <a:effectLst>
              <a:outerShdw blurRad="50800" dist="38100" dir="2700000" algn="tl" rotWithShape="0">
                <a:prstClr val="black">
                  <a:alpha val="40000"/>
                </a:prstClr>
              </a:outerShdw>
            </a:effectLst>
          </p:spPr>
        </p:pic>
        <p:pic>
          <p:nvPicPr>
            <p:cNvPr id="15" name="Picture 14" descr="Logo_WZ_Safety.png" title="Picture of ARTBA Internal traffic control preventing runovers and backovers in roadway construction Title"/>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391399" y="440545"/>
              <a:ext cx="1383723" cy="727388"/>
            </a:xfrm>
            <a:prstGeom prst="rect">
              <a:avLst/>
            </a:prstGeom>
            <a:effectLst>
              <a:outerShdw blurRad="50800" dist="38100" dir="2700000" algn="tl" rotWithShape="0">
                <a:prstClr val="black">
                  <a:alpha val="40000"/>
                </a:prstClr>
              </a:outerShdw>
            </a:effectLst>
          </p:spPr>
        </p:pic>
      </p:grpSp>
      <p:sp>
        <p:nvSpPr>
          <p:cNvPr id="16" name="Subtitle 8"/>
          <p:cNvSpPr txBox="1">
            <a:spLocks/>
          </p:cNvSpPr>
          <p:nvPr/>
        </p:nvSpPr>
        <p:spPr bwMode="auto">
          <a:xfrm>
            <a:off x="388938" y="1447800"/>
            <a:ext cx="7993062" cy="533400"/>
          </a:xfrm>
          <a:prstGeom prst="rect">
            <a:avLst/>
          </a:prstGeom>
          <a:noFill/>
          <a:ln w="9525">
            <a:noFill/>
            <a:miter lim="800000"/>
            <a:headEnd/>
            <a:tailEnd/>
          </a:ln>
        </p:spPr>
        <p:txBody>
          <a:bodyPr/>
          <a:lstStyle/>
          <a:p>
            <a:pPr marL="342900" indent="-342900">
              <a:spcBef>
                <a:spcPct val="20000"/>
              </a:spcBef>
            </a:pPr>
            <a:r>
              <a:rPr lang="en-US" sz="2800" b="1" dirty="0" smtClean="0">
                <a:solidFill>
                  <a:schemeClr val="bg2">
                    <a:lumMod val="10000"/>
                  </a:schemeClr>
                </a:solidFill>
                <a:latin typeface="Calibri" pitchFamily="34" charset="0"/>
              </a:rPr>
              <a:t>¿</a:t>
            </a:r>
            <a:r>
              <a:rPr lang="en-US" sz="2800" b="1" dirty="0" err="1" smtClean="0">
                <a:solidFill>
                  <a:schemeClr val="bg2">
                    <a:lumMod val="10000"/>
                  </a:schemeClr>
                </a:solidFill>
                <a:latin typeface="Calibri" pitchFamily="34" charset="0"/>
              </a:rPr>
              <a:t>Cómo</a:t>
            </a:r>
            <a:r>
              <a:rPr lang="en-US" sz="2800" b="1" dirty="0" smtClean="0">
                <a:solidFill>
                  <a:schemeClr val="bg2">
                    <a:lumMod val="10000"/>
                  </a:schemeClr>
                </a:solidFill>
                <a:latin typeface="Calibri" pitchFamily="34" charset="0"/>
              </a:rPr>
              <a:t> </a:t>
            </a:r>
            <a:r>
              <a:rPr lang="en-US" sz="2800" b="1" dirty="0" err="1" smtClean="0">
                <a:solidFill>
                  <a:schemeClr val="bg2">
                    <a:lumMod val="10000"/>
                  </a:schemeClr>
                </a:solidFill>
                <a:latin typeface="Calibri" pitchFamily="34" charset="0"/>
              </a:rPr>
              <a:t>usar</a:t>
            </a:r>
            <a:r>
              <a:rPr lang="en-US" sz="2800" b="1" dirty="0" smtClean="0">
                <a:solidFill>
                  <a:schemeClr val="bg2">
                    <a:lumMod val="10000"/>
                  </a:schemeClr>
                </a:solidFill>
                <a:latin typeface="Calibri" pitchFamily="34" charset="0"/>
              </a:rPr>
              <a:t> DCTTs </a:t>
            </a:r>
            <a:r>
              <a:rPr lang="en-US" sz="2800" b="1" dirty="0" err="1" smtClean="0">
                <a:solidFill>
                  <a:schemeClr val="bg2">
                    <a:lumMod val="10000"/>
                  </a:schemeClr>
                </a:solidFill>
                <a:latin typeface="Calibri" pitchFamily="34" charset="0"/>
              </a:rPr>
              <a:t>apropiadamente</a:t>
            </a:r>
            <a:r>
              <a:rPr lang="en-US" sz="2800" b="1" dirty="0" smtClean="0">
                <a:solidFill>
                  <a:schemeClr val="bg2">
                    <a:lumMod val="10000"/>
                  </a:schemeClr>
                </a:solidFill>
                <a:latin typeface="Calibri" pitchFamily="34" charset="0"/>
              </a:rPr>
              <a:t>?</a:t>
            </a:r>
            <a:endParaRPr lang="en-US" sz="2800" b="1" dirty="0">
              <a:solidFill>
                <a:schemeClr val="bg2">
                  <a:lumMod val="10000"/>
                </a:schemeClr>
              </a:solidFill>
              <a:latin typeface="Calibri" pitchFamily="34" charset="0"/>
            </a:endParaRPr>
          </a:p>
        </p:txBody>
      </p:sp>
      <p:sp>
        <p:nvSpPr>
          <p:cNvPr id="18" name="5-Point Star 17" title="Picture of star under the page number"/>
          <p:cNvSpPr/>
          <p:nvPr/>
        </p:nvSpPr>
        <p:spPr>
          <a:xfrm>
            <a:off x="8484669" y="6607293"/>
            <a:ext cx="159026" cy="143123"/>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Subtitle 8"/>
          <p:cNvSpPr txBox="1">
            <a:spLocks/>
          </p:cNvSpPr>
          <p:nvPr/>
        </p:nvSpPr>
        <p:spPr bwMode="auto">
          <a:xfrm>
            <a:off x="404715" y="1981200"/>
            <a:ext cx="8061325" cy="506413"/>
          </a:xfrm>
          <a:prstGeom prst="rect">
            <a:avLst/>
          </a:prstGeom>
          <a:noFill/>
          <a:ln w="9525">
            <a:noFill/>
            <a:miter lim="800000"/>
            <a:headEnd/>
            <a:tailEnd/>
          </a:ln>
        </p:spPr>
        <p:txBody>
          <a:bodyPr/>
          <a:lstStyle/>
          <a:p>
            <a:pPr>
              <a:lnSpc>
                <a:spcPts val="2200"/>
              </a:lnSpc>
              <a:spcBef>
                <a:spcPct val="20000"/>
              </a:spcBef>
              <a:buFont typeface="Arial" charset="0"/>
              <a:buChar char="•"/>
            </a:pPr>
            <a:r>
              <a:rPr lang="en-US" sz="2200" b="1" dirty="0">
                <a:solidFill>
                  <a:schemeClr val="tx1">
                    <a:lumMod val="75000"/>
                    <a:lumOff val="25000"/>
                  </a:schemeClr>
                </a:solidFill>
                <a:latin typeface="Arial Narrow" pitchFamily="34" charset="0"/>
              </a:rPr>
              <a:t> </a:t>
            </a:r>
            <a:r>
              <a:rPr lang="en-US" sz="2200" b="1" dirty="0" err="1" smtClean="0">
                <a:solidFill>
                  <a:schemeClr val="tx1">
                    <a:lumMod val="75000"/>
                    <a:lumOff val="25000"/>
                  </a:schemeClr>
                </a:solidFill>
                <a:latin typeface="Arial Narrow" pitchFamily="34" charset="0"/>
              </a:rPr>
              <a:t>Haga</a:t>
            </a:r>
            <a:r>
              <a:rPr lang="en-US" sz="2200" b="1" dirty="0" smtClean="0">
                <a:solidFill>
                  <a:schemeClr val="tx1">
                    <a:lumMod val="75000"/>
                    <a:lumOff val="25000"/>
                  </a:schemeClr>
                </a:solidFill>
                <a:latin typeface="Arial Narrow" pitchFamily="34" charset="0"/>
              </a:rPr>
              <a:t> </a:t>
            </a:r>
            <a:r>
              <a:rPr lang="en-US" sz="2200" b="1" dirty="0" err="1" smtClean="0">
                <a:solidFill>
                  <a:schemeClr val="tx1">
                    <a:lumMod val="75000"/>
                    <a:lumOff val="25000"/>
                  </a:schemeClr>
                </a:solidFill>
                <a:latin typeface="Arial Narrow" pitchFamily="34" charset="0"/>
              </a:rPr>
              <a:t>que</a:t>
            </a:r>
            <a:r>
              <a:rPr lang="en-US" sz="2200" b="1" dirty="0" smtClean="0">
                <a:solidFill>
                  <a:schemeClr val="tx1">
                    <a:lumMod val="75000"/>
                    <a:lumOff val="25000"/>
                  </a:schemeClr>
                </a:solidFill>
                <a:latin typeface="Arial Narrow" pitchFamily="34" charset="0"/>
              </a:rPr>
              <a:t> los </a:t>
            </a:r>
            <a:r>
              <a:rPr lang="en-US" sz="2200" b="1" dirty="0" err="1" smtClean="0">
                <a:solidFill>
                  <a:schemeClr val="tx1">
                    <a:lumMod val="75000"/>
                    <a:lumOff val="25000"/>
                  </a:schemeClr>
                </a:solidFill>
                <a:latin typeface="Arial Narrow" pitchFamily="34" charset="0"/>
              </a:rPr>
              <a:t>trabajadores</a:t>
            </a:r>
            <a:r>
              <a:rPr lang="en-US" sz="2200" b="1" dirty="0" smtClean="0">
                <a:solidFill>
                  <a:schemeClr val="tx1">
                    <a:lumMod val="75000"/>
                    <a:lumOff val="25000"/>
                  </a:schemeClr>
                </a:solidFill>
                <a:latin typeface="Arial Narrow" pitchFamily="34" charset="0"/>
              </a:rPr>
              <a:t> </a:t>
            </a:r>
            <a:r>
              <a:rPr lang="en-US" sz="2200" b="1" dirty="0" err="1" smtClean="0">
                <a:solidFill>
                  <a:schemeClr val="tx1">
                    <a:lumMod val="75000"/>
                    <a:lumOff val="25000"/>
                  </a:schemeClr>
                </a:solidFill>
                <a:latin typeface="Arial Narrow" pitchFamily="34" charset="0"/>
              </a:rPr>
              <a:t>sean</a:t>
            </a:r>
            <a:r>
              <a:rPr lang="en-US" sz="2200" b="1" dirty="0" smtClean="0">
                <a:solidFill>
                  <a:schemeClr val="tx1">
                    <a:lumMod val="75000"/>
                    <a:lumOff val="25000"/>
                  </a:schemeClr>
                </a:solidFill>
                <a:latin typeface="Arial Narrow" pitchFamily="34" charset="0"/>
              </a:rPr>
              <a:t> </a:t>
            </a:r>
            <a:r>
              <a:rPr lang="en-US" sz="2200" b="1" dirty="0" err="1" smtClean="0">
                <a:solidFill>
                  <a:schemeClr val="tx1">
                    <a:lumMod val="75000"/>
                    <a:lumOff val="25000"/>
                  </a:schemeClr>
                </a:solidFill>
                <a:latin typeface="Arial Narrow" pitchFamily="34" charset="0"/>
              </a:rPr>
              <a:t>conscientes</a:t>
            </a:r>
            <a:r>
              <a:rPr lang="en-US" sz="2200" b="1" dirty="0" smtClean="0">
                <a:solidFill>
                  <a:schemeClr val="tx1">
                    <a:lumMod val="75000"/>
                    <a:lumOff val="25000"/>
                  </a:schemeClr>
                </a:solidFill>
                <a:latin typeface="Arial Narrow" pitchFamily="34" charset="0"/>
              </a:rPr>
              <a:t> de los DCTTs en la </a:t>
            </a:r>
            <a:r>
              <a:rPr lang="en-US" sz="2200" b="1" dirty="0" err="1" smtClean="0">
                <a:solidFill>
                  <a:schemeClr val="tx1">
                    <a:lumMod val="75000"/>
                    <a:lumOff val="25000"/>
                  </a:schemeClr>
                </a:solidFill>
                <a:latin typeface="Arial Narrow" pitchFamily="34" charset="0"/>
              </a:rPr>
              <a:t>obra</a:t>
            </a:r>
            <a:endParaRPr lang="en-US" sz="2200" b="1" dirty="0" smtClean="0">
              <a:latin typeface="Arial Narrow" pitchFamily="34" charset="0"/>
            </a:endParaRPr>
          </a:p>
          <a:p>
            <a:pPr>
              <a:lnSpc>
                <a:spcPts val="2200"/>
              </a:lnSpc>
              <a:spcBef>
                <a:spcPct val="20000"/>
              </a:spcBef>
              <a:buFont typeface="Arial" charset="0"/>
              <a:buChar char="•"/>
            </a:pPr>
            <a:endParaRPr lang="en-US" sz="2200" b="1" dirty="0">
              <a:latin typeface="Arial Narrow" pitchFamily="34" charset="0"/>
            </a:endParaRPr>
          </a:p>
        </p:txBody>
      </p:sp>
      <p:sp>
        <p:nvSpPr>
          <p:cNvPr id="21" name="Subtitle 8"/>
          <p:cNvSpPr txBox="1">
            <a:spLocks/>
          </p:cNvSpPr>
          <p:nvPr/>
        </p:nvSpPr>
        <p:spPr bwMode="auto">
          <a:xfrm>
            <a:off x="640105" y="3648641"/>
            <a:ext cx="8138770" cy="560387"/>
          </a:xfrm>
          <a:prstGeom prst="rect">
            <a:avLst/>
          </a:prstGeom>
          <a:noFill/>
          <a:ln w="9525">
            <a:noFill/>
            <a:miter lim="800000"/>
            <a:headEnd/>
            <a:tailEnd/>
          </a:ln>
        </p:spPr>
        <p:txBody>
          <a:bodyPr/>
          <a:lstStyle/>
          <a:p>
            <a:pPr marL="0" lvl="1">
              <a:lnSpc>
                <a:spcPts val="21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spc="-30" dirty="0" smtClean="0">
                <a:latin typeface="Arial Narrow" pitchFamily="34" charset="0"/>
              </a:rPr>
              <a:t>No </a:t>
            </a:r>
            <a:r>
              <a:rPr lang="en-US" sz="2000" b="1" spc="-30" dirty="0" err="1" smtClean="0">
                <a:latin typeface="Arial Narrow" pitchFamily="34" charset="0"/>
              </a:rPr>
              <a:t>están</a:t>
            </a:r>
            <a:r>
              <a:rPr lang="en-US" sz="2000" b="1" spc="-30" dirty="0" smtClean="0">
                <a:latin typeface="Arial Narrow" pitchFamily="34" charset="0"/>
              </a:rPr>
              <a:t> en </a:t>
            </a:r>
            <a:r>
              <a:rPr lang="en-US" sz="2000" b="1" spc="-30" dirty="0" err="1" smtClean="0">
                <a:latin typeface="Arial Narrow" pitchFamily="34" charset="0"/>
              </a:rPr>
              <a:t>posición</a:t>
            </a:r>
            <a:r>
              <a:rPr lang="en-US" sz="2000" b="1" spc="-30" dirty="0" smtClean="0">
                <a:latin typeface="Arial Narrow" pitchFamily="34" charset="0"/>
              </a:rPr>
              <a:t> </a:t>
            </a:r>
            <a:r>
              <a:rPr lang="en-US" sz="2000" b="1" spc="-30" dirty="0" err="1" smtClean="0">
                <a:latin typeface="Arial Narrow" pitchFamily="34" charset="0"/>
              </a:rPr>
              <a:t>correcta</a:t>
            </a:r>
            <a:endParaRPr lang="en-US" sz="2000" b="1" spc="-30" dirty="0" smtClean="0">
              <a:latin typeface="Arial Narrow" pitchFamily="34" charset="0"/>
            </a:endParaRPr>
          </a:p>
          <a:p>
            <a:pPr marL="0" lvl="1">
              <a:lnSpc>
                <a:spcPts val="2200"/>
              </a:lnSpc>
              <a:buSzPct val="50000"/>
              <a:buFont typeface="Wingdings" pitchFamily="2" charset="2"/>
              <a:buChar char="ü"/>
            </a:pPr>
            <a:endParaRPr lang="en-US" sz="2000" b="1" spc="-30" dirty="0" smtClean="0">
              <a:latin typeface="Arial Narrow" pitchFamily="34" charset="0"/>
            </a:endParaRPr>
          </a:p>
          <a:p>
            <a:pPr marL="0" lvl="1">
              <a:lnSpc>
                <a:spcPts val="2200"/>
              </a:lnSpc>
              <a:buSzPct val="50000"/>
              <a:buFont typeface="Wingdings" pitchFamily="2" charset="2"/>
              <a:buChar char="ü"/>
            </a:pPr>
            <a:endParaRPr lang="en-US" sz="2000" b="1" dirty="0" smtClean="0">
              <a:latin typeface="Arial Narrow" pitchFamily="34" charset="0"/>
            </a:endParaRPr>
          </a:p>
          <a:p>
            <a:pPr marL="0" lvl="1">
              <a:lnSpc>
                <a:spcPts val="2200"/>
              </a:lnSpc>
              <a:buSzPct val="50000"/>
              <a:buFont typeface="Wingdings" pitchFamily="2" charset="2"/>
              <a:buChar char="ü"/>
            </a:pPr>
            <a:endParaRPr lang="en-US" sz="2000" b="1" dirty="0" smtClean="0">
              <a:latin typeface="Arial Narrow" pitchFamily="34" charset="0"/>
            </a:endParaRPr>
          </a:p>
          <a:p>
            <a:pPr>
              <a:lnSpc>
                <a:spcPts val="2400"/>
              </a:lnSpc>
              <a:buFont typeface="Arial" pitchFamily="34" charset="0"/>
              <a:buChar char="•"/>
            </a:pPr>
            <a:endParaRPr lang="en-US" sz="2400" b="1" dirty="0">
              <a:latin typeface="Arial Narrow" pitchFamily="34" charset="0"/>
            </a:endParaRPr>
          </a:p>
        </p:txBody>
      </p:sp>
      <p:sp>
        <p:nvSpPr>
          <p:cNvPr id="24" name="Subtitle 8"/>
          <p:cNvSpPr txBox="1">
            <a:spLocks/>
          </p:cNvSpPr>
          <p:nvPr/>
        </p:nvSpPr>
        <p:spPr bwMode="auto">
          <a:xfrm>
            <a:off x="457200" y="5538654"/>
            <a:ext cx="8061325" cy="506413"/>
          </a:xfrm>
          <a:prstGeom prst="rect">
            <a:avLst/>
          </a:prstGeom>
          <a:noFill/>
          <a:ln w="9525">
            <a:noFill/>
            <a:miter lim="800000"/>
            <a:headEnd/>
            <a:tailEnd/>
          </a:ln>
        </p:spPr>
        <p:txBody>
          <a:bodyPr/>
          <a:lstStyle/>
          <a:p>
            <a:pPr>
              <a:lnSpc>
                <a:spcPts val="2200"/>
              </a:lnSpc>
              <a:spcBef>
                <a:spcPct val="20000"/>
              </a:spcBef>
              <a:buFont typeface="Arial" charset="0"/>
              <a:buChar char="•"/>
            </a:pPr>
            <a:r>
              <a:rPr lang="en-US" sz="2200" b="1" dirty="0">
                <a:solidFill>
                  <a:schemeClr val="tx1">
                    <a:lumMod val="75000"/>
                    <a:lumOff val="25000"/>
                  </a:schemeClr>
                </a:solidFill>
                <a:latin typeface="Arial Narrow" pitchFamily="34" charset="0"/>
              </a:rPr>
              <a:t> </a:t>
            </a:r>
            <a:r>
              <a:rPr lang="en-US" sz="2200" b="1" dirty="0" smtClean="0">
                <a:solidFill>
                  <a:schemeClr val="tx1">
                    <a:lumMod val="75000"/>
                    <a:lumOff val="25000"/>
                  </a:schemeClr>
                </a:solidFill>
                <a:latin typeface="Arial Narrow" pitchFamily="34" charset="0"/>
              </a:rPr>
              <a:t>Los </a:t>
            </a:r>
            <a:r>
              <a:rPr lang="en-US" sz="2200" b="1" dirty="0" err="1" smtClean="0">
                <a:solidFill>
                  <a:schemeClr val="tx1">
                    <a:lumMod val="75000"/>
                    <a:lumOff val="25000"/>
                  </a:schemeClr>
                </a:solidFill>
                <a:latin typeface="Arial Narrow" pitchFamily="34" charset="0"/>
              </a:rPr>
              <a:t>trabajadores</a:t>
            </a:r>
            <a:r>
              <a:rPr lang="en-US" sz="2200" b="1" dirty="0" smtClean="0">
                <a:solidFill>
                  <a:schemeClr val="tx1">
                    <a:lumMod val="75000"/>
                    <a:lumOff val="25000"/>
                  </a:schemeClr>
                </a:solidFill>
                <a:latin typeface="Arial Narrow" pitchFamily="34" charset="0"/>
              </a:rPr>
              <a:t> </a:t>
            </a:r>
            <a:r>
              <a:rPr lang="en-US" sz="2200" b="1" dirty="0" err="1" smtClean="0">
                <a:solidFill>
                  <a:schemeClr val="tx1">
                    <a:lumMod val="75000"/>
                    <a:lumOff val="25000"/>
                  </a:schemeClr>
                </a:solidFill>
                <a:latin typeface="Arial Narrow" pitchFamily="34" charset="0"/>
              </a:rPr>
              <a:t>pueden</a:t>
            </a:r>
            <a:r>
              <a:rPr lang="en-US" sz="2200" b="1" dirty="0" smtClean="0">
                <a:solidFill>
                  <a:schemeClr val="tx1">
                    <a:lumMod val="75000"/>
                    <a:lumOff val="25000"/>
                  </a:schemeClr>
                </a:solidFill>
                <a:latin typeface="Arial Narrow" pitchFamily="34" charset="0"/>
              </a:rPr>
              <a:t> </a:t>
            </a:r>
            <a:r>
              <a:rPr lang="en-US" sz="2200" b="1" dirty="0" err="1" smtClean="0">
                <a:solidFill>
                  <a:schemeClr val="tx1">
                    <a:lumMod val="75000"/>
                    <a:lumOff val="25000"/>
                  </a:schemeClr>
                </a:solidFill>
                <a:latin typeface="Arial Narrow" pitchFamily="34" charset="0"/>
              </a:rPr>
              <a:t>corregir</a:t>
            </a:r>
            <a:r>
              <a:rPr lang="en-US" sz="2200" b="1" dirty="0" smtClean="0">
                <a:solidFill>
                  <a:schemeClr val="tx1">
                    <a:lumMod val="75000"/>
                    <a:lumOff val="25000"/>
                  </a:schemeClr>
                </a:solidFill>
                <a:latin typeface="Arial Narrow" pitchFamily="34" charset="0"/>
              </a:rPr>
              <a:t> </a:t>
            </a:r>
            <a:r>
              <a:rPr lang="en-US" sz="2200" b="1" dirty="0" err="1" smtClean="0">
                <a:solidFill>
                  <a:schemeClr val="tx1">
                    <a:lumMod val="75000"/>
                    <a:lumOff val="25000"/>
                  </a:schemeClr>
                </a:solidFill>
                <a:latin typeface="Arial Narrow" pitchFamily="34" charset="0"/>
              </a:rPr>
              <a:t>dispositivos</a:t>
            </a:r>
            <a:r>
              <a:rPr lang="en-US" sz="2200" b="1" dirty="0">
                <a:solidFill>
                  <a:schemeClr val="tx1">
                    <a:lumMod val="75000"/>
                    <a:lumOff val="25000"/>
                  </a:schemeClr>
                </a:solidFill>
                <a:latin typeface="Arial Narrow" pitchFamily="34" charset="0"/>
              </a:rPr>
              <a:t> </a:t>
            </a:r>
            <a:r>
              <a:rPr lang="en-US" sz="2200" b="1" dirty="0" err="1" smtClean="0">
                <a:solidFill>
                  <a:schemeClr val="tx1">
                    <a:lumMod val="75000"/>
                    <a:lumOff val="25000"/>
                  </a:schemeClr>
                </a:solidFill>
                <a:latin typeface="Arial Narrow" pitchFamily="34" charset="0"/>
              </a:rPr>
              <a:t>si</a:t>
            </a:r>
            <a:r>
              <a:rPr lang="en-US" sz="2200" b="1" dirty="0" smtClean="0">
                <a:solidFill>
                  <a:schemeClr val="tx1">
                    <a:lumMod val="75000"/>
                    <a:lumOff val="25000"/>
                  </a:schemeClr>
                </a:solidFill>
                <a:latin typeface="Arial Narrow" pitchFamily="34" charset="0"/>
              </a:rPr>
              <a:t> </a:t>
            </a:r>
            <a:r>
              <a:rPr lang="en-US" sz="2200" b="1" dirty="0" err="1" smtClean="0">
                <a:solidFill>
                  <a:schemeClr val="tx1">
                    <a:lumMod val="75000"/>
                    <a:lumOff val="25000"/>
                  </a:schemeClr>
                </a:solidFill>
                <a:latin typeface="Arial Narrow" pitchFamily="34" charset="0"/>
              </a:rPr>
              <a:t>es</a:t>
            </a:r>
            <a:r>
              <a:rPr lang="en-US" sz="2200" b="1" dirty="0" smtClean="0">
                <a:solidFill>
                  <a:schemeClr val="tx1">
                    <a:lumMod val="75000"/>
                    <a:lumOff val="25000"/>
                  </a:schemeClr>
                </a:solidFill>
                <a:latin typeface="Arial Narrow" pitchFamily="34" charset="0"/>
              </a:rPr>
              <a:t> </a:t>
            </a:r>
            <a:r>
              <a:rPr lang="en-US" sz="2200" b="1" dirty="0" err="1" smtClean="0">
                <a:solidFill>
                  <a:schemeClr val="tx1">
                    <a:lumMod val="75000"/>
                    <a:lumOff val="25000"/>
                  </a:schemeClr>
                </a:solidFill>
                <a:latin typeface="Arial Narrow" pitchFamily="34" charset="0"/>
              </a:rPr>
              <a:t>seguro</a:t>
            </a:r>
            <a:r>
              <a:rPr lang="en-US" sz="2200" b="1" dirty="0" smtClean="0">
                <a:solidFill>
                  <a:schemeClr val="tx1">
                    <a:lumMod val="75000"/>
                    <a:lumOff val="25000"/>
                  </a:schemeClr>
                </a:solidFill>
                <a:latin typeface="Arial Narrow" pitchFamily="34" charset="0"/>
              </a:rPr>
              <a:t> </a:t>
            </a:r>
            <a:r>
              <a:rPr lang="en-US" sz="2200" b="1" dirty="0" err="1" smtClean="0">
                <a:solidFill>
                  <a:schemeClr val="tx1">
                    <a:lumMod val="75000"/>
                    <a:lumOff val="25000"/>
                  </a:schemeClr>
                </a:solidFill>
                <a:latin typeface="Arial Narrow" pitchFamily="34" charset="0"/>
              </a:rPr>
              <a:t>hacerlo</a:t>
            </a:r>
            <a:r>
              <a:rPr lang="en-US" sz="2200" b="1" dirty="0" smtClean="0">
                <a:solidFill>
                  <a:schemeClr val="tx1">
                    <a:lumMod val="75000"/>
                    <a:lumOff val="25000"/>
                  </a:schemeClr>
                </a:solidFill>
                <a:latin typeface="Arial Narrow" pitchFamily="34" charset="0"/>
              </a:rPr>
              <a:t> y </a:t>
            </a:r>
          </a:p>
          <a:p>
            <a:pPr>
              <a:lnSpc>
                <a:spcPts val="2200"/>
              </a:lnSpc>
              <a:spcBef>
                <a:spcPct val="20000"/>
              </a:spcBef>
            </a:pPr>
            <a:r>
              <a:rPr lang="en-US" sz="2200" b="1" dirty="0">
                <a:solidFill>
                  <a:schemeClr val="tx1">
                    <a:lumMod val="75000"/>
                    <a:lumOff val="25000"/>
                  </a:schemeClr>
                </a:solidFill>
                <a:latin typeface="Arial Narrow" pitchFamily="34" charset="0"/>
              </a:rPr>
              <a:t> </a:t>
            </a:r>
            <a:r>
              <a:rPr lang="en-US" sz="2200" b="1" dirty="0" smtClean="0">
                <a:solidFill>
                  <a:schemeClr val="tx1">
                    <a:lumMod val="75000"/>
                    <a:lumOff val="25000"/>
                  </a:schemeClr>
                </a:solidFill>
                <a:latin typeface="Arial Narrow" pitchFamily="34" charset="0"/>
              </a:rPr>
              <a:t>  </a:t>
            </a:r>
            <a:r>
              <a:rPr lang="en-US" sz="2200" b="1" dirty="0" err="1" smtClean="0">
                <a:solidFill>
                  <a:schemeClr val="tx1">
                    <a:lumMod val="75000"/>
                    <a:lumOff val="25000"/>
                  </a:schemeClr>
                </a:solidFill>
                <a:latin typeface="Arial Narrow" pitchFamily="34" charset="0"/>
              </a:rPr>
              <a:t>si</a:t>
            </a:r>
            <a:r>
              <a:rPr lang="en-US" sz="2200" b="1" dirty="0" smtClean="0">
                <a:solidFill>
                  <a:schemeClr val="tx1">
                    <a:lumMod val="75000"/>
                    <a:lumOff val="25000"/>
                  </a:schemeClr>
                </a:solidFill>
                <a:latin typeface="Arial Narrow" pitchFamily="34" charset="0"/>
              </a:rPr>
              <a:t> </a:t>
            </a:r>
            <a:r>
              <a:rPr lang="en-US" sz="2200" b="1" dirty="0" err="1" smtClean="0">
                <a:solidFill>
                  <a:schemeClr val="tx1">
                    <a:lumMod val="75000"/>
                    <a:lumOff val="25000"/>
                  </a:schemeClr>
                </a:solidFill>
                <a:latin typeface="Arial Narrow" pitchFamily="34" charset="0"/>
              </a:rPr>
              <a:t>conocen</a:t>
            </a:r>
            <a:r>
              <a:rPr lang="en-US" sz="2200" b="1" dirty="0" smtClean="0">
                <a:solidFill>
                  <a:schemeClr val="tx1">
                    <a:lumMod val="75000"/>
                    <a:lumOff val="25000"/>
                  </a:schemeClr>
                </a:solidFill>
                <a:latin typeface="Arial Narrow" pitchFamily="34" charset="0"/>
              </a:rPr>
              <a:t> </a:t>
            </a:r>
            <a:r>
              <a:rPr lang="en-US" sz="2200" b="1" dirty="0" err="1" smtClean="0">
                <a:solidFill>
                  <a:schemeClr val="tx1">
                    <a:lumMod val="75000"/>
                    <a:lumOff val="25000"/>
                  </a:schemeClr>
                </a:solidFill>
                <a:latin typeface="Arial Narrow" pitchFamily="34" charset="0"/>
              </a:rPr>
              <a:t>donde</a:t>
            </a:r>
            <a:r>
              <a:rPr lang="en-US" sz="2200" b="1" dirty="0" smtClean="0">
                <a:solidFill>
                  <a:schemeClr val="tx1">
                    <a:lumMod val="75000"/>
                    <a:lumOff val="25000"/>
                  </a:schemeClr>
                </a:solidFill>
                <a:latin typeface="Arial Narrow" pitchFamily="34" charset="0"/>
              </a:rPr>
              <a:t> se </a:t>
            </a:r>
            <a:r>
              <a:rPr lang="en-US" sz="2200" b="1" dirty="0" err="1" smtClean="0">
                <a:solidFill>
                  <a:schemeClr val="tx1">
                    <a:lumMod val="75000"/>
                    <a:lumOff val="25000"/>
                  </a:schemeClr>
                </a:solidFill>
                <a:latin typeface="Arial Narrow" pitchFamily="34" charset="0"/>
              </a:rPr>
              <a:t>supone</a:t>
            </a:r>
            <a:r>
              <a:rPr lang="en-US" sz="2200" b="1" dirty="0" smtClean="0">
                <a:solidFill>
                  <a:schemeClr val="tx1">
                    <a:lumMod val="75000"/>
                    <a:lumOff val="25000"/>
                  </a:schemeClr>
                </a:solidFill>
                <a:latin typeface="Arial Narrow" pitchFamily="34" charset="0"/>
              </a:rPr>
              <a:t> </a:t>
            </a:r>
            <a:r>
              <a:rPr lang="en-US" sz="2200" b="1" dirty="0" err="1" smtClean="0">
                <a:solidFill>
                  <a:schemeClr val="tx1">
                    <a:lumMod val="75000"/>
                    <a:lumOff val="25000"/>
                  </a:schemeClr>
                </a:solidFill>
                <a:latin typeface="Arial Narrow" pitchFamily="34" charset="0"/>
              </a:rPr>
              <a:t>debe</a:t>
            </a:r>
            <a:r>
              <a:rPr lang="en-US" sz="2200" b="1" dirty="0" smtClean="0">
                <a:solidFill>
                  <a:schemeClr val="tx1">
                    <a:lumMod val="75000"/>
                    <a:lumOff val="25000"/>
                  </a:schemeClr>
                </a:solidFill>
                <a:latin typeface="Arial Narrow" pitchFamily="34" charset="0"/>
              </a:rPr>
              <a:t> </a:t>
            </a:r>
            <a:r>
              <a:rPr lang="en-US" sz="2200" b="1" dirty="0" err="1" smtClean="0">
                <a:solidFill>
                  <a:schemeClr val="tx1">
                    <a:lumMod val="75000"/>
                    <a:lumOff val="25000"/>
                  </a:schemeClr>
                </a:solidFill>
                <a:latin typeface="Arial Narrow" pitchFamily="34" charset="0"/>
              </a:rPr>
              <a:t>colocarse</a:t>
            </a:r>
            <a:r>
              <a:rPr lang="en-US" sz="2200" b="1" dirty="0" smtClean="0">
                <a:solidFill>
                  <a:schemeClr val="tx1">
                    <a:lumMod val="75000"/>
                    <a:lumOff val="25000"/>
                  </a:schemeClr>
                </a:solidFill>
                <a:latin typeface="Arial Narrow" pitchFamily="34" charset="0"/>
              </a:rPr>
              <a:t> el </a:t>
            </a:r>
            <a:r>
              <a:rPr lang="en-US" sz="2200" b="1" dirty="0" err="1" smtClean="0">
                <a:solidFill>
                  <a:schemeClr val="tx1">
                    <a:lumMod val="75000"/>
                    <a:lumOff val="25000"/>
                  </a:schemeClr>
                </a:solidFill>
                <a:latin typeface="Arial Narrow" pitchFamily="34" charset="0"/>
              </a:rPr>
              <a:t>dispositivo</a:t>
            </a:r>
            <a:endParaRPr lang="en-US" sz="2200" b="1" dirty="0" smtClean="0">
              <a:latin typeface="Arial Narrow" pitchFamily="34" charset="0"/>
            </a:endParaRPr>
          </a:p>
        </p:txBody>
      </p:sp>
      <p:sp>
        <p:nvSpPr>
          <p:cNvPr id="25" name="Subtitle 8"/>
          <p:cNvSpPr txBox="1">
            <a:spLocks/>
          </p:cNvSpPr>
          <p:nvPr/>
        </p:nvSpPr>
        <p:spPr bwMode="auto">
          <a:xfrm>
            <a:off x="370596" y="2492990"/>
            <a:ext cx="8061325" cy="506413"/>
          </a:xfrm>
          <a:prstGeom prst="rect">
            <a:avLst/>
          </a:prstGeom>
          <a:noFill/>
          <a:ln w="9525">
            <a:noFill/>
            <a:miter lim="800000"/>
            <a:headEnd/>
            <a:tailEnd/>
          </a:ln>
        </p:spPr>
        <p:txBody>
          <a:bodyPr/>
          <a:lstStyle/>
          <a:p>
            <a:pPr>
              <a:lnSpc>
                <a:spcPts val="2200"/>
              </a:lnSpc>
              <a:spcBef>
                <a:spcPct val="20000"/>
              </a:spcBef>
              <a:buFont typeface="Arial" charset="0"/>
              <a:buChar char="•"/>
            </a:pPr>
            <a:r>
              <a:rPr lang="en-US" sz="2200" b="1" dirty="0">
                <a:solidFill>
                  <a:schemeClr val="tx1">
                    <a:lumMod val="75000"/>
                    <a:lumOff val="25000"/>
                  </a:schemeClr>
                </a:solidFill>
                <a:latin typeface="Arial Narrow" pitchFamily="34" charset="0"/>
              </a:rPr>
              <a:t> </a:t>
            </a:r>
            <a:r>
              <a:rPr lang="en-US" sz="2200" b="1" dirty="0" err="1" smtClean="0">
                <a:solidFill>
                  <a:schemeClr val="tx1">
                    <a:lumMod val="75000"/>
                    <a:lumOff val="25000"/>
                  </a:schemeClr>
                </a:solidFill>
                <a:latin typeface="Arial Narrow" pitchFamily="34" charset="0"/>
              </a:rPr>
              <a:t>Entrene</a:t>
            </a:r>
            <a:r>
              <a:rPr lang="en-US" sz="2200" b="1" dirty="0" smtClean="0">
                <a:solidFill>
                  <a:schemeClr val="tx1">
                    <a:lumMod val="75000"/>
                    <a:lumOff val="25000"/>
                  </a:schemeClr>
                </a:solidFill>
                <a:latin typeface="Arial Narrow" pitchFamily="34" charset="0"/>
              </a:rPr>
              <a:t> a los </a:t>
            </a:r>
            <a:r>
              <a:rPr lang="en-US" sz="2200" b="1" dirty="0" err="1" smtClean="0">
                <a:solidFill>
                  <a:schemeClr val="tx1">
                    <a:lumMod val="75000"/>
                    <a:lumOff val="25000"/>
                  </a:schemeClr>
                </a:solidFill>
                <a:latin typeface="Arial Narrow" pitchFamily="34" charset="0"/>
              </a:rPr>
              <a:t>trabajadores</a:t>
            </a:r>
            <a:r>
              <a:rPr lang="en-US" sz="2200" b="1" dirty="0" smtClean="0">
                <a:solidFill>
                  <a:schemeClr val="tx1">
                    <a:lumMod val="75000"/>
                    <a:lumOff val="25000"/>
                  </a:schemeClr>
                </a:solidFill>
                <a:latin typeface="Arial Narrow" pitchFamily="34" charset="0"/>
              </a:rPr>
              <a:t> para</a:t>
            </a:r>
            <a:r>
              <a:rPr lang="en-US" sz="2200" b="1" dirty="0" smtClean="0">
                <a:latin typeface="Arial Narrow" pitchFamily="34" charset="0"/>
              </a:rPr>
              <a:t/>
            </a:r>
            <a:br>
              <a:rPr lang="en-US" sz="2200" b="1" dirty="0" smtClean="0">
                <a:latin typeface="Arial Narrow" pitchFamily="34" charset="0"/>
              </a:rPr>
            </a:br>
            <a:r>
              <a:rPr lang="en-US" sz="2200" b="1" dirty="0" smtClean="0">
                <a:latin typeface="Arial Narrow" pitchFamily="34" charset="0"/>
              </a:rPr>
              <a:t>   </a:t>
            </a:r>
            <a:r>
              <a:rPr lang="en-US" sz="2200" b="1" dirty="0" err="1" smtClean="0">
                <a:latin typeface="Arial Narrow" pitchFamily="34" charset="0"/>
              </a:rPr>
              <a:t>notificar</a:t>
            </a:r>
            <a:r>
              <a:rPr lang="en-US" sz="2200" b="1" dirty="0" smtClean="0">
                <a:latin typeface="Arial Narrow" pitchFamily="34" charset="0"/>
              </a:rPr>
              <a:t> al supervisor de </a:t>
            </a:r>
            <a:r>
              <a:rPr lang="en-US" sz="2200" b="1" dirty="0" err="1" smtClean="0">
                <a:latin typeface="Arial Narrow" pitchFamily="34" charset="0"/>
              </a:rPr>
              <a:t>inmediato</a:t>
            </a:r>
            <a:r>
              <a:rPr lang="en-US" sz="2200" b="1" dirty="0" smtClean="0">
                <a:latin typeface="Arial Narrow" pitchFamily="34" charset="0"/>
              </a:rPr>
              <a:t/>
            </a:r>
            <a:br>
              <a:rPr lang="en-US" sz="2200" b="1" dirty="0" smtClean="0">
                <a:latin typeface="Arial Narrow" pitchFamily="34" charset="0"/>
              </a:rPr>
            </a:br>
            <a:r>
              <a:rPr lang="en-US" sz="2200" b="1" dirty="0" smtClean="0">
                <a:latin typeface="Arial Narrow" pitchFamily="34" charset="0"/>
              </a:rPr>
              <a:t>   </a:t>
            </a:r>
            <a:r>
              <a:rPr lang="en-US" sz="2200" b="1" dirty="0" err="1" smtClean="0">
                <a:latin typeface="Arial Narrow" pitchFamily="34" charset="0"/>
              </a:rPr>
              <a:t>si</a:t>
            </a:r>
            <a:r>
              <a:rPr lang="en-US" sz="2200" b="1" dirty="0" smtClean="0">
                <a:latin typeface="Arial Narrow" pitchFamily="34" charset="0"/>
              </a:rPr>
              <a:t> los </a:t>
            </a:r>
            <a:r>
              <a:rPr lang="en-US" sz="2200" b="1" dirty="0" err="1" smtClean="0">
                <a:latin typeface="Arial Narrow" pitchFamily="34" charset="0"/>
              </a:rPr>
              <a:t>dispositivos</a:t>
            </a:r>
            <a:r>
              <a:rPr lang="en-US" sz="2200" b="1" dirty="0" smtClean="0">
                <a:latin typeface="Arial Narrow" pitchFamily="34" charset="0"/>
              </a:rPr>
              <a:t>:</a:t>
            </a:r>
          </a:p>
          <a:p>
            <a:pPr>
              <a:lnSpc>
                <a:spcPts val="2200"/>
              </a:lnSpc>
              <a:spcBef>
                <a:spcPct val="20000"/>
              </a:spcBef>
              <a:buFont typeface="Arial" charset="0"/>
              <a:buChar char="•"/>
            </a:pPr>
            <a:endParaRPr lang="en-US" sz="2200" b="1" dirty="0">
              <a:latin typeface="Arial Narrow" pitchFamily="34" charset="0"/>
            </a:endParaRPr>
          </a:p>
        </p:txBody>
      </p:sp>
      <p:sp>
        <p:nvSpPr>
          <p:cNvPr id="26" name="Subtitle 8"/>
          <p:cNvSpPr txBox="1">
            <a:spLocks/>
          </p:cNvSpPr>
          <p:nvPr/>
        </p:nvSpPr>
        <p:spPr bwMode="auto">
          <a:xfrm>
            <a:off x="640105" y="4104079"/>
            <a:ext cx="8093075" cy="391721"/>
          </a:xfrm>
          <a:prstGeom prst="rect">
            <a:avLst/>
          </a:prstGeom>
          <a:noFill/>
          <a:ln w="9525">
            <a:noFill/>
            <a:miter lim="800000"/>
            <a:headEnd/>
            <a:tailEnd/>
          </a:ln>
        </p:spPr>
        <p:txBody>
          <a:bodyPr/>
          <a:lstStyle/>
          <a:p>
            <a:pPr marL="0" lvl="1">
              <a:lnSpc>
                <a:spcPts val="21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spc="-30" dirty="0" err="1" smtClean="0">
                <a:latin typeface="Arial Narrow" pitchFamily="34" charset="0"/>
              </a:rPr>
              <a:t>Están</a:t>
            </a:r>
            <a:r>
              <a:rPr lang="en-US" sz="2000" b="1" spc="-30" dirty="0" smtClean="0">
                <a:latin typeface="Arial Narrow" pitchFamily="34" charset="0"/>
              </a:rPr>
              <a:t> </a:t>
            </a:r>
            <a:r>
              <a:rPr lang="en-US" sz="2000" b="1" spc="-30" dirty="0" err="1" smtClean="0">
                <a:latin typeface="Arial Narrow" pitchFamily="34" charset="0"/>
              </a:rPr>
              <a:t>dañados</a:t>
            </a:r>
            <a:r>
              <a:rPr lang="en-US" sz="2000" b="1" spc="-30" dirty="0" smtClean="0">
                <a:latin typeface="Arial Narrow" pitchFamily="34" charset="0"/>
              </a:rPr>
              <a:t> o </a:t>
            </a:r>
            <a:r>
              <a:rPr lang="en-US" sz="2000" b="1" spc="-30" dirty="0" err="1" smtClean="0">
                <a:latin typeface="Arial Narrow" pitchFamily="34" charset="0"/>
              </a:rPr>
              <a:t>sucios</a:t>
            </a:r>
            <a:endParaRPr lang="en-US" sz="2000" b="1" spc="-30" dirty="0" smtClean="0">
              <a:latin typeface="Arial Narrow" pitchFamily="34" charset="0"/>
            </a:endParaRPr>
          </a:p>
          <a:p>
            <a:pPr marL="0" lvl="1">
              <a:lnSpc>
                <a:spcPts val="2100"/>
              </a:lnSpc>
              <a:buSzPct val="50000"/>
              <a:buFont typeface="Wingdings" pitchFamily="2" charset="2"/>
              <a:buChar char="ü"/>
            </a:pPr>
            <a:endParaRPr lang="en-US" sz="2000" b="1" spc="-30" dirty="0" smtClean="0">
              <a:latin typeface="Arial Narrow" pitchFamily="34" charset="0"/>
            </a:endParaRPr>
          </a:p>
          <a:p>
            <a:pPr marL="0" lvl="1">
              <a:lnSpc>
                <a:spcPts val="2200"/>
              </a:lnSpc>
              <a:buSzPct val="50000"/>
              <a:buFont typeface="Wingdings" pitchFamily="2" charset="2"/>
              <a:buChar char="ü"/>
            </a:pPr>
            <a:endParaRPr lang="en-US" sz="2000" b="1" spc="-30" dirty="0" smtClean="0">
              <a:latin typeface="Arial Narrow" pitchFamily="34" charset="0"/>
            </a:endParaRPr>
          </a:p>
          <a:p>
            <a:pPr marL="0" lvl="1">
              <a:lnSpc>
                <a:spcPts val="2200"/>
              </a:lnSpc>
              <a:buSzPct val="50000"/>
              <a:buFont typeface="Wingdings" pitchFamily="2" charset="2"/>
              <a:buChar char="ü"/>
            </a:pPr>
            <a:endParaRPr lang="en-US" sz="2000" b="1" dirty="0" smtClean="0">
              <a:latin typeface="Arial Narrow" pitchFamily="34" charset="0"/>
            </a:endParaRPr>
          </a:p>
          <a:p>
            <a:pPr marL="0" lvl="1">
              <a:lnSpc>
                <a:spcPts val="2200"/>
              </a:lnSpc>
              <a:buSzPct val="50000"/>
              <a:buFont typeface="Wingdings" pitchFamily="2" charset="2"/>
              <a:buChar char="ü"/>
            </a:pPr>
            <a:endParaRPr lang="en-US" sz="2000" b="1" dirty="0" smtClean="0">
              <a:latin typeface="Arial Narrow" pitchFamily="34" charset="0"/>
            </a:endParaRPr>
          </a:p>
          <a:p>
            <a:pPr>
              <a:lnSpc>
                <a:spcPts val="2400"/>
              </a:lnSpc>
              <a:buFont typeface="Arial" pitchFamily="34" charset="0"/>
              <a:buChar char="•"/>
            </a:pPr>
            <a:endParaRPr lang="en-US" sz="2400" b="1" dirty="0">
              <a:latin typeface="Arial Narrow" pitchFamily="34" charset="0"/>
            </a:endParaRPr>
          </a:p>
        </p:txBody>
      </p:sp>
      <p:sp>
        <p:nvSpPr>
          <p:cNvPr id="2" name="Title 1" hidden="1"/>
          <p:cNvSpPr>
            <a:spLocks noGrp="1"/>
          </p:cNvSpPr>
          <p:nvPr>
            <p:ph type="title"/>
          </p:nvPr>
        </p:nvSpPr>
        <p:spPr>
          <a:xfrm>
            <a:off x="523875" y="-1143000"/>
            <a:ext cx="8229600" cy="1143000"/>
          </a:xfrm>
        </p:spPr>
        <p:txBody>
          <a:bodyPr/>
          <a:lstStyle/>
          <a:p>
            <a:r>
              <a:rPr lang="en-US" dirty="0" smtClean="0"/>
              <a:t>How can we use TTCDs properly</a:t>
            </a:r>
            <a:endParaRPr lang="en-US" dirty="0"/>
          </a:p>
        </p:txBody>
      </p:sp>
      <p:sp>
        <p:nvSpPr>
          <p:cNvPr id="28" name="Slide Number Placeholder 4"/>
          <p:cNvSpPr>
            <a:spLocks noGrp="1"/>
          </p:cNvSpPr>
          <p:nvPr>
            <p:ph type="sldNum" sz="quarter" idx="12"/>
          </p:nvPr>
        </p:nvSpPr>
        <p:spPr/>
        <p:txBody>
          <a:bodyPr/>
          <a:lstStyle/>
          <a:p>
            <a:pPr>
              <a:defRPr/>
            </a:pPr>
            <a:fld id="{991630E5-D2C6-4D54-9913-55C6C92AA029}" type="slidenum">
              <a:rPr lang="en-US" smtClean="0"/>
              <a:pPr>
                <a:defRPr/>
              </a:pPr>
              <a:t>24</a:t>
            </a:fld>
            <a:endParaRPr lang="en-US" dirty="0"/>
          </a:p>
        </p:txBody>
      </p:sp>
    </p:spTree>
    <p:extLst>
      <p:ext uri="{BB962C8B-B14F-4D97-AF65-F5344CB8AC3E}">
        <p14:creationId xmlns:p14="http://schemas.microsoft.com/office/powerpoint/2010/main" val="4270826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xit" presetSubtype="0" fill="hold" nodeType="withEffect">
                                  <p:stCondLst>
                                    <p:cond delay="0"/>
                                  </p:stCondLst>
                                  <p:childTnLst>
                                    <p:set>
                                      <p:cBhvr>
                                        <p:cTn id="26" dur="1" fill="hold">
                                          <p:stCondLst>
                                            <p:cond delay="0"/>
                                          </p:stCondLst>
                                        </p:cTn>
                                        <p:tgtEl>
                                          <p:spTgt spid="2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par>
                                <p:cTn id="33" presetID="10" presetClass="entr" presetSubtype="0"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500"/>
                                        <p:tgtEl>
                                          <p:spTgt spid="34"/>
                                        </p:tgtEl>
                                      </p:cBhvr>
                                    </p:animEffect>
                                  </p:childTnLst>
                                </p:cTn>
                              </p:par>
                              <p:par>
                                <p:cTn id="36" presetID="1" presetClass="exit" presetSubtype="0" fill="hold" nodeType="withEffect">
                                  <p:stCondLst>
                                    <p:cond delay="0"/>
                                  </p:stCondLst>
                                  <p:childTnLst>
                                    <p:set>
                                      <p:cBhvr>
                                        <p:cTn id="37" dur="1" fill="hold">
                                          <p:stCondLst>
                                            <p:cond delay="0"/>
                                          </p:stCondLst>
                                        </p:cTn>
                                        <p:tgtEl>
                                          <p:spTgt spid="29"/>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3"/>
                                        </p:tgtEl>
                                        <p:attrNameLst>
                                          <p:attrName>style.visibility</p:attrName>
                                        </p:attrNameLst>
                                      </p:cBhvr>
                                      <p:to>
                                        <p:strVal val="visible"/>
                                      </p:to>
                                    </p:set>
                                  </p:childTnLst>
                                </p:cTn>
                              </p:par>
                              <p:par>
                                <p:cTn id="44" presetID="1" presetClass="exit" presetSubtype="0" fill="hold" grpId="1" nodeType="withEffect">
                                  <p:stCondLst>
                                    <p:cond delay="0"/>
                                  </p:stCondLst>
                                  <p:childTnLst>
                                    <p:set>
                                      <p:cBhvr>
                                        <p:cTn id="45" dur="1" fill="hold">
                                          <p:stCondLst>
                                            <p:cond delay="0"/>
                                          </p:stCondLst>
                                        </p:cTn>
                                        <p:tgtEl>
                                          <p:spTgt spid="34"/>
                                        </p:tgtEl>
                                        <p:attrNameLst>
                                          <p:attrName>style.visibility</p:attrName>
                                        </p:attrNameLst>
                                      </p:cBhvr>
                                      <p:to>
                                        <p:strVal val="hidden"/>
                                      </p:to>
                                    </p:set>
                                  </p:childTnLst>
                                </p:cTn>
                              </p:par>
                              <p:par>
                                <p:cTn id="46" presetID="1" presetClass="exit" presetSubtype="0" fill="hold" nodeType="withEffect">
                                  <p:stCondLst>
                                    <p:cond delay="0"/>
                                  </p:stCondLst>
                                  <p:childTnLst>
                                    <p:set>
                                      <p:cBhvr>
                                        <p:cTn id="47" dur="1" fill="hold">
                                          <p:stCondLst>
                                            <p:cond delay="0"/>
                                          </p:stCondLst>
                                        </p:cTn>
                                        <p:tgtEl>
                                          <p:spTgt spid="31"/>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27"/>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32"/>
                                        </p:tgtEl>
                                        <p:attrNameLst>
                                          <p:attrName>style.visibility</p:attrName>
                                        </p:attrNameLst>
                                      </p:cBhvr>
                                      <p:to>
                                        <p:strVal val="visible"/>
                                      </p:to>
                                    </p:set>
                                  </p:childTnLst>
                                </p:cTn>
                              </p:par>
                              <p:par>
                                <p:cTn id="54" presetID="10" presetClass="exit" presetSubtype="0" fill="hold" nodeType="withEffect">
                                  <p:stCondLst>
                                    <p:cond delay="0"/>
                                  </p:stCondLst>
                                  <p:childTnLst>
                                    <p:animEffect transition="out" filter="fade">
                                      <p:cBhvr>
                                        <p:cTn id="55" dur="500"/>
                                        <p:tgtEl>
                                          <p:spTgt spid="3"/>
                                        </p:tgtEl>
                                      </p:cBhvr>
                                    </p:animEffect>
                                    <p:set>
                                      <p:cBhvr>
                                        <p:cTn id="56" dur="1" fill="hold">
                                          <p:stCondLst>
                                            <p:cond delay="499"/>
                                          </p:stCondLst>
                                        </p:cTn>
                                        <p:tgtEl>
                                          <p:spTgt spid="3"/>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4"/>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0"/>
                                        </p:tgtEl>
                                        <p:attrNameLst>
                                          <p:attrName>style.visibility</p:attrName>
                                        </p:attrNameLst>
                                      </p:cBhvr>
                                      <p:to>
                                        <p:strVal val="visible"/>
                                      </p:to>
                                    </p:set>
                                  </p:childTnLst>
                                </p:cTn>
                              </p:par>
                              <p:par>
                                <p:cTn id="63" presetID="1" presetClass="exit" presetSubtype="0" fill="hold" nodeType="withEffect">
                                  <p:stCondLst>
                                    <p:cond delay="0"/>
                                  </p:stCondLst>
                                  <p:childTnLst>
                                    <p:set>
                                      <p:cBhvr>
                                        <p:cTn id="64" dur="1" fill="hold">
                                          <p:stCondLst>
                                            <p:cond delay="0"/>
                                          </p:stCondLst>
                                        </p:cTn>
                                        <p:tgtEl>
                                          <p:spTgt spid="32"/>
                                        </p:tgtEl>
                                        <p:attrNameLst>
                                          <p:attrName>style.visibility</p:attrName>
                                        </p:attrNameLst>
                                      </p:cBhvr>
                                      <p:to>
                                        <p:strVal val="hidden"/>
                                      </p:to>
                                    </p:set>
                                  </p:childTnLst>
                                </p:cTn>
                              </p:par>
                              <p:par>
                                <p:cTn id="65" presetID="1" presetClass="entr" presetSubtype="0" fill="hold" grpId="0" nodeType="withEffect">
                                  <p:stCondLst>
                                    <p:cond delay="0"/>
                                  </p:stCondLst>
                                  <p:childTnLst>
                                    <p:set>
                                      <p:cBhvr>
                                        <p:cTn id="6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4" grpId="1" animBg="1"/>
      <p:bldP spid="27" grpId="0"/>
      <p:bldP spid="16" grpId="0"/>
      <p:bldP spid="18" grpId="0" animBg="1"/>
      <p:bldP spid="19" grpId="0"/>
      <p:bldP spid="21" grpId="0"/>
      <p:bldP spid="24" grpId="0"/>
      <p:bldP spid="25" grpId="0"/>
      <p:bldP spid="2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TCD-Cones-Workers-Smiling20120704_C6291_PHOTO_EN_15972.png" title="Picture of 3 workers holding orange cone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95800" y="2342332"/>
            <a:ext cx="4205287" cy="3108797"/>
          </a:xfrm>
          <a:prstGeom prst="rect">
            <a:avLst/>
          </a:prstGeom>
          <a:ln>
            <a:solidFill>
              <a:schemeClr val="tx1"/>
            </a:solidFill>
          </a:ln>
          <a:effectLst>
            <a:outerShdw blurRad="50800" dist="76200" dir="2700000" algn="tl" rotWithShape="0">
              <a:prstClr val="black">
                <a:alpha val="40000"/>
              </a:prstClr>
            </a:outerShdw>
          </a:effectLst>
        </p:spPr>
      </p:pic>
      <p:grpSp>
        <p:nvGrpSpPr>
          <p:cNvPr id="9" name="Group 8" title="Picture of ARTBA Internal traffic control preventing runovers and backovers in roadway construction Title"/>
          <p:cNvGrpSpPr/>
          <p:nvPr/>
        </p:nvGrpSpPr>
        <p:grpSpPr>
          <a:xfrm>
            <a:off x="381000" y="336288"/>
            <a:ext cx="8595360" cy="959112"/>
            <a:chOff x="381000" y="336288"/>
            <a:chExt cx="8595360" cy="959112"/>
          </a:xfrm>
        </p:grpSpPr>
        <p:sp>
          <p:nvSpPr>
            <p:cNvPr id="10" name="Title 7"/>
            <p:cNvSpPr txBox="1">
              <a:spLocks/>
            </p:cNvSpPr>
            <p:nvPr/>
          </p:nvSpPr>
          <p:spPr>
            <a:xfrm>
              <a:off x="381000" y="336288"/>
              <a:ext cx="8595360" cy="914400"/>
            </a:xfrm>
            <a:prstGeom prst="rect">
              <a:avLst/>
            </a:pr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tileRect/>
            </a:gradFill>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a:bevelT h="25400"/>
            </a:sp3d>
          </p:spPr>
          <p:style>
            <a:lnRef idx="0">
              <a:schemeClr val="accent3"/>
            </a:lnRef>
            <a:fillRef idx="3">
              <a:schemeClr val="accent3"/>
            </a:fillRef>
            <a:effectRef idx="3">
              <a:schemeClr val="accent3"/>
            </a:effectRef>
            <a:fontRef idx="minor">
              <a:schemeClr val="lt1"/>
            </a:fontRef>
          </p:style>
          <p:txBody>
            <a:bodyPr anchor="ctr"/>
            <a:lstStyle/>
            <a:p>
              <a:pPr fontAlgn="auto">
                <a:spcAft>
                  <a:spcPts val="0"/>
                </a:spcAft>
                <a:defRPr/>
              </a:pPr>
              <a:endParaRPr lang="en-US" sz="3600" b="1" dirty="0">
                <a:solidFill>
                  <a:schemeClr val="bg1"/>
                </a:solidFill>
              </a:endParaRPr>
            </a:p>
          </p:txBody>
        </p:sp>
        <p:sp>
          <p:nvSpPr>
            <p:cNvPr id="11" name="Subtitle 8"/>
            <p:cNvSpPr txBox="1">
              <a:spLocks/>
            </p:cNvSpPr>
            <p:nvPr/>
          </p:nvSpPr>
          <p:spPr bwMode="auto">
            <a:xfrm>
              <a:off x="927698" y="592348"/>
              <a:ext cx="6324600" cy="381000"/>
            </a:xfrm>
            <a:prstGeom prst="rect">
              <a:avLst/>
            </a:prstGeom>
            <a:noFill/>
            <a:ln w="9525">
              <a:noFill/>
              <a:miter lim="800000"/>
              <a:headEnd/>
              <a:tailEnd/>
            </a:ln>
          </p:spPr>
          <p:txBody>
            <a:bodyPr>
              <a:scene3d>
                <a:camera prst="orthographicFront"/>
                <a:lightRig rig="threePt" dir="t"/>
              </a:scene3d>
              <a:sp3d extrusionH="57150">
                <a:bevelT w="82550" h="38100" prst="coolSlant"/>
              </a:sp3d>
            </a:bodyPr>
            <a:lstStyle/>
            <a:p>
              <a:pPr algn="r">
                <a:lnSpc>
                  <a:spcPts val="1900"/>
                </a:lnSpc>
              </a:pPr>
              <a:r>
                <a:rPr lang="en-US" sz="3600" b="1" dirty="0">
                  <a:effectLst>
                    <a:outerShdw blurRad="60007" dist="310007" dir="7680000" sy="30000" kx="1300200" algn="ctr" rotWithShape="0">
                      <a:prstClr val="black">
                        <a:alpha val="32000"/>
                      </a:prstClr>
                    </a:outerShdw>
                  </a:effectLst>
                </a:rPr>
                <a:t>Control de </a:t>
              </a:r>
              <a:r>
                <a:rPr lang="en-US" sz="3600" b="1" dirty="0" err="1">
                  <a:effectLst>
                    <a:outerShdw blurRad="60007" dist="310007" dir="7680000" sy="30000" kx="1300200" algn="ctr" rotWithShape="0">
                      <a:prstClr val="black">
                        <a:alpha val="32000"/>
                      </a:prstClr>
                    </a:outerShdw>
                  </a:effectLst>
                </a:rPr>
                <a:t>Tr</a:t>
              </a:r>
              <a:r>
                <a:rPr lang="es-US" sz="3600" b="1" dirty="0" err="1">
                  <a:effectLst>
                    <a:outerShdw blurRad="60007" dist="310007" dir="7680000" sy="30000" kx="1300200" algn="ctr" rotWithShape="0">
                      <a:prstClr val="black">
                        <a:alpha val="32000"/>
                      </a:prstClr>
                    </a:outerShdw>
                  </a:effectLst>
                </a:rPr>
                <a:t>áfico</a:t>
              </a:r>
              <a:r>
                <a:rPr lang="es-US" sz="3600" b="1" dirty="0">
                  <a:effectLst>
                    <a:outerShdw blurRad="60007" dist="310007" dir="7680000" sy="30000" kx="1300200" algn="ctr" rotWithShape="0">
                      <a:prstClr val="black">
                        <a:alpha val="32000"/>
                      </a:prstClr>
                    </a:outerShdw>
                  </a:effectLst>
                </a:rPr>
                <a:t> Interno</a:t>
              </a: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a:p>
              <a:pPr algn="r">
                <a:lnSpc>
                  <a:spcPts val="1900"/>
                </a:lnSpc>
              </a:pP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p:txBody>
        </p:sp>
        <p:sp>
          <p:nvSpPr>
            <p:cNvPr id="12" name="Subtitle 8"/>
            <p:cNvSpPr txBox="1">
              <a:spLocks/>
            </p:cNvSpPr>
            <p:nvPr/>
          </p:nvSpPr>
          <p:spPr bwMode="auto">
            <a:xfrm>
              <a:off x="589828" y="957530"/>
              <a:ext cx="7563572" cy="337870"/>
            </a:xfrm>
            <a:prstGeom prst="rect">
              <a:avLst/>
            </a:prstGeom>
            <a:noFill/>
            <a:ln w="9525">
              <a:noFill/>
              <a:miter lim="800000"/>
              <a:headEnd/>
              <a:tailEnd/>
            </a:ln>
          </p:spPr>
          <p:txBody>
            <a:bodyPr/>
            <a:lstStyle/>
            <a:p>
              <a:pPr>
                <a:lnSpc>
                  <a:spcPts val="1900"/>
                </a:lnSpc>
              </a:pPr>
              <a:r>
                <a:rPr lang="en-US" sz="1600" b="1" i="1" spc="50" dirty="0">
                  <a:ln>
                    <a:solidFill>
                      <a:srgbClr val="C00000"/>
                    </a:solidFill>
                  </a:ln>
                  <a:solidFill>
                    <a:srgbClr val="003300"/>
                  </a:solidFill>
                </a:rPr>
                <a:t>PREVINIENDO INCIDENTES POR ATROPELLOS EN LA CONSTRUCCION VIAL</a:t>
              </a:r>
              <a:endParaRPr lang="en-US" sz="1600" b="1" i="1" spc="50" dirty="0">
                <a:ln>
                  <a:solidFill>
                    <a:srgbClr val="C00000"/>
                  </a:solidFill>
                </a:ln>
                <a:solidFill>
                  <a:srgbClr val="003300"/>
                </a:solidFill>
                <a:latin typeface="Calibri" pitchFamily="34" charset="0"/>
              </a:endParaRPr>
            </a:p>
            <a:p>
              <a:pPr>
                <a:lnSpc>
                  <a:spcPts val="1900"/>
                </a:lnSpc>
              </a:pPr>
              <a:endParaRPr lang="en-US" sz="1600" b="1" i="1" spc="50" dirty="0">
                <a:ln>
                  <a:solidFill>
                    <a:srgbClr val="C00000"/>
                  </a:solidFill>
                </a:ln>
                <a:solidFill>
                  <a:srgbClr val="003300"/>
                </a:solidFill>
                <a:latin typeface="Calibri" pitchFamily="34" charset="0"/>
              </a:endParaRPr>
            </a:p>
          </p:txBody>
        </p:sp>
        <p:pic>
          <p:nvPicPr>
            <p:cNvPr id="13" name="Picture 12" descr="LOGO-ARTBA.png" title="Picture of ARTBA Internal traffic control preventing runovers and backovers in roadway construction Title"/>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57200" y="652077"/>
              <a:ext cx="533400" cy="207686"/>
            </a:xfrm>
            <a:prstGeom prst="rect">
              <a:avLst/>
            </a:prstGeom>
            <a:effectLst>
              <a:outerShdw blurRad="50800" dist="38100" dir="2700000" algn="tl" rotWithShape="0">
                <a:prstClr val="black">
                  <a:alpha val="40000"/>
                </a:prstClr>
              </a:outerShdw>
            </a:effectLst>
          </p:spPr>
        </p:pic>
        <p:pic>
          <p:nvPicPr>
            <p:cNvPr id="14" name="Picture 13" descr="Logo_WZ_Safety.png" title="Picture of ARTBA Internal traffic control preventing runovers and backovers in roadway construction Title"/>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91399" y="440545"/>
              <a:ext cx="1383723" cy="727388"/>
            </a:xfrm>
            <a:prstGeom prst="rect">
              <a:avLst/>
            </a:prstGeom>
            <a:effectLst>
              <a:outerShdw blurRad="50800" dist="38100" dir="2700000" algn="tl" rotWithShape="0">
                <a:prstClr val="black">
                  <a:alpha val="40000"/>
                </a:prstClr>
              </a:outerShdw>
            </a:effectLst>
          </p:spPr>
        </p:pic>
      </p:grpSp>
      <p:sp>
        <p:nvSpPr>
          <p:cNvPr id="16" name="Subtitle 8"/>
          <p:cNvSpPr txBox="1">
            <a:spLocks/>
          </p:cNvSpPr>
          <p:nvPr/>
        </p:nvSpPr>
        <p:spPr bwMode="auto">
          <a:xfrm>
            <a:off x="6539409" y="6259143"/>
            <a:ext cx="1901610" cy="495300"/>
          </a:xfrm>
          <a:prstGeom prst="rect">
            <a:avLst/>
          </a:prstGeom>
          <a:noFill/>
          <a:ln w="9525">
            <a:noFill/>
            <a:miter lim="800000"/>
            <a:headEnd/>
            <a:tailEnd/>
          </a:ln>
        </p:spPr>
        <p:txBody>
          <a:bodyPr/>
          <a:lstStyle/>
          <a:p>
            <a:pPr>
              <a:lnSpc>
                <a:spcPts val="3000"/>
              </a:lnSpc>
              <a:spcBef>
                <a:spcPts val="0"/>
              </a:spcBef>
            </a:pPr>
            <a:r>
              <a:rPr lang="en-US" sz="1100" b="1" dirty="0" smtClean="0">
                <a:solidFill>
                  <a:srgbClr val="003300"/>
                </a:solidFill>
                <a:latin typeface="Calibri" pitchFamily="34" charset="0"/>
              </a:rPr>
              <a:t>VEA EL MANIAL, PAGINA</a:t>
            </a:r>
            <a:endParaRPr lang="en-US" sz="1100" b="1" dirty="0">
              <a:solidFill>
                <a:srgbClr val="003300"/>
              </a:solidFill>
              <a:latin typeface="Calibri" pitchFamily="34" charset="0"/>
            </a:endParaRPr>
          </a:p>
        </p:txBody>
      </p:sp>
      <p:sp>
        <p:nvSpPr>
          <p:cNvPr id="17" name="5-Point Star 16" title="Picture of star under the page number"/>
          <p:cNvSpPr/>
          <p:nvPr/>
        </p:nvSpPr>
        <p:spPr>
          <a:xfrm>
            <a:off x="8484669" y="6607293"/>
            <a:ext cx="159026" cy="143123"/>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Subtitle 8"/>
          <p:cNvSpPr txBox="1">
            <a:spLocks/>
          </p:cNvSpPr>
          <p:nvPr/>
        </p:nvSpPr>
        <p:spPr bwMode="auto">
          <a:xfrm>
            <a:off x="388938" y="2514600"/>
            <a:ext cx="7993062" cy="533400"/>
          </a:xfrm>
          <a:prstGeom prst="rect">
            <a:avLst/>
          </a:prstGeom>
          <a:noFill/>
          <a:ln w="9525">
            <a:noFill/>
            <a:miter lim="800000"/>
            <a:headEnd/>
            <a:tailEnd/>
          </a:ln>
        </p:spPr>
        <p:txBody>
          <a:bodyPr/>
          <a:lstStyle/>
          <a:p>
            <a:pPr>
              <a:lnSpc>
                <a:spcPts val="2200"/>
              </a:lnSpc>
            </a:pPr>
            <a:r>
              <a:rPr lang="en-US" sz="2200" b="1" dirty="0" smtClean="0">
                <a:solidFill>
                  <a:schemeClr val="bg2">
                    <a:lumMod val="10000"/>
                  </a:schemeClr>
                </a:solidFill>
                <a:latin typeface="Calibri" pitchFamily="34" charset="0"/>
              </a:rPr>
              <a:t>La </a:t>
            </a:r>
            <a:r>
              <a:rPr lang="en-US" sz="2200" b="1" dirty="0" err="1" smtClean="0">
                <a:solidFill>
                  <a:schemeClr val="bg2">
                    <a:lumMod val="10000"/>
                  </a:schemeClr>
                </a:solidFill>
                <a:latin typeface="Calibri" pitchFamily="34" charset="0"/>
              </a:rPr>
              <a:t>mayoría</a:t>
            </a:r>
            <a:r>
              <a:rPr lang="en-US" sz="2200" b="1" dirty="0" smtClean="0">
                <a:solidFill>
                  <a:schemeClr val="bg2">
                    <a:lumMod val="10000"/>
                  </a:schemeClr>
                </a:solidFill>
                <a:latin typeface="Calibri" pitchFamily="34" charset="0"/>
              </a:rPr>
              <a:t> de </a:t>
            </a:r>
            <a:r>
              <a:rPr lang="en-US" sz="2200" b="1" dirty="0" err="1" smtClean="0">
                <a:solidFill>
                  <a:schemeClr val="bg2">
                    <a:lumMod val="10000"/>
                  </a:schemeClr>
                </a:solidFill>
                <a:latin typeface="Calibri" pitchFamily="34" charset="0"/>
              </a:rPr>
              <a:t>trabajadores</a:t>
            </a:r>
            <a:r>
              <a:rPr lang="en-US" sz="2200" b="1" dirty="0" smtClean="0">
                <a:solidFill>
                  <a:schemeClr val="bg2">
                    <a:lumMod val="10000"/>
                  </a:schemeClr>
                </a:solidFill>
                <a:latin typeface="Calibri" pitchFamily="34" charset="0"/>
              </a:rPr>
              <a:t> no  </a:t>
            </a:r>
            <a:br>
              <a:rPr lang="en-US" sz="2200" b="1" dirty="0" smtClean="0">
                <a:solidFill>
                  <a:schemeClr val="bg2">
                    <a:lumMod val="10000"/>
                  </a:schemeClr>
                </a:solidFill>
                <a:latin typeface="Calibri" pitchFamily="34" charset="0"/>
              </a:rPr>
            </a:br>
            <a:r>
              <a:rPr lang="en-US" sz="2200" b="1" dirty="0" err="1" smtClean="0">
                <a:solidFill>
                  <a:schemeClr val="bg2">
                    <a:lumMod val="10000"/>
                  </a:schemeClr>
                </a:solidFill>
                <a:latin typeface="Calibri" pitchFamily="34" charset="0"/>
              </a:rPr>
              <a:t>serán</a:t>
            </a:r>
            <a:r>
              <a:rPr lang="en-US" sz="2200" b="1" dirty="0" smtClean="0">
                <a:solidFill>
                  <a:schemeClr val="bg2">
                    <a:lumMod val="10000"/>
                  </a:schemeClr>
                </a:solidFill>
                <a:latin typeface="Calibri" pitchFamily="34" charset="0"/>
              </a:rPr>
              <a:t> </a:t>
            </a:r>
            <a:r>
              <a:rPr lang="en-US" sz="2200" b="1" dirty="0" err="1" smtClean="0">
                <a:solidFill>
                  <a:schemeClr val="bg2">
                    <a:lumMod val="10000"/>
                  </a:schemeClr>
                </a:solidFill>
                <a:latin typeface="Calibri" pitchFamily="34" charset="0"/>
              </a:rPr>
              <a:t>entrenados</a:t>
            </a:r>
            <a:r>
              <a:rPr lang="en-US" sz="2200" b="1" dirty="0" smtClean="0">
                <a:solidFill>
                  <a:schemeClr val="bg2">
                    <a:lumMod val="10000"/>
                  </a:schemeClr>
                </a:solidFill>
                <a:latin typeface="Calibri" pitchFamily="34" charset="0"/>
              </a:rPr>
              <a:t> para </a:t>
            </a:r>
            <a:r>
              <a:rPr lang="en-US" sz="2200" b="1" dirty="0" err="1" smtClean="0">
                <a:solidFill>
                  <a:schemeClr val="bg2">
                    <a:lumMod val="10000"/>
                  </a:schemeClr>
                </a:solidFill>
                <a:latin typeface="Calibri" pitchFamily="34" charset="0"/>
              </a:rPr>
              <a:t>desplegar</a:t>
            </a:r>
            <a:endParaRPr lang="en-US" sz="2200" b="1" dirty="0" smtClean="0">
              <a:solidFill>
                <a:schemeClr val="bg2">
                  <a:lumMod val="10000"/>
                </a:schemeClr>
              </a:solidFill>
              <a:latin typeface="Calibri" pitchFamily="34" charset="0"/>
            </a:endParaRPr>
          </a:p>
          <a:p>
            <a:pPr>
              <a:lnSpc>
                <a:spcPts val="2200"/>
              </a:lnSpc>
            </a:pPr>
            <a:r>
              <a:rPr lang="en-US" sz="2200" b="1" dirty="0" smtClean="0">
                <a:solidFill>
                  <a:schemeClr val="bg2">
                    <a:lumMod val="10000"/>
                  </a:schemeClr>
                </a:solidFill>
                <a:latin typeface="Calibri" pitchFamily="34" charset="0"/>
              </a:rPr>
              <a:t>o </a:t>
            </a:r>
            <a:r>
              <a:rPr lang="en-US" sz="2200" b="1" dirty="0" err="1" smtClean="0">
                <a:solidFill>
                  <a:schemeClr val="bg2">
                    <a:lumMod val="10000"/>
                  </a:schemeClr>
                </a:solidFill>
                <a:latin typeface="Calibri" pitchFamily="34" charset="0"/>
              </a:rPr>
              <a:t>mantener</a:t>
            </a:r>
            <a:r>
              <a:rPr lang="en-US" sz="2200" b="1" dirty="0" smtClean="0">
                <a:solidFill>
                  <a:schemeClr val="bg2">
                    <a:lumMod val="10000"/>
                  </a:schemeClr>
                </a:solidFill>
                <a:latin typeface="Calibri" pitchFamily="34" charset="0"/>
              </a:rPr>
              <a:t>  planes de</a:t>
            </a:r>
          </a:p>
          <a:p>
            <a:pPr>
              <a:lnSpc>
                <a:spcPts val="2200"/>
              </a:lnSpc>
            </a:pPr>
            <a:r>
              <a:rPr lang="en-US" sz="2200" b="1" dirty="0" smtClean="0">
                <a:solidFill>
                  <a:schemeClr val="bg2">
                    <a:lumMod val="10000"/>
                  </a:schemeClr>
                </a:solidFill>
                <a:latin typeface="Calibri" pitchFamily="34" charset="0"/>
              </a:rPr>
              <a:t>CTT o de CTI</a:t>
            </a:r>
            <a:br>
              <a:rPr lang="en-US" sz="2200" b="1" dirty="0" smtClean="0">
                <a:solidFill>
                  <a:schemeClr val="bg2">
                    <a:lumMod val="10000"/>
                  </a:schemeClr>
                </a:solidFill>
                <a:latin typeface="Calibri" pitchFamily="34" charset="0"/>
              </a:rPr>
            </a:br>
            <a:r>
              <a:rPr lang="en-US" sz="2200" b="1" dirty="0" smtClean="0">
                <a:solidFill>
                  <a:schemeClr val="bg2">
                    <a:lumMod val="10000"/>
                  </a:schemeClr>
                </a:solidFill>
                <a:latin typeface="Calibri" pitchFamily="34" charset="0"/>
              </a:rPr>
              <a:t/>
            </a:r>
            <a:br>
              <a:rPr lang="en-US" sz="2200" b="1" dirty="0" smtClean="0">
                <a:solidFill>
                  <a:schemeClr val="bg2">
                    <a:lumMod val="10000"/>
                  </a:schemeClr>
                </a:solidFill>
                <a:latin typeface="Calibri" pitchFamily="34" charset="0"/>
              </a:rPr>
            </a:br>
            <a:r>
              <a:rPr lang="en-US" sz="2200" b="1" dirty="0" err="1" smtClean="0">
                <a:solidFill>
                  <a:schemeClr val="bg2">
                    <a:lumMod val="10000"/>
                  </a:schemeClr>
                </a:solidFill>
                <a:latin typeface="Calibri" pitchFamily="34" charset="0"/>
              </a:rPr>
              <a:t>Pero</a:t>
            </a:r>
            <a:r>
              <a:rPr lang="en-US" sz="2200" b="1" dirty="0" smtClean="0">
                <a:solidFill>
                  <a:schemeClr val="bg2">
                    <a:lumMod val="10000"/>
                  </a:schemeClr>
                </a:solidFill>
                <a:latin typeface="Calibri" pitchFamily="34" charset="0"/>
              </a:rPr>
              <a:t> </a:t>
            </a:r>
            <a:r>
              <a:rPr lang="en-US" sz="2200" b="1" dirty="0" err="1" smtClean="0">
                <a:solidFill>
                  <a:schemeClr val="bg2">
                    <a:lumMod val="10000"/>
                  </a:schemeClr>
                </a:solidFill>
                <a:latin typeface="Calibri" pitchFamily="34" charset="0"/>
              </a:rPr>
              <a:t>deben</a:t>
            </a:r>
            <a:r>
              <a:rPr lang="en-US" sz="2200" b="1" dirty="0" smtClean="0">
                <a:solidFill>
                  <a:schemeClr val="bg2">
                    <a:lumMod val="10000"/>
                  </a:schemeClr>
                </a:solidFill>
                <a:latin typeface="Calibri" pitchFamily="34" charset="0"/>
              </a:rPr>
              <a:t> </a:t>
            </a:r>
            <a:r>
              <a:rPr lang="en-US" sz="2200" b="1" dirty="0" err="1" smtClean="0">
                <a:solidFill>
                  <a:schemeClr val="bg2">
                    <a:lumMod val="10000"/>
                  </a:schemeClr>
                </a:solidFill>
                <a:latin typeface="Calibri" pitchFamily="34" charset="0"/>
              </a:rPr>
              <a:t>entender</a:t>
            </a:r>
            <a:r>
              <a:rPr lang="en-US" sz="2200" b="1" dirty="0" smtClean="0">
                <a:solidFill>
                  <a:schemeClr val="bg2">
                    <a:lumMod val="10000"/>
                  </a:schemeClr>
                </a:solidFill>
                <a:latin typeface="Calibri" pitchFamily="34" charset="0"/>
              </a:rPr>
              <a:t> el </a:t>
            </a:r>
            <a:r>
              <a:rPr lang="en-US" sz="2200" b="1" dirty="0" err="1" smtClean="0">
                <a:solidFill>
                  <a:schemeClr val="bg2">
                    <a:lumMod val="10000"/>
                  </a:schemeClr>
                </a:solidFill>
                <a:latin typeface="Calibri" pitchFamily="34" charset="0"/>
              </a:rPr>
              <a:t>propósito</a:t>
            </a:r>
            <a:endParaRPr lang="en-US" sz="2200" b="1" dirty="0" smtClean="0">
              <a:solidFill>
                <a:schemeClr val="bg2">
                  <a:lumMod val="10000"/>
                </a:schemeClr>
              </a:solidFill>
              <a:latin typeface="Calibri" pitchFamily="34" charset="0"/>
            </a:endParaRPr>
          </a:p>
          <a:p>
            <a:pPr>
              <a:lnSpc>
                <a:spcPts val="2200"/>
              </a:lnSpc>
            </a:pPr>
            <a:r>
              <a:rPr lang="en-US" sz="2200" b="1" dirty="0">
                <a:solidFill>
                  <a:schemeClr val="bg2">
                    <a:lumMod val="10000"/>
                  </a:schemeClr>
                </a:solidFill>
                <a:latin typeface="Calibri" pitchFamily="34" charset="0"/>
              </a:rPr>
              <a:t>y</a:t>
            </a:r>
            <a:r>
              <a:rPr lang="en-US" sz="2200" b="1" dirty="0" smtClean="0">
                <a:solidFill>
                  <a:schemeClr val="bg2">
                    <a:lumMod val="10000"/>
                  </a:schemeClr>
                </a:solidFill>
                <a:latin typeface="Calibri" pitchFamily="34" charset="0"/>
              </a:rPr>
              <a:t> la </a:t>
            </a:r>
            <a:r>
              <a:rPr lang="en-US" sz="2200" b="1" dirty="0" err="1" smtClean="0">
                <a:solidFill>
                  <a:schemeClr val="bg2">
                    <a:lumMod val="10000"/>
                  </a:schemeClr>
                </a:solidFill>
                <a:latin typeface="Calibri" pitchFamily="34" charset="0"/>
              </a:rPr>
              <a:t>función</a:t>
            </a:r>
            <a:r>
              <a:rPr lang="en-US" sz="2200" b="1" dirty="0" smtClean="0">
                <a:solidFill>
                  <a:schemeClr val="bg2">
                    <a:lumMod val="10000"/>
                  </a:schemeClr>
                </a:solidFill>
                <a:latin typeface="Calibri" pitchFamily="34" charset="0"/>
              </a:rPr>
              <a:t> de ambos planes</a:t>
            </a:r>
          </a:p>
          <a:p>
            <a:pPr>
              <a:lnSpc>
                <a:spcPts val="2200"/>
              </a:lnSpc>
            </a:pPr>
            <a:r>
              <a:rPr lang="en-US" sz="2200" b="1" dirty="0" smtClean="0">
                <a:solidFill>
                  <a:schemeClr val="bg2">
                    <a:lumMod val="10000"/>
                  </a:schemeClr>
                </a:solidFill>
                <a:latin typeface="Calibri" pitchFamily="34" charset="0"/>
              </a:rPr>
              <a:t>a fin de </a:t>
            </a:r>
            <a:r>
              <a:rPr lang="en-US" sz="2200" b="1" dirty="0" err="1" smtClean="0">
                <a:solidFill>
                  <a:schemeClr val="bg2">
                    <a:lumMod val="10000"/>
                  </a:schemeClr>
                </a:solidFill>
                <a:latin typeface="Calibri" pitchFamily="34" charset="0"/>
              </a:rPr>
              <a:t>reconocer</a:t>
            </a:r>
            <a:r>
              <a:rPr lang="en-US" sz="2200" b="1" dirty="0" smtClean="0">
                <a:solidFill>
                  <a:schemeClr val="bg2">
                    <a:lumMod val="10000"/>
                  </a:schemeClr>
                </a:solidFill>
                <a:latin typeface="Calibri" pitchFamily="34" charset="0"/>
              </a:rPr>
              <a:t> </a:t>
            </a:r>
            <a:r>
              <a:rPr lang="en-US" sz="2200" b="1" dirty="0" err="1" smtClean="0">
                <a:solidFill>
                  <a:schemeClr val="bg2">
                    <a:lumMod val="10000"/>
                  </a:schemeClr>
                </a:solidFill>
                <a:latin typeface="Calibri" pitchFamily="34" charset="0"/>
              </a:rPr>
              <a:t>cuando</a:t>
            </a:r>
            <a:r>
              <a:rPr lang="en-US" sz="2200" b="1" dirty="0" smtClean="0">
                <a:solidFill>
                  <a:schemeClr val="bg2">
                    <a:lumMod val="10000"/>
                  </a:schemeClr>
                </a:solidFill>
                <a:latin typeface="Calibri" pitchFamily="34" charset="0"/>
              </a:rPr>
              <a:t> los </a:t>
            </a:r>
          </a:p>
          <a:p>
            <a:pPr>
              <a:lnSpc>
                <a:spcPts val="2200"/>
              </a:lnSpc>
            </a:pPr>
            <a:r>
              <a:rPr lang="en-US" sz="2200" b="1" dirty="0" err="1" smtClean="0">
                <a:solidFill>
                  <a:schemeClr val="bg2">
                    <a:lumMod val="10000"/>
                  </a:schemeClr>
                </a:solidFill>
                <a:latin typeface="Calibri" pitchFamily="34" charset="0"/>
              </a:rPr>
              <a:t>dispositivos</a:t>
            </a:r>
            <a:r>
              <a:rPr lang="en-US" sz="2200" b="1" dirty="0" smtClean="0">
                <a:solidFill>
                  <a:schemeClr val="bg2">
                    <a:lumMod val="10000"/>
                  </a:schemeClr>
                </a:solidFill>
                <a:latin typeface="Calibri" pitchFamily="34" charset="0"/>
              </a:rPr>
              <a:t> no </a:t>
            </a:r>
            <a:r>
              <a:rPr lang="en-US" sz="2200" b="1" dirty="0" err="1" smtClean="0">
                <a:solidFill>
                  <a:schemeClr val="bg2">
                    <a:lumMod val="10000"/>
                  </a:schemeClr>
                </a:solidFill>
                <a:latin typeface="Calibri" pitchFamily="34" charset="0"/>
              </a:rPr>
              <a:t>están</a:t>
            </a:r>
            <a:r>
              <a:rPr lang="en-US" sz="2200" b="1" dirty="0" smtClean="0">
                <a:solidFill>
                  <a:schemeClr val="bg2">
                    <a:lumMod val="10000"/>
                  </a:schemeClr>
                </a:solidFill>
                <a:latin typeface="Calibri" pitchFamily="34" charset="0"/>
              </a:rPr>
              <a:t> </a:t>
            </a:r>
            <a:r>
              <a:rPr lang="en-US" sz="2200" b="1" dirty="0" err="1" smtClean="0">
                <a:solidFill>
                  <a:schemeClr val="bg2">
                    <a:lumMod val="10000"/>
                  </a:schemeClr>
                </a:solidFill>
                <a:latin typeface="Calibri" pitchFamily="34" charset="0"/>
              </a:rPr>
              <a:t>bien</a:t>
            </a:r>
            <a:r>
              <a:rPr lang="en-US" sz="2200" b="1" dirty="0" smtClean="0">
                <a:solidFill>
                  <a:schemeClr val="bg2">
                    <a:lumMod val="10000"/>
                  </a:schemeClr>
                </a:solidFill>
                <a:latin typeface="Calibri" pitchFamily="34" charset="0"/>
              </a:rPr>
              <a:t> </a:t>
            </a:r>
            <a:r>
              <a:rPr lang="en-US" sz="2200" b="1" dirty="0" err="1" smtClean="0">
                <a:solidFill>
                  <a:schemeClr val="bg2">
                    <a:lumMod val="10000"/>
                  </a:schemeClr>
                </a:solidFill>
                <a:latin typeface="Calibri" pitchFamily="34" charset="0"/>
              </a:rPr>
              <a:t>colocados</a:t>
            </a:r>
            <a:r>
              <a:rPr lang="en-US" sz="2200" b="1" dirty="0" smtClean="0">
                <a:solidFill>
                  <a:schemeClr val="bg2">
                    <a:lumMod val="10000"/>
                  </a:schemeClr>
                </a:solidFill>
                <a:latin typeface="Calibri" pitchFamily="34" charset="0"/>
              </a:rPr>
              <a:t> </a:t>
            </a:r>
          </a:p>
          <a:p>
            <a:pPr>
              <a:lnSpc>
                <a:spcPts val="2200"/>
              </a:lnSpc>
            </a:pPr>
            <a:r>
              <a:rPr lang="en-US" sz="2200" b="1" dirty="0" smtClean="0">
                <a:solidFill>
                  <a:schemeClr val="bg2">
                    <a:lumMod val="10000"/>
                  </a:schemeClr>
                </a:solidFill>
                <a:latin typeface="Calibri" pitchFamily="34" charset="0"/>
              </a:rPr>
              <a:t>o no </a:t>
            </a:r>
            <a:r>
              <a:rPr lang="en-US" sz="2200" b="1" dirty="0" err="1" smtClean="0">
                <a:solidFill>
                  <a:schemeClr val="bg2">
                    <a:lumMod val="10000"/>
                  </a:schemeClr>
                </a:solidFill>
                <a:latin typeface="Calibri" pitchFamily="34" charset="0"/>
              </a:rPr>
              <a:t>están</a:t>
            </a:r>
            <a:r>
              <a:rPr lang="en-US" sz="2200" b="1" dirty="0" smtClean="0">
                <a:solidFill>
                  <a:schemeClr val="bg2">
                    <a:lumMod val="10000"/>
                  </a:schemeClr>
                </a:solidFill>
                <a:latin typeface="Calibri" pitchFamily="34" charset="0"/>
              </a:rPr>
              <a:t> </a:t>
            </a:r>
            <a:r>
              <a:rPr lang="en-US" sz="2200" b="1" dirty="0" err="1" smtClean="0">
                <a:solidFill>
                  <a:schemeClr val="bg2">
                    <a:lumMod val="10000"/>
                  </a:schemeClr>
                </a:solidFill>
                <a:latin typeface="Calibri" pitchFamily="34" charset="0"/>
              </a:rPr>
              <a:t>funcionando</a:t>
            </a:r>
            <a:endParaRPr lang="en-US" sz="2200" b="1" dirty="0" smtClean="0">
              <a:solidFill>
                <a:schemeClr val="bg2">
                  <a:lumMod val="10000"/>
                </a:schemeClr>
              </a:solidFill>
              <a:latin typeface="Calibri" pitchFamily="34" charset="0"/>
            </a:endParaRPr>
          </a:p>
          <a:p>
            <a:pPr>
              <a:lnSpc>
                <a:spcPts val="2200"/>
              </a:lnSpc>
            </a:pPr>
            <a:endParaRPr lang="en-US" sz="2200" b="1" dirty="0">
              <a:solidFill>
                <a:schemeClr val="bg2">
                  <a:lumMod val="10000"/>
                </a:schemeClr>
              </a:solidFill>
              <a:latin typeface="Calibri" pitchFamily="34" charset="0"/>
            </a:endParaRPr>
          </a:p>
        </p:txBody>
      </p:sp>
      <p:sp>
        <p:nvSpPr>
          <p:cNvPr id="24" name="Subtitle 8"/>
          <p:cNvSpPr txBox="1">
            <a:spLocks/>
          </p:cNvSpPr>
          <p:nvPr/>
        </p:nvSpPr>
        <p:spPr bwMode="auto">
          <a:xfrm>
            <a:off x="381000" y="1447800"/>
            <a:ext cx="8458200" cy="533400"/>
          </a:xfrm>
          <a:prstGeom prst="rect">
            <a:avLst/>
          </a:prstGeom>
          <a:noFill/>
          <a:ln w="9525">
            <a:noFill/>
            <a:miter lim="800000"/>
            <a:headEnd/>
            <a:tailEnd/>
          </a:ln>
        </p:spPr>
        <p:txBody>
          <a:bodyPr/>
          <a:lstStyle/>
          <a:p>
            <a:pPr marL="342900" indent="-342900">
              <a:spcBef>
                <a:spcPct val="20000"/>
              </a:spcBef>
            </a:pPr>
            <a:r>
              <a:rPr lang="en-US" sz="2800" b="1" dirty="0" smtClean="0">
                <a:solidFill>
                  <a:srgbClr val="C00000"/>
                </a:solidFill>
                <a:latin typeface="Calibri" pitchFamily="34" charset="0"/>
              </a:rPr>
              <a:t>    Los </a:t>
            </a:r>
            <a:r>
              <a:rPr lang="en-US" sz="2800" b="1" dirty="0" err="1" smtClean="0">
                <a:solidFill>
                  <a:srgbClr val="C00000"/>
                </a:solidFill>
                <a:latin typeface="Calibri" pitchFamily="34" charset="0"/>
              </a:rPr>
              <a:t>trabajadores</a:t>
            </a:r>
            <a:r>
              <a:rPr lang="en-US" sz="2800" b="1" dirty="0" smtClean="0">
                <a:solidFill>
                  <a:srgbClr val="C00000"/>
                </a:solidFill>
                <a:latin typeface="Calibri" pitchFamily="34" charset="0"/>
              </a:rPr>
              <a:t> </a:t>
            </a:r>
            <a:r>
              <a:rPr lang="en-US" sz="2800" b="1" dirty="0" err="1" smtClean="0">
                <a:solidFill>
                  <a:srgbClr val="C00000"/>
                </a:solidFill>
                <a:latin typeface="Calibri" pitchFamily="34" charset="0"/>
              </a:rPr>
              <a:t>deben</a:t>
            </a:r>
            <a:r>
              <a:rPr lang="en-US" sz="2800" b="1" dirty="0" smtClean="0">
                <a:solidFill>
                  <a:srgbClr val="C00000"/>
                </a:solidFill>
                <a:latin typeface="Calibri" pitchFamily="34" charset="0"/>
              </a:rPr>
              <a:t> </a:t>
            </a:r>
            <a:r>
              <a:rPr lang="en-US" sz="2800" b="1" dirty="0" err="1" smtClean="0">
                <a:solidFill>
                  <a:srgbClr val="C00000"/>
                </a:solidFill>
                <a:latin typeface="Calibri" pitchFamily="34" charset="0"/>
              </a:rPr>
              <a:t>conocer</a:t>
            </a:r>
            <a:r>
              <a:rPr lang="en-US" sz="2800" b="1" dirty="0" smtClean="0">
                <a:solidFill>
                  <a:srgbClr val="C00000"/>
                </a:solidFill>
                <a:latin typeface="Calibri" pitchFamily="34" charset="0"/>
              </a:rPr>
              <a:t> </a:t>
            </a:r>
            <a:r>
              <a:rPr lang="en-US" sz="2800" b="1" dirty="0" err="1" smtClean="0">
                <a:solidFill>
                  <a:srgbClr val="C00000"/>
                </a:solidFill>
                <a:latin typeface="Calibri" pitchFamily="34" charset="0"/>
              </a:rPr>
              <a:t>conceptos</a:t>
            </a:r>
            <a:r>
              <a:rPr lang="en-US" sz="2800" b="1" dirty="0" smtClean="0">
                <a:solidFill>
                  <a:srgbClr val="C00000"/>
                </a:solidFill>
                <a:latin typeface="Calibri" pitchFamily="34" charset="0"/>
              </a:rPr>
              <a:t> </a:t>
            </a:r>
            <a:r>
              <a:rPr lang="en-US" sz="2800" b="1" dirty="0" err="1" smtClean="0">
                <a:solidFill>
                  <a:srgbClr val="C00000"/>
                </a:solidFill>
                <a:latin typeface="Calibri" pitchFamily="34" charset="0"/>
              </a:rPr>
              <a:t>básicos</a:t>
            </a:r>
            <a:r>
              <a:rPr lang="en-US" sz="2800" b="1" dirty="0" smtClean="0">
                <a:solidFill>
                  <a:srgbClr val="C00000"/>
                </a:solidFill>
                <a:latin typeface="Calibri" pitchFamily="34" charset="0"/>
              </a:rPr>
              <a:t> de CTT y CTI</a:t>
            </a:r>
          </a:p>
        </p:txBody>
      </p:sp>
      <p:sp>
        <p:nvSpPr>
          <p:cNvPr id="2" name="Title 1" hidden="1"/>
          <p:cNvSpPr>
            <a:spLocks noGrp="1"/>
          </p:cNvSpPr>
          <p:nvPr>
            <p:ph type="title"/>
          </p:nvPr>
        </p:nvSpPr>
        <p:spPr>
          <a:xfrm>
            <a:off x="471487" y="-1143000"/>
            <a:ext cx="8229600" cy="1143000"/>
          </a:xfrm>
        </p:spPr>
        <p:txBody>
          <a:bodyPr>
            <a:normAutofit fontScale="90000"/>
          </a:bodyPr>
          <a:lstStyle/>
          <a:p>
            <a:r>
              <a:rPr lang="en-US" dirty="0" smtClean="0"/>
              <a:t>Workers should know basic TTC and ITC concepts</a:t>
            </a:r>
            <a:endParaRPr lang="en-US" dirty="0"/>
          </a:p>
        </p:txBody>
      </p:sp>
      <p:sp>
        <p:nvSpPr>
          <p:cNvPr id="15" name="Slide Number Placeholder 4"/>
          <p:cNvSpPr>
            <a:spLocks noGrp="1"/>
          </p:cNvSpPr>
          <p:nvPr>
            <p:ph type="sldNum" sz="quarter" idx="12"/>
          </p:nvPr>
        </p:nvSpPr>
        <p:spPr/>
        <p:txBody>
          <a:bodyPr/>
          <a:lstStyle/>
          <a:p>
            <a:pPr>
              <a:defRPr/>
            </a:pPr>
            <a:fld id="{991630E5-D2C6-4D54-9913-55C6C92AA029}" type="slidenum">
              <a:rPr lang="en-US" smtClean="0"/>
              <a:pPr>
                <a:defRPr/>
              </a:pPr>
              <a:t>25</a:t>
            </a:fld>
            <a:endParaRPr lang="en-US" dirty="0"/>
          </a:p>
        </p:txBody>
      </p:sp>
    </p:spTree>
    <p:extLst>
      <p:ext uri="{BB962C8B-B14F-4D97-AF65-F5344CB8AC3E}">
        <p14:creationId xmlns:p14="http://schemas.microsoft.com/office/powerpoint/2010/main" val="2745783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P spid="23" grpId="0"/>
      <p:bldP spid="2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title="Picture of ARTBA Internal traffic control preventing runovers and backovers in roadway construction Title"/>
          <p:cNvGrpSpPr/>
          <p:nvPr/>
        </p:nvGrpSpPr>
        <p:grpSpPr>
          <a:xfrm>
            <a:off x="381000" y="336288"/>
            <a:ext cx="8595360" cy="959112"/>
            <a:chOff x="381000" y="336288"/>
            <a:chExt cx="8595360" cy="959112"/>
          </a:xfrm>
        </p:grpSpPr>
        <p:sp>
          <p:nvSpPr>
            <p:cNvPr id="3" name="Title 7"/>
            <p:cNvSpPr txBox="1">
              <a:spLocks/>
            </p:cNvSpPr>
            <p:nvPr/>
          </p:nvSpPr>
          <p:spPr>
            <a:xfrm>
              <a:off x="381000" y="336288"/>
              <a:ext cx="8595360" cy="914400"/>
            </a:xfrm>
            <a:prstGeom prst="rect">
              <a:avLst/>
            </a:pr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tileRect/>
            </a:gradFill>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a:bevelT h="25400"/>
            </a:sp3d>
          </p:spPr>
          <p:style>
            <a:lnRef idx="0">
              <a:schemeClr val="accent3"/>
            </a:lnRef>
            <a:fillRef idx="3">
              <a:schemeClr val="accent3"/>
            </a:fillRef>
            <a:effectRef idx="3">
              <a:schemeClr val="accent3"/>
            </a:effectRef>
            <a:fontRef idx="minor">
              <a:schemeClr val="lt1"/>
            </a:fontRef>
          </p:style>
          <p:txBody>
            <a:bodyPr anchor="ctr"/>
            <a:lstStyle/>
            <a:p>
              <a:pPr fontAlgn="auto">
                <a:spcAft>
                  <a:spcPts val="0"/>
                </a:spcAft>
                <a:defRPr/>
              </a:pPr>
              <a:endParaRPr lang="en-US" sz="3600" b="1" dirty="0">
                <a:solidFill>
                  <a:schemeClr val="bg1"/>
                </a:solidFill>
              </a:endParaRPr>
            </a:p>
          </p:txBody>
        </p:sp>
        <p:sp>
          <p:nvSpPr>
            <p:cNvPr id="4" name="Subtitle 8"/>
            <p:cNvSpPr txBox="1">
              <a:spLocks/>
            </p:cNvSpPr>
            <p:nvPr/>
          </p:nvSpPr>
          <p:spPr bwMode="auto">
            <a:xfrm>
              <a:off x="927698" y="592348"/>
              <a:ext cx="6324600" cy="381000"/>
            </a:xfrm>
            <a:prstGeom prst="rect">
              <a:avLst/>
            </a:prstGeom>
            <a:noFill/>
            <a:ln w="9525">
              <a:noFill/>
              <a:miter lim="800000"/>
              <a:headEnd/>
              <a:tailEnd/>
            </a:ln>
          </p:spPr>
          <p:txBody>
            <a:bodyPr>
              <a:scene3d>
                <a:camera prst="orthographicFront"/>
                <a:lightRig rig="threePt" dir="t"/>
              </a:scene3d>
              <a:sp3d extrusionH="57150">
                <a:bevelT w="82550" h="38100" prst="coolSlant"/>
              </a:sp3d>
            </a:bodyPr>
            <a:lstStyle/>
            <a:p>
              <a:pPr algn="r">
                <a:lnSpc>
                  <a:spcPts val="1900"/>
                </a:lnSpc>
              </a:pPr>
              <a:r>
                <a:rPr lang="en-US" sz="3600" b="1" dirty="0">
                  <a:effectLst>
                    <a:outerShdw blurRad="60007" dist="310007" dir="7680000" sy="30000" kx="1300200" algn="ctr" rotWithShape="0">
                      <a:prstClr val="black">
                        <a:alpha val="32000"/>
                      </a:prstClr>
                    </a:outerShdw>
                  </a:effectLst>
                </a:rPr>
                <a:t>Control de </a:t>
              </a:r>
              <a:r>
                <a:rPr lang="en-US" sz="3600" b="1" dirty="0" err="1">
                  <a:effectLst>
                    <a:outerShdw blurRad="60007" dist="310007" dir="7680000" sy="30000" kx="1300200" algn="ctr" rotWithShape="0">
                      <a:prstClr val="black">
                        <a:alpha val="32000"/>
                      </a:prstClr>
                    </a:outerShdw>
                  </a:effectLst>
                </a:rPr>
                <a:t>Tr</a:t>
              </a:r>
              <a:r>
                <a:rPr lang="es-US" sz="3600" b="1" dirty="0" err="1">
                  <a:effectLst>
                    <a:outerShdw blurRad="60007" dist="310007" dir="7680000" sy="30000" kx="1300200" algn="ctr" rotWithShape="0">
                      <a:prstClr val="black">
                        <a:alpha val="32000"/>
                      </a:prstClr>
                    </a:outerShdw>
                  </a:effectLst>
                </a:rPr>
                <a:t>áfico</a:t>
              </a:r>
              <a:r>
                <a:rPr lang="es-US" sz="3600" b="1" dirty="0">
                  <a:effectLst>
                    <a:outerShdw blurRad="60007" dist="310007" dir="7680000" sy="30000" kx="1300200" algn="ctr" rotWithShape="0">
                      <a:prstClr val="black">
                        <a:alpha val="32000"/>
                      </a:prstClr>
                    </a:outerShdw>
                  </a:effectLst>
                </a:rPr>
                <a:t> Interno</a:t>
              </a: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a:p>
              <a:pPr algn="r">
                <a:lnSpc>
                  <a:spcPts val="1900"/>
                </a:lnSpc>
              </a:pP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p:txBody>
        </p:sp>
        <p:sp>
          <p:nvSpPr>
            <p:cNvPr id="5" name="Subtitle 8"/>
            <p:cNvSpPr txBox="1">
              <a:spLocks/>
            </p:cNvSpPr>
            <p:nvPr/>
          </p:nvSpPr>
          <p:spPr bwMode="auto">
            <a:xfrm>
              <a:off x="589828" y="957530"/>
              <a:ext cx="7563572" cy="337870"/>
            </a:xfrm>
            <a:prstGeom prst="rect">
              <a:avLst/>
            </a:prstGeom>
            <a:noFill/>
            <a:ln w="9525">
              <a:noFill/>
              <a:miter lim="800000"/>
              <a:headEnd/>
              <a:tailEnd/>
            </a:ln>
          </p:spPr>
          <p:txBody>
            <a:bodyPr/>
            <a:lstStyle/>
            <a:p>
              <a:pPr>
                <a:lnSpc>
                  <a:spcPts val="1900"/>
                </a:lnSpc>
              </a:pPr>
              <a:r>
                <a:rPr lang="en-US" sz="1600" b="1" i="1" spc="50" dirty="0">
                  <a:ln>
                    <a:solidFill>
                      <a:srgbClr val="C00000"/>
                    </a:solidFill>
                  </a:ln>
                  <a:solidFill>
                    <a:srgbClr val="003300"/>
                  </a:solidFill>
                </a:rPr>
                <a:t>PREVINIENDO INCIDENTES POR ATROPELLOS EN LA CONSTRUCCION VIAL</a:t>
              </a:r>
              <a:endParaRPr lang="en-US" sz="1600" b="1" i="1" spc="50" dirty="0">
                <a:ln>
                  <a:solidFill>
                    <a:srgbClr val="C00000"/>
                  </a:solidFill>
                </a:ln>
                <a:solidFill>
                  <a:srgbClr val="003300"/>
                </a:solidFill>
                <a:latin typeface="Calibri" pitchFamily="34" charset="0"/>
              </a:endParaRPr>
            </a:p>
            <a:p>
              <a:pPr>
                <a:lnSpc>
                  <a:spcPts val="1900"/>
                </a:lnSpc>
              </a:pPr>
              <a:endParaRPr lang="en-US" sz="1600" b="1" i="1" spc="50" dirty="0">
                <a:ln>
                  <a:solidFill>
                    <a:srgbClr val="C00000"/>
                  </a:solidFill>
                </a:ln>
                <a:solidFill>
                  <a:srgbClr val="003300"/>
                </a:solidFill>
                <a:latin typeface="Calibri" pitchFamily="34" charset="0"/>
              </a:endParaRPr>
            </a:p>
          </p:txBody>
        </p:sp>
        <p:pic>
          <p:nvPicPr>
            <p:cNvPr id="6" name="Picture 5" descr="LOGO-ARTBA.png" title="Picture of ARTBA Internal traffic control preventing runovers and backovers in roadway construction Title"/>
            <p:cNvPicPr>
              <a:picLocks noChangeAspect="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57200" y="652077"/>
              <a:ext cx="533400" cy="207686"/>
            </a:xfrm>
            <a:prstGeom prst="rect">
              <a:avLst/>
            </a:prstGeom>
            <a:effectLst>
              <a:outerShdw blurRad="50800" dist="38100" dir="2700000" algn="tl" rotWithShape="0">
                <a:prstClr val="black">
                  <a:alpha val="40000"/>
                </a:prstClr>
              </a:outerShdw>
            </a:effectLst>
          </p:spPr>
        </p:pic>
        <p:pic>
          <p:nvPicPr>
            <p:cNvPr id="7" name="Picture 6" descr="Logo_WZ_Safety.png" title="Picture of ARTBA Internal traffic control preventing runovers and backovers in roadway construction Titl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91399" y="440545"/>
              <a:ext cx="1383723" cy="727388"/>
            </a:xfrm>
            <a:prstGeom prst="rect">
              <a:avLst/>
            </a:prstGeom>
            <a:effectLst>
              <a:outerShdw blurRad="50800" dist="38100" dir="2700000" algn="tl" rotWithShape="0">
                <a:prstClr val="black">
                  <a:alpha val="40000"/>
                </a:prstClr>
              </a:outerShdw>
            </a:effectLst>
          </p:spPr>
        </p:pic>
      </p:grpSp>
      <p:sp>
        <p:nvSpPr>
          <p:cNvPr id="10" name="Subtitle 8"/>
          <p:cNvSpPr txBox="1">
            <a:spLocks/>
          </p:cNvSpPr>
          <p:nvPr/>
        </p:nvSpPr>
        <p:spPr bwMode="auto">
          <a:xfrm>
            <a:off x="838200" y="1981200"/>
            <a:ext cx="7467600" cy="2362200"/>
          </a:xfrm>
          <a:prstGeom prst="rect">
            <a:avLst/>
          </a:prstGeom>
          <a:noFill/>
          <a:ln w="9525">
            <a:noFill/>
            <a:miter lim="800000"/>
            <a:headEnd/>
            <a:tailEnd/>
          </a:ln>
        </p:spPr>
        <p:txBody>
          <a:bodyPr>
            <a:scene3d>
              <a:camera prst="orthographicFront"/>
              <a:lightRig rig="threePt" dir="t"/>
            </a:scene3d>
            <a:sp3d extrusionH="57150">
              <a:bevelT w="38100" h="38100"/>
            </a:sp3d>
          </a:bodyPr>
          <a:lstStyle/>
          <a:p>
            <a:pPr marL="342900" indent="-342900" algn="ctr">
              <a:spcBef>
                <a:spcPct val="20000"/>
              </a:spcBef>
            </a:pPr>
            <a:r>
              <a:rPr lang="en-US" sz="6000" b="1" dirty="0" smtClean="0">
                <a:solidFill>
                  <a:srgbClr val="C00000"/>
                </a:solidFill>
                <a:effectLst>
                  <a:outerShdw blurRad="60007" dist="310007" dir="7680000" sy="30000" kx="1300200" algn="ctr" rotWithShape="0">
                    <a:prstClr val="black">
                      <a:alpha val="32000"/>
                    </a:prstClr>
                  </a:outerShdw>
                </a:effectLst>
                <a:latin typeface="Calibri" pitchFamily="34" charset="0"/>
              </a:rPr>
              <a:t>  </a:t>
            </a:r>
            <a:r>
              <a:rPr lang="en-US" sz="6000" b="1" dirty="0" err="1" smtClean="0">
                <a:solidFill>
                  <a:srgbClr val="C00000"/>
                </a:solidFill>
                <a:effectLst>
                  <a:outerShdw blurRad="60007" dist="310007" dir="7680000" sy="30000" kx="1300200" algn="ctr" rotWithShape="0">
                    <a:prstClr val="black">
                      <a:alpha val="32000"/>
                    </a:prstClr>
                  </a:outerShdw>
                </a:effectLst>
                <a:latin typeface="Calibri" pitchFamily="34" charset="0"/>
              </a:rPr>
              <a:t>Discusi</a:t>
            </a:r>
            <a:r>
              <a:rPr lang="es-US" sz="6000" b="1" dirty="0" err="1" smtClean="0">
                <a:solidFill>
                  <a:srgbClr val="C00000"/>
                </a:solidFill>
                <a:effectLst>
                  <a:outerShdw blurRad="60007" dist="310007" dir="7680000" sy="30000" kx="1300200" algn="ctr" rotWithShape="0">
                    <a:prstClr val="black">
                      <a:alpha val="32000"/>
                    </a:prstClr>
                  </a:outerShdw>
                </a:effectLst>
                <a:latin typeface="Calibri" pitchFamily="34" charset="0"/>
              </a:rPr>
              <a:t>ó</a:t>
            </a:r>
            <a:r>
              <a:rPr lang="en-US" sz="6000" b="1" dirty="0" smtClean="0">
                <a:solidFill>
                  <a:srgbClr val="C00000"/>
                </a:solidFill>
                <a:effectLst>
                  <a:outerShdw blurRad="60007" dist="310007" dir="7680000" sy="30000" kx="1300200" algn="ctr" rotWithShape="0">
                    <a:prstClr val="black">
                      <a:alpha val="32000"/>
                    </a:prstClr>
                  </a:outerShdw>
                </a:effectLst>
                <a:latin typeface="Calibri" pitchFamily="34" charset="0"/>
              </a:rPr>
              <a:t>n</a:t>
            </a:r>
            <a:br>
              <a:rPr lang="en-US" sz="6000" b="1" dirty="0" smtClean="0">
                <a:solidFill>
                  <a:srgbClr val="C00000"/>
                </a:solidFill>
                <a:effectLst>
                  <a:outerShdw blurRad="60007" dist="310007" dir="7680000" sy="30000" kx="1300200" algn="ctr" rotWithShape="0">
                    <a:prstClr val="black">
                      <a:alpha val="32000"/>
                    </a:prstClr>
                  </a:outerShdw>
                </a:effectLst>
                <a:latin typeface="Calibri" pitchFamily="34" charset="0"/>
              </a:rPr>
            </a:br>
            <a:r>
              <a:rPr lang="en-US" sz="6000" b="1" dirty="0" smtClean="0">
                <a:solidFill>
                  <a:srgbClr val="C00000"/>
                </a:solidFill>
                <a:effectLst>
                  <a:outerShdw blurRad="60007" dist="310007" dir="7680000" sy="30000" kx="1300200" algn="ctr" rotWithShape="0">
                    <a:prstClr val="black">
                      <a:alpha val="32000"/>
                    </a:prstClr>
                  </a:outerShdw>
                </a:effectLst>
                <a:latin typeface="Calibri" pitchFamily="34" charset="0"/>
              </a:rPr>
              <a:t>y</a:t>
            </a:r>
            <a:br>
              <a:rPr lang="en-US" sz="6000" b="1" dirty="0" smtClean="0">
                <a:solidFill>
                  <a:srgbClr val="C00000"/>
                </a:solidFill>
                <a:effectLst>
                  <a:outerShdw blurRad="60007" dist="310007" dir="7680000" sy="30000" kx="1300200" algn="ctr" rotWithShape="0">
                    <a:prstClr val="black">
                      <a:alpha val="32000"/>
                    </a:prstClr>
                  </a:outerShdw>
                </a:effectLst>
                <a:latin typeface="Calibri" pitchFamily="34" charset="0"/>
              </a:rPr>
            </a:br>
            <a:r>
              <a:rPr lang="en-US" sz="6000" b="1" dirty="0" err="1" smtClean="0">
                <a:solidFill>
                  <a:srgbClr val="C00000"/>
                </a:solidFill>
                <a:effectLst>
                  <a:outerShdw blurRad="60007" dist="310007" dir="7680000" sy="30000" kx="1300200" algn="ctr" rotWithShape="0">
                    <a:prstClr val="black">
                      <a:alpha val="32000"/>
                    </a:prstClr>
                  </a:outerShdw>
                </a:effectLst>
                <a:latin typeface="Calibri" pitchFamily="34" charset="0"/>
              </a:rPr>
              <a:t>Preguntas</a:t>
            </a:r>
            <a:r>
              <a:rPr lang="en-US" sz="6000" b="1" smtClean="0">
                <a:solidFill>
                  <a:srgbClr val="C00000"/>
                </a:solidFill>
                <a:effectLst>
                  <a:outerShdw blurRad="60007" dist="310007" dir="7680000" sy="30000" kx="1300200" algn="ctr" rotWithShape="0">
                    <a:prstClr val="black">
                      <a:alpha val="32000"/>
                    </a:prstClr>
                  </a:outerShdw>
                </a:effectLst>
                <a:latin typeface="Calibri" pitchFamily="34" charset="0"/>
              </a:rPr>
              <a:t>   </a:t>
            </a:r>
            <a:endParaRPr lang="en-US" sz="4800" b="1" dirty="0">
              <a:solidFill>
                <a:schemeClr val="bg2">
                  <a:lumMod val="10000"/>
                </a:schemeClr>
              </a:solidFill>
              <a:effectLst>
                <a:outerShdw blurRad="60007" dist="310007" dir="7680000" sy="30000" kx="1300200" algn="ctr" rotWithShape="0">
                  <a:prstClr val="black">
                    <a:alpha val="32000"/>
                  </a:prstClr>
                </a:outerShdw>
              </a:effectLst>
              <a:latin typeface="Calibri" pitchFamily="34" charset="0"/>
            </a:endParaRPr>
          </a:p>
        </p:txBody>
      </p:sp>
      <p:sp>
        <p:nvSpPr>
          <p:cNvPr id="8" name="Title 7" hidden="1"/>
          <p:cNvSpPr>
            <a:spLocks noGrp="1"/>
          </p:cNvSpPr>
          <p:nvPr>
            <p:ph type="title"/>
          </p:nvPr>
        </p:nvSpPr>
        <p:spPr>
          <a:xfrm>
            <a:off x="589828" y="-768612"/>
            <a:ext cx="8229600" cy="1143000"/>
          </a:xfrm>
        </p:spPr>
        <p:txBody>
          <a:bodyPr/>
          <a:lstStyle/>
          <a:p>
            <a:r>
              <a:rPr lang="en-US" dirty="0" smtClean="0"/>
              <a:t>Discussion and questions</a:t>
            </a:r>
            <a:endParaRPr lang="en-US" dirty="0"/>
          </a:p>
        </p:txBody>
      </p:sp>
    </p:spTree>
    <p:extLst>
      <p:ext uri="{BB962C8B-B14F-4D97-AF65-F5344CB8AC3E}">
        <p14:creationId xmlns:p14="http://schemas.microsoft.com/office/powerpoint/2010/main" val="1232417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p:cTn id="10" dur="1000" fill="hold"/>
                                        <p:tgtEl>
                                          <p:spTgt spid="10"/>
                                        </p:tgtEl>
                                        <p:attrNameLst>
                                          <p:attrName>ppt_w</p:attrName>
                                        </p:attrNameLst>
                                      </p:cBhvr>
                                      <p:tavLst>
                                        <p:tav tm="0">
                                          <p:val>
                                            <p:strVal val="#ppt_w*0.70"/>
                                          </p:val>
                                        </p:tav>
                                        <p:tav tm="100000">
                                          <p:val>
                                            <p:strVal val="#ppt_w"/>
                                          </p:val>
                                        </p:tav>
                                      </p:tavLst>
                                    </p:anim>
                                    <p:anim calcmode="lin" valueType="num">
                                      <p:cBhvr>
                                        <p:cTn id="11" dur="1000" fill="hold"/>
                                        <p:tgtEl>
                                          <p:spTgt spid="10"/>
                                        </p:tgtEl>
                                        <p:attrNameLst>
                                          <p:attrName>ppt_h</p:attrName>
                                        </p:attrNameLst>
                                      </p:cBhvr>
                                      <p:tavLst>
                                        <p:tav tm="0">
                                          <p:val>
                                            <p:strVal val="#ppt_h"/>
                                          </p:val>
                                        </p:tav>
                                        <p:tav tm="100000">
                                          <p:val>
                                            <p:strVal val="#ppt_h"/>
                                          </p:val>
                                        </p:tav>
                                      </p:tavLst>
                                    </p:anim>
                                    <p:animEffect transition="in" filter="fade">
                                      <p:cBhvr>
                                        <p:cTn id="1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ITCP01.png" title="Picture of Internal traffic control pla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76600" y="2438400"/>
            <a:ext cx="5257800" cy="3671697"/>
          </a:xfrm>
          <a:prstGeom prst="rect">
            <a:avLst/>
          </a:prstGeom>
          <a:ln w="9525">
            <a:solidFill>
              <a:srgbClr val="333300"/>
            </a:solidFill>
          </a:ln>
          <a:effectLst>
            <a:outerShdw blurRad="50800" dist="76200" dir="2700000" algn="tl" rotWithShape="0">
              <a:prstClr val="black">
                <a:alpha val="40000"/>
              </a:prstClr>
            </a:outerShdw>
          </a:effectLst>
        </p:spPr>
      </p:pic>
      <p:grpSp>
        <p:nvGrpSpPr>
          <p:cNvPr id="3" name="Group 2" title="Picture of ARTBA Internal traffic control preventing runovers and backovers in roadway construction Title"/>
          <p:cNvGrpSpPr/>
          <p:nvPr/>
        </p:nvGrpSpPr>
        <p:grpSpPr>
          <a:xfrm>
            <a:off x="381000" y="336288"/>
            <a:ext cx="8595360" cy="959112"/>
            <a:chOff x="381000" y="336288"/>
            <a:chExt cx="8595360" cy="959112"/>
          </a:xfrm>
        </p:grpSpPr>
        <p:sp>
          <p:nvSpPr>
            <p:cNvPr id="4" name="Title 7"/>
            <p:cNvSpPr txBox="1">
              <a:spLocks/>
            </p:cNvSpPr>
            <p:nvPr/>
          </p:nvSpPr>
          <p:spPr>
            <a:xfrm>
              <a:off x="381000" y="336288"/>
              <a:ext cx="8595360" cy="914400"/>
            </a:xfrm>
            <a:prstGeom prst="rect">
              <a:avLst/>
            </a:pr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tileRect/>
            </a:gradFill>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a:bevelT h="25400"/>
            </a:sp3d>
          </p:spPr>
          <p:style>
            <a:lnRef idx="0">
              <a:schemeClr val="accent3"/>
            </a:lnRef>
            <a:fillRef idx="3">
              <a:schemeClr val="accent3"/>
            </a:fillRef>
            <a:effectRef idx="3">
              <a:schemeClr val="accent3"/>
            </a:effectRef>
            <a:fontRef idx="minor">
              <a:schemeClr val="lt1"/>
            </a:fontRef>
          </p:style>
          <p:txBody>
            <a:bodyPr anchor="ctr"/>
            <a:lstStyle/>
            <a:p>
              <a:pPr fontAlgn="auto">
                <a:spcAft>
                  <a:spcPts val="0"/>
                </a:spcAft>
                <a:defRPr/>
              </a:pPr>
              <a:endParaRPr lang="en-US" sz="3600" b="1" dirty="0">
                <a:solidFill>
                  <a:schemeClr val="bg1"/>
                </a:solidFill>
              </a:endParaRPr>
            </a:p>
          </p:txBody>
        </p:sp>
        <p:sp>
          <p:nvSpPr>
            <p:cNvPr id="5" name="Subtitle 8"/>
            <p:cNvSpPr txBox="1">
              <a:spLocks/>
            </p:cNvSpPr>
            <p:nvPr/>
          </p:nvSpPr>
          <p:spPr bwMode="auto">
            <a:xfrm>
              <a:off x="927698" y="592348"/>
              <a:ext cx="6324600" cy="381000"/>
            </a:xfrm>
            <a:prstGeom prst="rect">
              <a:avLst/>
            </a:prstGeom>
            <a:noFill/>
            <a:ln w="9525">
              <a:noFill/>
              <a:miter lim="800000"/>
              <a:headEnd/>
              <a:tailEnd/>
            </a:ln>
          </p:spPr>
          <p:txBody>
            <a:bodyPr>
              <a:scene3d>
                <a:camera prst="orthographicFront"/>
                <a:lightRig rig="threePt" dir="t"/>
              </a:scene3d>
              <a:sp3d extrusionH="57150">
                <a:bevelT w="82550" h="38100" prst="coolSlant"/>
              </a:sp3d>
            </a:bodyPr>
            <a:lstStyle/>
            <a:p>
              <a:pPr algn="r">
                <a:lnSpc>
                  <a:spcPts val="1900"/>
                </a:lnSpc>
              </a:pPr>
              <a:r>
                <a:rPr lang="en-US" sz="3600" b="1" dirty="0" smtClean="0">
                  <a:effectLst>
                    <a:outerShdw blurRad="60007" dist="310007" dir="7680000" sy="30000" kx="1300200" algn="ctr" rotWithShape="0">
                      <a:prstClr val="black">
                        <a:alpha val="32000"/>
                      </a:prstClr>
                    </a:outerShdw>
                  </a:effectLst>
                </a:rPr>
                <a:t>Control </a:t>
              </a:r>
              <a:r>
                <a:rPr lang="en-US" sz="3600" b="1" dirty="0">
                  <a:effectLst>
                    <a:outerShdw blurRad="60007" dist="310007" dir="7680000" sy="30000" kx="1300200" algn="ctr" rotWithShape="0">
                      <a:prstClr val="black">
                        <a:alpha val="32000"/>
                      </a:prstClr>
                    </a:outerShdw>
                  </a:effectLst>
                </a:rPr>
                <a:t>de </a:t>
              </a:r>
              <a:r>
                <a:rPr lang="en-US" sz="3600" b="1" dirty="0" err="1">
                  <a:effectLst>
                    <a:outerShdw blurRad="60007" dist="310007" dir="7680000" sy="30000" kx="1300200" algn="ctr" rotWithShape="0">
                      <a:prstClr val="black">
                        <a:alpha val="32000"/>
                      </a:prstClr>
                    </a:outerShdw>
                  </a:effectLst>
                </a:rPr>
                <a:t>Tr</a:t>
              </a:r>
              <a:r>
                <a:rPr lang="es-US" sz="3600" b="1" dirty="0" err="1">
                  <a:effectLst>
                    <a:outerShdw blurRad="60007" dist="310007" dir="7680000" sy="30000" kx="1300200" algn="ctr" rotWithShape="0">
                      <a:prstClr val="black">
                        <a:alpha val="32000"/>
                      </a:prstClr>
                    </a:outerShdw>
                  </a:effectLst>
                </a:rPr>
                <a:t>áfico</a:t>
              </a:r>
              <a:r>
                <a:rPr lang="es-US" sz="3600" b="1" dirty="0">
                  <a:effectLst>
                    <a:outerShdw blurRad="60007" dist="310007" dir="7680000" sy="30000" kx="1300200" algn="ctr" rotWithShape="0">
                      <a:prstClr val="black">
                        <a:alpha val="32000"/>
                      </a:prstClr>
                    </a:outerShdw>
                  </a:effectLst>
                </a:rPr>
                <a:t> </a:t>
              </a:r>
              <a:r>
                <a:rPr lang="es-US" sz="3600" b="1" dirty="0" smtClean="0">
                  <a:effectLst>
                    <a:outerShdw blurRad="60007" dist="310007" dir="7680000" sy="30000" kx="1300200" algn="ctr" rotWithShape="0">
                      <a:prstClr val="black">
                        <a:alpha val="32000"/>
                      </a:prstClr>
                    </a:outerShdw>
                  </a:effectLst>
                </a:rPr>
                <a:t>Interno</a:t>
              </a: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p:txBody>
        </p:sp>
        <p:sp>
          <p:nvSpPr>
            <p:cNvPr id="6" name="Subtitle 8"/>
            <p:cNvSpPr txBox="1">
              <a:spLocks/>
            </p:cNvSpPr>
            <p:nvPr/>
          </p:nvSpPr>
          <p:spPr bwMode="auto">
            <a:xfrm>
              <a:off x="589828" y="957530"/>
              <a:ext cx="7563572" cy="337870"/>
            </a:xfrm>
            <a:prstGeom prst="rect">
              <a:avLst/>
            </a:prstGeom>
            <a:noFill/>
            <a:ln w="9525">
              <a:noFill/>
              <a:miter lim="800000"/>
              <a:headEnd/>
              <a:tailEnd/>
            </a:ln>
          </p:spPr>
          <p:txBody>
            <a:bodyPr/>
            <a:lstStyle/>
            <a:p>
              <a:pPr>
                <a:lnSpc>
                  <a:spcPts val="1900"/>
                </a:lnSpc>
              </a:pPr>
              <a:r>
                <a:rPr lang="en-US" sz="1600" b="1" i="1" spc="50" dirty="0">
                  <a:ln>
                    <a:solidFill>
                      <a:srgbClr val="C00000"/>
                    </a:solidFill>
                  </a:ln>
                  <a:solidFill>
                    <a:srgbClr val="003300"/>
                  </a:solidFill>
                </a:rPr>
                <a:t>PREVINIENDO INCIDENTES POR ATROPELLOS EN LA CONSTRUCCION VIAL</a:t>
              </a:r>
              <a:endParaRPr lang="en-US" sz="1600" b="1" i="1" spc="50" dirty="0">
                <a:ln>
                  <a:solidFill>
                    <a:srgbClr val="C00000"/>
                  </a:solidFill>
                </a:ln>
                <a:solidFill>
                  <a:srgbClr val="003300"/>
                </a:solidFill>
                <a:latin typeface="Calibri" pitchFamily="34" charset="0"/>
              </a:endParaRPr>
            </a:p>
            <a:p>
              <a:pPr>
                <a:lnSpc>
                  <a:spcPts val="1900"/>
                </a:lnSpc>
              </a:pPr>
              <a:endParaRPr lang="en-US" sz="1600" b="1" i="1" spc="50" dirty="0">
                <a:ln>
                  <a:solidFill>
                    <a:srgbClr val="C00000"/>
                  </a:solidFill>
                </a:ln>
                <a:solidFill>
                  <a:srgbClr val="003300"/>
                </a:solidFill>
                <a:latin typeface="Calibri" pitchFamily="34" charset="0"/>
              </a:endParaRPr>
            </a:p>
          </p:txBody>
        </p:sp>
        <p:pic>
          <p:nvPicPr>
            <p:cNvPr id="7" name="Picture 6" descr="LOGO-ARTBA.png" title="Picture of ARTBA Internal traffic control preventing runovers and backovers in roadway construction Title"/>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57200" y="652077"/>
              <a:ext cx="533400" cy="207686"/>
            </a:xfrm>
            <a:prstGeom prst="rect">
              <a:avLst/>
            </a:prstGeom>
            <a:effectLst>
              <a:outerShdw blurRad="50800" dist="38100" dir="2700000" algn="tl" rotWithShape="0">
                <a:prstClr val="black">
                  <a:alpha val="40000"/>
                </a:prstClr>
              </a:outerShdw>
            </a:effectLst>
          </p:spPr>
        </p:pic>
        <p:pic>
          <p:nvPicPr>
            <p:cNvPr id="8" name="Picture 7" descr="Logo_WZ_Safety.png" title="Picture of ARTBA Internal traffic control preventing runovers and backovers in roadway construction Title"/>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91399" y="440545"/>
              <a:ext cx="1383723" cy="727388"/>
            </a:xfrm>
            <a:prstGeom prst="rect">
              <a:avLst/>
            </a:prstGeom>
            <a:effectLst>
              <a:outerShdw blurRad="50800" dist="38100" dir="2700000" algn="tl" rotWithShape="0">
                <a:prstClr val="black">
                  <a:alpha val="40000"/>
                </a:prstClr>
              </a:outerShdw>
            </a:effectLst>
          </p:spPr>
        </p:pic>
      </p:grpSp>
      <p:sp>
        <p:nvSpPr>
          <p:cNvPr id="9" name="Subtitle 8"/>
          <p:cNvSpPr txBox="1">
            <a:spLocks/>
          </p:cNvSpPr>
          <p:nvPr/>
        </p:nvSpPr>
        <p:spPr bwMode="auto">
          <a:xfrm>
            <a:off x="517525" y="1981200"/>
            <a:ext cx="8061325" cy="506413"/>
          </a:xfrm>
          <a:prstGeom prst="rect">
            <a:avLst/>
          </a:prstGeom>
          <a:noFill/>
          <a:ln w="9525">
            <a:noFill/>
            <a:miter lim="800000"/>
            <a:headEnd/>
            <a:tailEnd/>
          </a:ln>
        </p:spPr>
        <p:txBody>
          <a:bodyPr/>
          <a:lstStyle/>
          <a:p>
            <a:pPr marL="0" lvl="1">
              <a:lnSpc>
                <a:spcPts val="2200"/>
              </a:lnSpc>
              <a:spcBef>
                <a:spcPct val="20000"/>
              </a:spcBef>
              <a:buFont typeface="Arial" charset="0"/>
              <a:buChar char="•"/>
            </a:pPr>
            <a:r>
              <a:rPr lang="en-US" sz="2200" b="1" dirty="0">
                <a:solidFill>
                  <a:schemeClr val="tx1">
                    <a:lumMod val="75000"/>
                    <a:lumOff val="25000"/>
                  </a:schemeClr>
                </a:solidFill>
                <a:latin typeface="Arial Narrow" pitchFamily="34" charset="0"/>
              </a:rPr>
              <a:t> </a:t>
            </a:r>
            <a:r>
              <a:rPr lang="en-US" sz="2200" b="1" dirty="0" smtClean="0">
                <a:latin typeface="Arial Narrow" pitchFamily="34" charset="0"/>
              </a:rPr>
              <a:t>El </a:t>
            </a:r>
            <a:r>
              <a:rPr lang="en-US" sz="2200" b="1" dirty="0" err="1" smtClean="0">
                <a:latin typeface="Arial Narrow" pitchFamily="34" charset="0"/>
              </a:rPr>
              <a:t>significado</a:t>
            </a:r>
            <a:r>
              <a:rPr lang="en-US" sz="2200" b="1" dirty="0" smtClean="0">
                <a:latin typeface="Arial Narrow" pitchFamily="34" charset="0"/>
              </a:rPr>
              <a:t> del Control de </a:t>
            </a:r>
            <a:r>
              <a:rPr lang="en-US" sz="2200" b="1" dirty="0" err="1" smtClean="0">
                <a:latin typeface="Arial Narrow" pitchFamily="34" charset="0"/>
              </a:rPr>
              <a:t>Tráfico</a:t>
            </a:r>
            <a:r>
              <a:rPr lang="en-US" sz="2200" b="1" dirty="0" smtClean="0">
                <a:latin typeface="Arial Narrow" pitchFamily="34" charset="0"/>
              </a:rPr>
              <a:t> </a:t>
            </a:r>
            <a:r>
              <a:rPr lang="en-US" sz="2200" b="1" dirty="0" err="1" smtClean="0">
                <a:latin typeface="Arial Narrow" pitchFamily="34" charset="0"/>
              </a:rPr>
              <a:t>Interno</a:t>
            </a:r>
            <a:endParaRPr lang="en-US" sz="2200" b="1" dirty="0" smtClean="0">
              <a:latin typeface="Arial Narrow" pitchFamily="34" charset="0"/>
            </a:endParaRPr>
          </a:p>
          <a:p>
            <a:pPr marL="0" lvl="1">
              <a:lnSpc>
                <a:spcPts val="2200"/>
              </a:lnSpc>
              <a:spcBef>
                <a:spcPct val="20000"/>
              </a:spcBef>
              <a:buFont typeface="Arial" charset="0"/>
              <a:buChar char="•"/>
            </a:pPr>
            <a:endParaRPr lang="en-US" sz="2200" b="1" dirty="0" smtClean="0">
              <a:latin typeface="Arial Narrow" pitchFamily="34" charset="0"/>
            </a:endParaRPr>
          </a:p>
          <a:p>
            <a:pPr marL="0" lvl="1">
              <a:lnSpc>
                <a:spcPts val="2200"/>
              </a:lnSpc>
              <a:spcBef>
                <a:spcPct val="20000"/>
              </a:spcBef>
              <a:buFont typeface="Arial" charset="0"/>
              <a:buChar char="•"/>
            </a:pPr>
            <a:endParaRPr lang="en-US" sz="2200" b="1" dirty="0">
              <a:latin typeface="Arial Narrow" pitchFamily="34" charset="0"/>
            </a:endParaRPr>
          </a:p>
        </p:txBody>
      </p:sp>
      <p:sp>
        <p:nvSpPr>
          <p:cNvPr id="10" name="Subtitle 8"/>
          <p:cNvSpPr txBox="1">
            <a:spLocks/>
          </p:cNvSpPr>
          <p:nvPr/>
        </p:nvSpPr>
        <p:spPr bwMode="auto">
          <a:xfrm>
            <a:off x="388938" y="1447800"/>
            <a:ext cx="7478712" cy="533400"/>
          </a:xfrm>
          <a:prstGeom prst="rect">
            <a:avLst/>
          </a:prstGeom>
          <a:noFill/>
          <a:ln w="9525">
            <a:noFill/>
            <a:miter lim="800000"/>
            <a:headEnd/>
            <a:tailEnd/>
          </a:ln>
        </p:spPr>
        <p:txBody>
          <a:bodyPr/>
          <a:lstStyle/>
          <a:p>
            <a:pPr marL="342900" indent="-342900">
              <a:spcBef>
                <a:spcPct val="20000"/>
              </a:spcBef>
            </a:pPr>
            <a:r>
              <a:rPr lang="en-US" sz="2800" b="1" dirty="0" smtClean="0">
                <a:solidFill>
                  <a:schemeClr val="bg2">
                    <a:lumMod val="10000"/>
                  </a:schemeClr>
                </a:solidFill>
                <a:latin typeface="Calibri" pitchFamily="34" charset="0"/>
              </a:rPr>
              <a:t>Al </a:t>
            </a:r>
            <a:r>
              <a:rPr lang="en-US" sz="2800" b="1" dirty="0" err="1" smtClean="0">
                <a:solidFill>
                  <a:schemeClr val="bg2">
                    <a:lumMod val="10000"/>
                  </a:schemeClr>
                </a:solidFill>
                <a:latin typeface="Calibri" pitchFamily="34" charset="0"/>
              </a:rPr>
              <a:t>terminar</a:t>
            </a:r>
            <a:r>
              <a:rPr lang="en-US" sz="2800" b="1" dirty="0" smtClean="0">
                <a:solidFill>
                  <a:schemeClr val="bg2">
                    <a:lumMod val="10000"/>
                  </a:schemeClr>
                </a:solidFill>
                <a:latin typeface="Calibri" pitchFamily="34" charset="0"/>
              </a:rPr>
              <a:t> </a:t>
            </a:r>
            <a:r>
              <a:rPr lang="en-US" sz="2800" b="1" dirty="0" err="1" smtClean="0">
                <a:solidFill>
                  <a:schemeClr val="bg2">
                    <a:lumMod val="10000"/>
                  </a:schemeClr>
                </a:solidFill>
                <a:latin typeface="Calibri" pitchFamily="34" charset="0"/>
              </a:rPr>
              <a:t>este</a:t>
            </a:r>
            <a:r>
              <a:rPr lang="en-US" sz="2800" b="1" dirty="0" smtClean="0">
                <a:solidFill>
                  <a:schemeClr val="bg2">
                    <a:lumMod val="10000"/>
                  </a:schemeClr>
                </a:solidFill>
                <a:latin typeface="Calibri" pitchFamily="34" charset="0"/>
              </a:rPr>
              <a:t> </a:t>
            </a:r>
            <a:r>
              <a:rPr lang="es-US" sz="2800" b="1" dirty="0" smtClean="0">
                <a:solidFill>
                  <a:schemeClr val="bg2">
                    <a:lumMod val="10000"/>
                  </a:schemeClr>
                </a:solidFill>
                <a:latin typeface="Calibri" pitchFamily="34" charset="0"/>
              </a:rPr>
              <a:t>módulo</a:t>
            </a:r>
            <a:r>
              <a:rPr lang="en-US" sz="2800" b="1" dirty="0" smtClean="0">
                <a:solidFill>
                  <a:schemeClr val="bg2">
                    <a:lumMod val="10000"/>
                  </a:schemeClr>
                </a:solidFill>
                <a:latin typeface="Calibri" pitchFamily="34" charset="0"/>
              </a:rPr>
              <a:t> </a:t>
            </a:r>
            <a:r>
              <a:rPr lang="en-US" sz="2800" b="1" dirty="0" err="1" smtClean="0">
                <a:solidFill>
                  <a:schemeClr val="bg2">
                    <a:lumMod val="10000"/>
                  </a:schemeClr>
                </a:solidFill>
                <a:latin typeface="Calibri" pitchFamily="34" charset="0"/>
              </a:rPr>
              <a:t>usted</a:t>
            </a:r>
            <a:r>
              <a:rPr lang="en-US" sz="2800" b="1" dirty="0" smtClean="0">
                <a:solidFill>
                  <a:schemeClr val="bg2">
                    <a:lumMod val="10000"/>
                  </a:schemeClr>
                </a:solidFill>
                <a:latin typeface="Calibri" pitchFamily="34" charset="0"/>
              </a:rPr>
              <a:t> </a:t>
            </a:r>
            <a:r>
              <a:rPr lang="en-US" sz="2800" b="1" dirty="0" err="1" smtClean="0">
                <a:solidFill>
                  <a:schemeClr val="bg2">
                    <a:lumMod val="10000"/>
                  </a:schemeClr>
                </a:solidFill>
                <a:latin typeface="Calibri" pitchFamily="34" charset="0"/>
              </a:rPr>
              <a:t>sabrá</a:t>
            </a:r>
            <a:endParaRPr lang="en-US" sz="2800" b="1" dirty="0" smtClean="0">
              <a:solidFill>
                <a:schemeClr val="bg2">
                  <a:lumMod val="10000"/>
                </a:schemeClr>
              </a:solidFill>
              <a:latin typeface="Calibri" pitchFamily="34" charset="0"/>
            </a:endParaRPr>
          </a:p>
        </p:txBody>
      </p:sp>
      <p:sp>
        <p:nvSpPr>
          <p:cNvPr id="12" name="5-Point Star 11" title="Picture of star under the page number"/>
          <p:cNvSpPr/>
          <p:nvPr/>
        </p:nvSpPr>
        <p:spPr>
          <a:xfrm>
            <a:off x="8484669" y="6607293"/>
            <a:ext cx="159026" cy="143123"/>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Subtitle 8"/>
          <p:cNvSpPr txBox="1">
            <a:spLocks/>
          </p:cNvSpPr>
          <p:nvPr/>
        </p:nvSpPr>
        <p:spPr bwMode="auto">
          <a:xfrm>
            <a:off x="516466" y="2485493"/>
            <a:ext cx="8061325" cy="506413"/>
          </a:xfrm>
          <a:prstGeom prst="rect">
            <a:avLst/>
          </a:prstGeom>
          <a:noFill/>
          <a:ln w="9525">
            <a:noFill/>
            <a:miter lim="800000"/>
            <a:headEnd/>
            <a:tailEnd/>
          </a:ln>
        </p:spPr>
        <p:txBody>
          <a:bodyPr/>
          <a:lstStyle/>
          <a:p>
            <a:pPr marL="0" lvl="1">
              <a:lnSpc>
                <a:spcPts val="2200"/>
              </a:lnSpc>
              <a:spcBef>
                <a:spcPct val="20000"/>
              </a:spcBef>
              <a:buFont typeface="Arial" charset="0"/>
              <a:buChar char="•"/>
            </a:pPr>
            <a:r>
              <a:rPr lang="en-US" sz="2200" b="1" dirty="0">
                <a:solidFill>
                  <a:schemeClr val="tx1">
                    <a:lumMod val="75000"/>
                    <a:lumOff val="25000"/>
                  </a:schemeClr>
                </a:solidFill>
                <a:latin typeface="Arial Narrow" pitchFamily="34" charset="0"/>
              </a:rPr>
              <a:t> </a:t>
            </a:r>
            <a:r>
              <a:rPr lang="en-US" sz="2200" b="1" dirty="0" err="1" smtClean="0">
                <a:solidFill>
                  <a:schemeClr val="tx1">
                    <a:lumMod val="75000"/>
                    <a:lumOff val="25000"/>
                  </a:schemeClr>
                </a:solidFill>
                <a:latin typeface="Arial Narrow" pitchFamily="34" charset="0"/>
              </a:rPr>
              <a:t>Cómo</a:t>
            </a:r>
            <a:r>
              <a:rPr lang="en-US" sz="2200" b="1" dirty="0" smtClean="0">
                <a:solidFill>
                  <a:schemeClr val="tx1">
                    <a:lumMod val="75000"/>
                    <a:lumOff val="25000"/>
                  </a:schemeClr>
                </a:solidFill>
                <a:latin typeface="Arial Narrow" pitchFamily="34" charset="0"/>
              </a:rPr>
              <a:t> </a:t>
            </a:r>
            <a:r>
              <a:rPr lang="en-US" sz="2200" b="1" dirty="0" err="1" smtClean="0">
                <a:solidFill>
                  <a:schemeClr val="tx1">
                    <a:lumMod val="75000"/>
                    <a:lumOff val="25000"/>
                  </a:schemeClr>
                </a:solidFill>
                <a:latin typeface="Arial Narrow" pitchFamily="34" charset="0"/>
              </a:rPr>
              <a:t>funciona</a:t>
            </a:r>
            <a:r>
              <a:rPr lang="en-US" sz="2200" b="1" dirty="0" smtClean="0">
                <a:solidFill>
                  <a:schemeClr val="tx1">
                    <a:lumMod val="75000"/>
                    <a:lumOff val="25000"/>
                  </a:schemeClr>
                </a:solidFill>
                <a:latin typeface="Arial Narrow" pitchFamily="34" charset="0"/>
              </a:rPr>
              <a:t> el CTI</a:t>
            </a:r>
            <a:endParaRPr lang="en-US" sz="2200" b="1" dirty="0" smtClean="0">
              <a:latin typeface="Arial Narrow" pitchFamily="34" charset="0"/>
            </a:endParaRPr>
          </a:p>
          <a:p>
            <a:pPr marL="0" lvl="1">
              <a:lnSpc>
                <a:spcPts val="2200"/>
              </a:lnSpc>
              <a:spcBef>
                <a:spcPct val="20000"/>
              </a:spcBef>
              <a:buFont typeface="Arial" charset="0"/>
              <a:buChar char="•"/>
            </a:pPr>
            <a:endParaRPr lang="en-US" sz="2200" b="1" dirty="0" smtClean="0">
              <a:latin typeface="Arial Narrow" pitchFamily="34" charset="0"/>
            </a:endParaRPr>
          </a:p>
          <a:p>
            <a:pPr marL="0" lvl="1">
              <a:lnSpc>
                <a:spcPts val="2200"/>
              </a:lnSpc>
              <a:spcBef>
                <a:spcPct val="20000"/>
              </a:spcBef>
              <a:buFont typeface="Arial" charset="0"/>
              <a:buChar char="•"/>
            </a:pPr>
            <a:endParaRPr lang="en-US" sz="2200" b="1" dirty="0">
              <a:latin typeface="Arial Narrow" pitchFamily="34" charset="0"/>
            </a:endParaRPr>
          </a:p>
        </p:txBody>
      </p:sp>
      <p:sp>
        <p:nvSpPr>
          <p:cNvPr id="14" name="Subtitle 8"/>
          <p:cNvSpPr txBox="1">
            <a:spLocks/>
          </p:cNvSpPr>
          <p:nvPr/>
        </p:nvSpPr>
        <p:spPr bwMode="auto">
          <a:xfrm>
            <a:off x="509055" y="2991906"/>
            <a:ext cx="8177745" cy="506413"/>
          </a:xfrm>
          <a:prstGeom prst="rect">
            <a:avLst/>
          </a:prstGeom>
          <a:noFill/>
          <a:ln w="9525">
            <a:noFill/>
            <a:miter lim="800000"/>
            <a:headEnd/>
            <a:tailEnd/>
          </a:ln>
        </p:spPr>
        <p:txBody>
          <a:bodyPr/>
          <a:lstStyle/>
          <a:p>
            <a:pPr marL="0" lvl="1">
              <a:lnSpc>
                <a:spcPts val="2200"/>
              </a:lnSpc>
              <a:spcBef>
                <a:spcPct val="20000"/>
              </a:spcBef>
              <a:buFont typeface="Arial" charset="0"/>
              <a:buChar char="•"/>
            </a:pPr>
            <a:r>
              <a:rPr lang="en-US" sz="2200" b="1" dirty="0">
                <a:solidFill>
                  <a:schemeClr val="tx1">
                    <a:lumMod val="75000"/>
                    <a:lumOff val="25000"/>
                  </a:schemeClr>
                </a:solidFill>
                <a:latin typeface="Arial Narrow" pitchFamily="34" charset="0"/>
              </a:rPr>
              <a:t> </a:t>
            </a:r>
            <a:r>
              <a:rPr lang="en-US" sz="2200" b="1" dirty="0" smtClean="0">
                <a:solidFill>
                  <a:schemeClr val="tx1">
                    <a:lumMod val="75000"/>
                    <a:lumOff val="25000"/>
                  </a:schemeClr>
                </a:solidFill>
                <a:latin typeface="Arial Narrow" pitchFamily="34" charset="0"/>
              </a:rPr>
              <a:t>Las </a:t>
            </a:r>
            <a:r>
              <a:rPr lang="en-US" sz="2200" b="1" dirty="0" err="1" smtClean="0">
                <a:solidFill>
                  <a:schemeClr val="tx1">
                    <a:lumMod val="75000"/>
                    <a:lumOff val="25000"/>
                  </a:schemeClr>
                </a:solidFill>
                <a:latin typeface="Arial Narrow" pitchFamily="34" charset="0"/>
              </a:rPr>
              <a:t>diferencias</a:t>
            </a:r>
            <a:r>
              <a:rPr lang="en-US" sz="2200" b="1" dirty="0" smtClean="0">
                <a:solidFill>
                  <a:schemeClr val="tx1">
                    <a:lumMod val="75000"/>
                    <a:lumOff val="25000"/>
                  </a:schemeClr>
                </a:solidFill>
                <a:latin typeface="Arial Narrow" pitchFamily="34" charset="0"/>
              </a:rPr>
              <a:t> entre le CTI y el CTT</a:t>
            </a:r>
            <a:endParaRPr lang="en-US" sz="2200" b="1" dirty="0" smtClean="0">
              <a:latin typeface="Arial Narrow" pitchFamily="34" charset="0"/>
            </a:endParaRPr>
          </a:p>
          <a:p>
            <a:pPr marL="0" lvl="1">
              <a:lnSpc>
                <a:spcPts val="2200"/>
              </a:lnSpc>
              <a:spcBef>
                <a:spcPct val="20000"/>
              </a:spcBef>
              <a:buFont typeface="Arial" charset="0"/>
              <a:buChar char="•"/>
            </a:pPr>
            <a:endParaRPr lang="en-US" sz="2200" b="1" dirty="0" smtClean="0">
              <a:latin typeface="Arial Narrow" pitchFamily="34" charset="0"/>
            </a:endParaRPr>
          </a:p>
          <a:p>
            <a:pPr marL="0" lvl="1">
              <a:lnSpc>
                <a:spcPts val="2200"/>
              </a:lnSpc>
              <a:spcBef>
                <a:spcPct val="20000"/>
              </a:spcBef>
              <a:buFont typeface="Arial" charset="0"/>
              <a:buChar char="•"/>
            </a:pPr>
            <a:endParaRPr lang="en-US" sz="2200" b="1" dirty="0" smtClean="0">
              <a:latin typeface="Arial Narrow" pitchFamily="34" charset="0"/>
            </a:endParaRPr>
          </a:p>
          <a:p>
            <a:pPr marL="0" lvl="1">
              <a:lnSpc>
                <a:spcPts val="2200"/>
              </a:lnSpc>
              <a:spcBef>
                <a:spcPct val="20000"/>
              </a:spcBef>
              <a:buFont typeface="Arial" charset="0"/>
              <a:buChar char="•"/>
            </a:pPr>
            <a:endParaRPr lang="en-US" sz="2200" b="1" dirty="0">
              <a:latin typeface="Arial Narrow" pitchFamily="34" charset="0"/>
            </a:endParaRPr>
          </a:p>
        </p:txBody>
      </p:sp>
      <p:sp>
        <p:nvSpPr>
          <p:cNvPr id="15" name="Subtitle 8"/>
          <p:cNvSpPr txBox="1">
            <a:spLocks/>
          </p:cNvSpPr>
          <p:nvPr/>
        </p:nvSpPr>
        <p:spPr bwMode="auto">
          <a:xfrm>
            <a:off x="507996" y="3532187"/>
            <a:ext cx="8061325" cy="506413"/>
          </a:xfrm>
          <a:prstGeom prst="rect">
            <a:avLst/>
          </a:prstGeom>
          <a:noFill/>
          <a:ln w="9525">
            <a:noFill/>
            <a:miter lim="800000"/>
            <a:headEnd/>
            <a:tailEnd/>
          </a:ln>
        </p:spPr>
        <p:txBody>
          <a:bodyPr/>
          <a:lstStyle/>
          <a:p>
            <a:pPr marL="0" lvl="1">
              <a:lnSpc>
                <a:spcPts val="2200"/>
              </a:lnSpc>
              <a:spcBef>
                <a:spcPct val="20000"/>
              </a:spcBef>
              <a:buFont typeface="Arial" charset="0"/>
              <a:buChar char="•"/>
            </a:pPr>
            <a:r>
              <a:rPr lang="en-US" sz="2200" b="1" dirty="0">
                <a:solidFill>
                  <a:schemeClr val="tx1">
                    <a:lumMod val="75000"/>
                    <a:lumOff val="25000"/>
                  </a:schemeClr>
                </a:solidFill>
                <a:latin typeface="Arial Narrow" pitchFamily="34" charset="0"/>
              </a:rPr>
              <a:t> </a:t>
            </a:r>
            <a:r>
              <a:rPr lang="en-US" sz="2200" b="1" dirty="0" err="1" smtClean="0">
                <a:solidFill>
                  <a:schemeClr val="tx1">
                    <a:lumMod val="75000"/>
                    <a:lumOff val="25000"/>
                  </a:schemeClr>
                </a:solidFill>
                <a:latin typeface="Arial Narrow" pitchFamily="34" charset="0"/>
              </a:rPr>
              <a:t>Por</a:t>
            </a:r>
            <a:r>
              <a:rPr lang="en-US" sz="2200" b="1" dirty="0" smtClean="0">
                <a:solidFill>
                  <a:schemeClr val="tx1">
                    <a:lumMod val="75000"/>
                    <a:lumOff val="25000"/>
                  </a:schemeClr>
                </a:solidFill>
                <a:latin typeface="Arial Narrow" pitchFamily="34" charset="0"/>
              </a:rPr>
              <a:t> </a:t>
            </a:r>
            <a:r>
              <a:rPr lang="en-US" sz="2200" b="1" dirty="0" err="1" smtClean="0">
                <a:solidFill>
                  <a:schemeClr val="tx1">
                    <a:lumMod val="75000"/>
                    <a:lumOff val="25000"/>
                  </a:schemeClr>
                </a:solidFill>
                <a:latin typeface="Arial Narrow" pitchFamily="34" charset="0"/>
              </a:rPr>
              <a:t>qué</a:t>
            </a:r>
            <a:r>
              <a:rPr lang="en-US" sz="2200" b="1" dirty="0" smtClean="0">
                <a:solidFill>
                  <a:schemeClr val="tx1">
                    <a:lumMod val="75000"/>
                    <a:lumOff val="25000"/>
                  </a:schemeClr>
                </a:solidFill>
                <a:latin typeface="Arial Narrow" pitchFamily="34" charset="0"/>
              </a:rPr>
              <a:t> se </a:t>
            </a:r>
            <a:r>
              <a:rPr lang="en-US" sz="2200" b="1" dirty="0" err="1" smtClean="0">
                <a:solidFill>
                  <a:schemeClr val="tx1">
                    <a:lumMod val="75000"/>
                    <a:lumOff val="25000"/>
                  </a:schemeClr>
                </a:solidFill>
                <a:latin typeface="Arial Narrow" pitchFamily="34" charset="0"/>
              </a:rPr>
              <a:t>necesita</a:t>
            </a:r>
            <a:r>
              <a:rPr lang="en-US" sz="2200" b="1" dirty="0" smtClean="0">
                <a:solidFill>
                  <a:schemeClr val="tx1">
                    <a:lumMod val="75000"/>
                    <a:lumOff val="25000"/>
                  </a:schemeClr>
                </a:solidFill>
                <a:latin typeface="Arial Narrow" pitchFamily="34" charset="0"/>
              </a:rPr>
              <a:t> el CTI</a:t>
            </a:r>
            <a:endParaRPr lang="en-US" sz="2200" b="1" dirty="0" smtClean="0">
              <a:latin typeface="Arial Narrow" pitchFamily="34" charset="0"/>
            </a:endParaRPr>
          </a:p>
          <a:p>
            <a:pPr marL="0" lvl="1">
              <a:lnSpc>
                <a:spcPts val="2200"/>
              </a:lnSpc>
              <a:spcBef>
                <a:spcPct val="20000"/>
              </a:spcBef>
              <a:buFont typeface="Arial" charset="0"/>
              <a:buChar char="•"/>
            </a:pPr>
            <a:endParaRPr lang="en-US" sz="2200" b="1" dirty="0" smtClean="0">
              <a:latin typeface="Arial Narrow" pitchFamily="34" charset="0"/>
            </a:endParaRPr>
          </a:p>
          <a:p>
            <a:pPr marL="0" lvl="1">
              <a:lnSpc>
                <a:spcPts val="2200"/>
              </a:lnSpc>
              <a:spcBef>
                <a:spcPct val="20000"/>
              </a:spcBef>
              <a:buFont typeface="Arial" charset="0"/>
              <a:buChar char="•"/>
            </a:pPr>
            <a:endParaRPr lang="en-US" sz="2200" b="1" dirty="0">
              <a:latin typeface="Arial Narrow" pitchFamily="34" charset="0"/>
            </a:endParaRPr>
          </a:p>
        </p:txBody>
      </p:sp>
      <p:sp>
        <p:nvSpPr>
          <p:cNvPr id="2" name="Title 1" hidden="1"/>
          <p:cNvSpPr>
            <a:spLocks noGrp="1"/>
          </p:cNvSpPr>
          <p:nvPr>
            <p:ph type="title"/>
          </p:nvPr>
        </p:nvSpPr>
        <p:spPr>
          <a:xfrm>
            <a:off x="423858" y="-787316"/>
            <a:ext cx="8229600" cy="1143000"/>
          </a:xfrm>
        </p:spPr>
        <p:txBody>
          <a:bodyPr/>
          <a:lstStyle/>
          <a:p>
            <a:r>
              <a:rPr lang="en-US" dirty="0" smtClean="0"/>
              <a:t>Course goals</a:t>
            </a:r>
            <a:endParaRPr lang="en-US" dirty="0"/>
          </a:p>
        </p:txBody>
      </p:sp>
      <p:sp>
        <p:nvSpPr>
          <p:cNvPr id="20" name="Slide Number Placeholder 4"/>
          <p:cNvSpPr>
            <a:spLocks noGrp="1"/>
          </p:cNvSpPr>
          <p:nvPr>
            <p:ph type="sldNum" sz="quarter" idx="12"/>
          </p:nvPr>
        </p:nvSpPr>
        <p:spPr/>
        <p:txBody>
          <a:bodyPr/>
          <a:lstStyle/>
          <a:p>
            <a:pPr>
              <a:defRPr/>
            </a:pPr>
            <a:fld id="{991630E5-D2C6-4D54-9913-55C6C92AA029}" type="slidenum">
              <a:rPr lang="en-US" smtClean="0"/>
              <a:pPr>
                <a:defRPr/>
              </a:pPr>
              <a:t>3</a:t>
            </a:fld>
            <a:endParaRPr lang="en-US" dirty="0"/>
          </a:p>
        </p:txBody>
      </p:sp>
      <p:sp>
        <p:nvSpPr>
          <p:cNvPr id="22" name="Subtitle 8"/>
          <p:cNvSpPr txBox="1">
            <a:spLocks/>
          </p:cNvSpPr>
          <p:nvPr/>
        </p:nvSpPr>
        <p:spPr bwMode="auto">
          <a:xfrm>
            <a:off x="514976" y="4031905"/>
            <a:ext cx="8061325" cy="506413"/>
          </a:xfrm>
          <a:prstGeom prst="rect">
            <a:avLst/>
          </a:prstGeom>
          <a:noFill/>
          <a:ln w="9525">
            <a:noFill/>
            <a:miter lim="800000"/>
            <a:headEnd/>
            <a:tailEnd/>
          </a:ln>
        </p:spPr>
        <p:txBody>
          <a:bodyPr/>
          <a:lstStyle/>
          <a:p>
            <a:pPr marL="0" lvl="1">
              <a:lnSpc>
                <a:spcPts val="2200"/>
              </a:lnSpc>
              <a:spcBef>
                <a:spcPct val="20000"/>
              </a:spcBef>
              <a:buFont typeface="Arial" charset="0"/>
              <a:buChar char="•"/>
            </a:pPr>
            <a:r>
              <a:rPr lang="en-US" sz="2200" b="1" dirty="0">
                <a:solidFill>
                  <a:schemeClr val="tx1">
                    <a:lumMod val="75000"/>
                    <a:lumOff val="25000"/>
                  </a:schemeClr>
                </a:solidFill>
                <a:latin typeface="Arial Narrow" pitchFamily="34" charset="0"/>
              </a:rPr>
              <a:t> </a:t>
            </a:r>
            <a:r>
              <a:rPr lang="en-US" sz="2200" b="1" dirty="0" smtClean="0">
                <a:solidFill>
                  <a:schemeClr val="tx1">
                    <a:lumMod val="75000"/>
                    <a:lumOff val="25000"/>
                  </a:schemeClr>
                </a:solidFill>
                <a:latin typeface="Arial Narrow" pitchFamily="34" charset="0"/>
              </a:rPr>
              <a:t>La </a:t>
            </a:r>
            <a:r>
              <a:rPr lang="en-US" sz="2200" b="1" dirty="0" err="1" smtClean="0">
                <a:solidFill>
                  <a:schemeClr val="tx1">
                    <a:lumMod val="75000"/>
                    <a:lumOff val="25000"/>
                  </a:schemeClr>
                </a:solidFill>
                <a:latin typeface="Arial Narrow" pitchFamily="34" charset="0"/>
              </a:rPr>
              <a:t>causa</a:t>
            </a:r>
            <a:r>
              <a:rPr lang="en-US" sz="2200" b="1" dirty="0" smtClean="0">
                <a:solidFill>
                  <a:schemeClr val="tx1">
                    <a:lumMod val="75000"/>
                    <a:lumOff val="25000"/>
                  </a:schemeClr>
                </a:solidFill>
                <a:latin typeface="Arial Narrow" pitchFamily="34" charset="0"/>
              </a:rPr>
              <a:t> de la </a:t>
            </a:r>
            <a:r>
              <a:rPr lang="en-US" sz="2200" b="1" dirty="0" err="1" smtClean="0">
                <a:solidFill>
                  <a:schemeClr val="tx1">
                    <a:lumMod val="75000"/>
                    <a:lumOff val="25000"/>
                  </a:schemeClr>
                </a:solidFill>
                <a:latin typeface="Arial Narrow" pitchFamily="34" charset="0"/>
              </a:rPr>
              <a:t>mayoria</a:t>
            </a:r>
            <a:r>
              <a:rPr lang="en-US" sz="2200" b="1" dirty="0" smtClean="0">
                <a:solidFill>
                  <a:schemeClr val="tx1">
                    <a:lumMod val="75000"/>
                    <a:lumOff val="25000"/>
                  </a:schemeClr>
                </a:solidFill>
                <a:latin typeface="Arial Narrow" pitchFamily="34" charset="0"/>
              </a:rPr>
              <a:t> de </a:t>
            </a:r>
            <a:r>
              <a:rPr lang="en-US" sz="2200" b="1" dirty="0" err="1" smtClean="0">
                <a:solidFill>
                  <a:schemeClr val="tx1">
                    <a:lumMod val="75000"/>
                    <a:lumOff val="25000"/>
                  </a:schemeClr>
                </a:solidFill>
                <a:latin typeface="Arial Narrow" pitchFamily="34" charset="0"/>
              </a:rPr>
              <a:t>muertes</a:t>
            </a:r>
            <a:r>
              <a:rPr lang="en-US" sz="2200" b="1" dirty="0" smtClean="0">
                <a:solidFill>
                  <a:schemeClr val="tx1">
                    <a:lumMod val="75000"/>
                    <a:lumOff val="25000"/>
                  </a:schemeClr>
                </a:solidFill>
                <a:latin typeface="Arial Narrow" pitchFamily="34" charset="0"/>
              </a:rPr>
              <a:t> en la</a:t>
            </a:r>
          </a:p>
          <a:p>
            <a:pPr marL="0" lvl="1">
              <a:lnSpc>
                <a:spcPts val="2200"/>
              </a:lnSpc>
              <a:spcBef>
                <a:spcPct val="20000"/>
              </a:spcBef>
            </a:pPr>
            <a:r>
              <a:rPr lang="en-US" sz="2200" b="1" dirty="0" smtClean="0">
                <a:solidFill>
                  <a:schemeClr val="tx1">
                    <a:lumMod val="75000"/>
                    <a:lumOff val="25000"/>
                  </a:schemeClr>
                </a:solidFill>
                <a:latin typeface="Arial Narrow" pitchFamily="34" charset="0"/>
              </a:rPr>
              <a:t>   </a:t>
            </a:r>
            <a:r>
              <a:rPr lang="en-US" sz="2200" b="1" dirty="0" err="1" smtClean="0">
                <a:solidFill>
                  <a:schemeClr val="tx1">
                    <a:lumMod val="75000"/>
                    <a:lumOff val="25000"/>
                  </a:schemeClr>
                </a:solidFill>
                <a:latin typeface="Arial Narrow" pitchFamily="34" charset="0"/>
              </a:rPr>
              <a:t>construcción</a:t>
            </a:r>
            <a:r>
              <a:rPr lang="en-US" sz="2200" b="1" dirty="0" smtClean="0">
                <a:solidFill>
                  <a:schemeClr val="tx1">
                    <a:lumMod val="75000"/>
                    <a:lumOff val="25000"/>
                  </a:schemeClr>
                </a:solidFill>
                <a:latin typeface="Arial Narrow" pitchFamily="34" charset="0"/>
              </a:rPr>
              <a:t> vial</a:t>
            </a:r>
            <a:endParaRPr lang="en-US" sz="2200" b="1" dirty="0" smtClean="0">
              <a:latin typeface="Arial Narrow" pitchFamily="34" charset="0"/>
            </a:endParaRPr>
          </a:p>
          <a:p>
            <a:pPr marL="0" lvl="1">
              <a:lnSpc>
                <a:spcPts val="2200"/>
              </a:lnSpc>
              <a:spcBef>
                <a:spcPct val="20000"/>
              </a:spcBef>
              <a:buFont typeface="Arial" charset="0"/>
              <a:buChar char="•"/>
            </a:pPr>
            <a:endParaRPr lang="en-US" sz="2200" b="1" dirty="0" smtClean="0">
              <a:latin typeface="Arial Narrow" pitchFamily="34" charset="0"/>
            </a:endParaRPr>
          </a:p>
          <a:p>
            <a:pPr marL="0" lvl="1">
              <a:lnSpc>
                <a:spcPts val="2200"/>
              </a:lnSpc>
              <a:spcBef>
                <a:spcPct val="20000"/>
              </a:spcBef>
              <a:buFont typeface="Arial" charset="0"/>
              <a:buChar char="•"/>
            </a:pPr>
            <a:endParaRPr lang="en-US" sz="2200" b="1" dirty="0" smtClean="0">
              <a:latin typeface="Arial Narrow" pitchFamily="34" charset="0"/>
            </a:endParaRPr>
          </a:p>
          <a:p>
            <a:pPr marL="0" lvl="1">
              <a:lnSpc>
                <a:spcPts val="2200"/>
              </a:lnSpc>
              <a:spcBef>
                <a:spcPct val="20000"/>
              </a:spcBef>
              <a:buFont typeface="Arial" charset="0"/>
              <a:buChar char="•"/>
            </a:pPr>
            <a:endParaRPr lang="en-US" sz="2200" b="1" dirty="0">
              <a:latin typeface="Arial Narrow" pitchFamily="34" charset="0"/>
            </a:endParaRPr>
          </a:p>
        </p:txBody>
      </p:sp>
      <p:sp>
        <p:nvSpPr>
          <p:cNvPr id="23" name="Subtitle 8"/>
          <p:cNvSpPr txBox="1">
            <a:spLocks/>
          </p:cNvSpPr>
          <p:nvPr/>
        </p:nvSpPr>
        <p:spPr bwMode="auto">
          <a:xfrm>
            <a:off x="488217" y="4800600"/>
            <a:ext cx="8177745" cy="506413"/>
          </a:xfrm>
          <a:prstGeom prst="rect">
            <a:avLst/>
          </a:prstGeom>
          <a:noFill/>
          <a:ln w="9525">
            <a:noFill/>
            <a:miter lim="800000"/>
            <a:headEnd/>
            <a:tailEnd/>
          </a:ln>
        </p:spPr>
        <p:txBody>
          <a:bodyPr/>
          <a:lstStyle/>
          <a:p>
            <a:pPr marL="0" lvl="1">
              <a:lnSpc>
                <a:spcPts val="2200"/>
              </a:lnSpc>
              <a:spcBef>
                <a:spcPct val="20000"/>
              </a:spcBef>
              <a:buFont typeface="Arial" charset="0"/>
              <a:buChar char="•"/>
            </a:pPr>
            <a:r>
              <a:rPr lang="en-US" sz="2200" b="1" dirty="0">
                <a:solidFill>
                  <a:schemeClr val="tx1">
                    <a:lumMod val="75000"/>
                    <a:lumOff val="25000"/>
                  </a:schemeClr>
                </a:solidFill>
                <a:latin typeface="Arial Narrow" pitchFamily="34" charset="0"/>
              </a:rPr>
              <a:t> </a:t>
            </a:r>
            <a:r>
              <a:rPr lang="en-US" sz="2200" b="1" dirty="0" err="1" smtClean="0">
                <a:solidFill>
                  <a:schemeClr val="tx1">
                    <a:lumMod val="75000"/>
                    <a:lumOff val="25000"/>
                  </a:schemeClr>
                </a:solidFill>
                <a:latin typeface="Arial Narrow" pitchFamily="34" charset="0"/>
              </a:rPr>
              <a:t>Cómo</a:t>
            </a:r>
            <a:r>
              <a:rPr lang="en-US" sz="2200" b="1" dirty="0" smtClean="0">
                <a:solidFill>
                  <a:schemeClr val="tx1">
                    <a:lumMod val="75000"/>
                    <a:lumOff val="25000"/>
                  </a:schemeClr>
                </a:solidFill>
                <a:latin typeface="Arial Narrow" pitchFamily="34" charset="0"/>
              </a:rPr>
              <a:t> </a:t>
            </a:r>
            <a:r>
              <a:rPr lang="en-US" sz="2200" b="1" dirty="0" err="1" smtClean="0">
                <a:solidFill>
                  <a:schemeClr val="tx1">
                    <a:lumMod val="75000"/>
                    <a:lumOff val="25000"/>
                  </a:schemeClr>
                </a:solidFill>
                <a:latin typeface="Arial Narrow" pitchFamily="34" charset="0"/>
              </a:rPr>
              <a:t>prevenir</a:t>
            </a:r>
            <a:r>
              <a:rPr lang="en-US" sz="2200" b="1" dirty="0" smtClean="0">
                <a:solidFill>
                  <a:schemeClr val="tx1">
                    <a:lumMod val="75000"/>
                    <a:lumOff val="25000"/>
                  </a:schemeClr>
                </a:solidFill>
                <a:latin typeface="Arial Narrow" pitchFamily="34" charset="0"/>
              </a:rPr>
              <a:t> </a:t>
            </a:r>
            <a:r>
              <a:rPr lang="en-US" sz="2200" b="1" dirty="0" err="1" smtClean="0">
                <a:solidFill>
                  <a:schemeClr val="tx1">
                    <a:lumMod val="75000"/>
                    <a:lumOff val="25000"/>
                  </a:schemeClr>
                </a:solidFill>
                <a:latin typeface="Arial Narrow" pitchFamily="34" charset="0"/>
              </a:rPr>
              <a:t>fatalidades</a:t>
            </a:r>
            <a:r>
              <a:rPr lang="en-US" sz="2200" b="1" dirty="0" smtClean="0">
                <a:solidFill>
                  <a:schemeClr val="tx1">
                    <a:lumMod val="75000"/>
                    <a:lumOff val="25000"/>
                  </a:schemeClr>
                </a:solidFill>
                <a:latin typeface="Arial Narrow" pitchFamily="34" charset="0"/>
              </a:rPr>
              <a:t> </a:t>
            </a:r>
            <a:r>
              <a:rPr lang="en-US" sz="2200" b="1" dirty="0" err="1" smtClean="0">
                <a:solidFill>
                  <a:schemeClr val="tx1">
                    <a:lumMod val="75000"/>
                    <a:lumOff val="25000"/>
                  </a:schemeClr>
                </a:solidFill>
                <a:latin typeface="Arial Narrow" pitchFamily="34" charset="0"/>
              </a:rPr>
              <a:t>causadas</a:t>
            </a:r>
            <a:r>
              <a:rPr lang="en-US" sz="2200" b="1" dirty="0" smtClean="0">
                <a:solidFill>
                  <a:schemeClr val="tx1">
                    <a:lumMod val="75000"/>
                    <a:lumOff val="25000"/>
                  </a:schemeClr>
                </a:solidFill>
                <a:latin typeface="Arial Narrow" pitchFamily="34" charset="0"/>
              </a:rPr>
              <a:t> </a:t>
            </a:r>
            <a:r>
              <a:rPr lang="en-US" sz="2200" b="1" dirty="0" err="1" smtClean="0">
                <a:solidFill>
                  <a:schemeClr val="tx1">
                    <a:lumMod val="75000"/>
                    <a:lumOff val="25000"/>
                  </a:schemeClr>
                </a:solidFill>
                <a:latin typeface="Arial Narrow" pitchFamily="34" charset="0"/>
              </a:rPr>
              <a:t>por</a:t>
            </a:r>
            <a:r>
              <a:rPr lang="en-US" sz="2200" b="1" dirty="0" smtClean="0">
                <a:solidFill>
                  <a:schemeClr val="tx1">
                    <a:lumMod val="75000"/>
                    <a:lumOff val="25000"/>
                  </a:schemeClr>
                </a:solidFill>
                <a:latin typeface="Arial Narrow" pitchFamily="34" charset="0"/>
              </a:rPr>
              <a:t> </a:t>
            </a:r>
            <a:r>
              <a:rPr lang="en-US" sz="2200" b="1" dirty="0" err="1" smtClean="0">
                <a:solidFill>
                  <a:schemeClr val="tx1">
                    <a:lumMod val="75000"/>
                    <a:lumOff val="25000"/>
                  </a:schemeClr>
                </a:solidFill>
                <a:latin typeface="Arial Narrow" pitchFamily="34" charset="0"/>
              </a:rPr>
              <a:t>vehículos</a:t>
            </a:r>
            <a:r>
              <a:rPr lang="en-US" sz="2200" b="1" dirty="0" smtClean="0">
                <a:solidFill>
                  <a:schemeClr val="tx1">
                    <a:lumMod val="75000"/>
                    <a:lumOff val="25000"/>
                  </a:schemeClr>
                </a:solidFill>
                <a:latin typeface="Arial Narrow" pitchFamily="34" charset="0"/>
              </a:rPr>
              <a:t> de </a:t>
            </a:r>
            <a:r>
              <a:rPr lang="en-US" sz="2200" b="1" dirty="0" err="1" smtClean="0">
                <a:solidFill>
                  <a:schemeClr val="tx1">
                    <a:lumMod val="75000"/>
                    <a:lumOff val="25000"/>
                  </a:schemeClr>
                </a:solidFill>
                <a:latin typeface="Arial Narrow" pitchFamily="34" charset="0"/>
              </a:rPr>
              <a:t>construcción</a:t>
            </a:r>
            <a:endParaRPr lang="en-US" sz="2200" b="1" dirty="0" smtClean="0">
              <a:latin typeface="Arial Narrow" pitchFamily="34" charset="0"/>
            </a:endParaRPr>
          </a:p>
          <a:p>
            <a:pPr marL="0" lvl="1">
              <a:lnSpc>
                <a:spcPts val="2200"/>
              </a:lnSpc>
              <a:spcBef>
                <a:spcPct val="20000"/>
              </a:spcBef>
              <a:buFont typeface="Arial" charset="0"/>
              <a:buChar char="•"/>
            </a:pPr>
            <a:endParaRPr lang="en-US" sz="2200" b="1" dirty="0" smtClean="0">
              <a:latin typeface="Arial Narrow" pitchFamily="34" charset="0"/>
            </a:endParaRPr>
          </a:p>
          <a:p>
            <a:pPr marL="0" lvl="1">
              <a:lnSpc>
                <a:spcPts val="2200"/>
              </a:lnSpc>
              <a:spcBef>
                <a:spcPct val="20000"/>
              </a:spcBef>
              <a:buFont typeface="Arial" charset="0"/>
              <a:buChar char="•"/>
            </a:pPr>
            <a:endParaRPr lang="en-US" sz="2200" b="1" dirty="0">
              <a:latin typeface="Arial Narrow" pitchFamily="34" charset="0"/>
            </a:endParaRPr>
          </a:p>
        </p:txBody>
      </p:sp>
      <p:sp>
        <p:nvSpPr>
          <p:cNvPr id="24" name="Subtitle 8"/>
          <p:cNvSpPr txBox="1">
            <a:spLocks/>
          </p:cNvSpPr>
          <p:nvPr/>
        </p:nvSpPr>
        <p:spPr bwMode="auto">
          <a:xfrm>
            <a:off x="506506" y="5184301"/>
            <a:ext cx="8061325" cy="506413"/>
          </a:xfrm>
          <a:prstGeom prst="rect">
            <a:avLst/>
          </a:prstGeom>
          <a:noFill/>
          <a:ln w="9525">
            <a:noFill/>
            <a:miter lim="800000"/>
            <a:headEnd/>
            <a:tailEnd/>
          </a:ln>
        </p:spPr>
        <p:txBody>
          <a:bodyPr/>
          <a:lstStyle/>
          <a:p>
            <a:pPr marL="0" lvl="1">
              <a:lnSpc>
                <a:spcPts val="2200"/>
              </a:lnSpc>
              <a:spcBef>
                <a:spcPct val="20000"/>
              </a:spcBef>
              <a:buFont typeface="Arial" charset="0"/>
              <a:buChar char="•"/>
            </a:pPr>
            <a:r>
              <a:rPr lang="en-US" sz="2200" b="1" dirty="0" smtClean="0">
                <a:solidFill>
                  <a:schemeClr val="tx1">
                    <a:lumMod val="75000"/>
                    <a:lumOff val="25000"/>
                  </a:schemeClr>
                </a:solidFill>
                <a:latin typeface="Arial Narrow" pitchFamily="34" charset="0"/>
              </a:rPr>
              <a:t> </a:t>
            </a:r>
            <a:r>
              <a:rPr lang="en-US" sz="2200" b="1" dirty="0" err="1" smtClean="0">
                <a:latin typeface="Arial Narrow" pitchFamily="34" charset="0"/>
              </a:rPr>
              <a:t>Cómo</a:t>
            </a:r>
            <a:r>
              <a:rPr lang="en-US" sz="2200" b="1" dirty="0" smtClean="0">
                <a:latin typeface="Arial Narrow" pitchFamily="34" charset="0"/>
              </a:rPr>
              <a:t> </a:t>
            </a:r>
            <a:r>
              <a:rPr lang="en-US" sz="2200" b="1" dirty="0" err="1" smtClean="0">
                <a:latin typeface="Arial Narrow" pitchFamily="34" charset="0"/>
              </a:rPr>
              <a:t>prevenir</a:t>
            </a:r>
            <a:r>
              <a:rPr lang="en-US" sz="2200" b="1" dirty="0" smtClean="0">
                <a:latin typeface="Arial Narrow" pitchFamily="34" charset="0"/>
              </a:rPr>
              <a:t> </a:t>
            </a:r>
            <a:r>
              <a:rPr lang="en-US" sz="2200" b="1" dirty="0" err="1" smtClean="0">
                <a:latin typeface="Arial Narrow" pitchFamily="34" charset="0"/>
              </a:rPr>
              <a:t>fatalidades</a:t>
            </a:r>
            <a:r>
              <a:rPr lang="en-US" sz="2200" b="1" dirty="0" smtClean="0">
                <a:latin typeface="Arial Narrow" pitchFamily="34" charset="0"/>
              </a:rPr>
              <a:t> </a:t>
            </a:r>
            <a:r>
              <a:rPr lang="en-US" sz="2200" b="1" dirty="0" err="1" smtClean="0">
                <a:latin typeface="Arial Narrow" pitchFamily="34" charset="0"/>
              </a:rPr>
              <a:t>causadas</a:t>
            </a:r>
            <a:r>
              <a:rPr lang="en-US" sz="2200" b="1" dirty="0" smtClean="0">
                <a:latin typeface="Arial Narrow" pitchFamily="34" charset="0"/>
              </a:rPr>
              <a:t> </a:t>
            </a:r>
            <a:r>
              <a:rPr lang="en-US" sz="2200" b="1" dirty="0" err="1" smtClean="0">
                <a:latin typeface="Arial Narrow" pitchFamily="34" charset="0"/>
              </a:rPr>
              <a:t>por</a:t>
            </a:r>
            <a:r>
              <a:rPr lang="en-US" sz="2200" b="1" dirty="0" smtClean="0">
                <a:latin typeface="Arial Narrow" pitchFamily="34" charset="0"/>
              </a:rPr>
              <a:t> </a:t>
            </a:r>
            <a:r>
              <a:rPr lang="en-US" sz="2200" b="1" dirty="0" err="1" smtClean="0">
                <a:latin typeface="Arial Narrow" pitchFamily="34" charset="0"/>
              </a:rPr>
              <a:t>automovilistas</a:t>
            </a:r>
            <a:endParaRPr lang="en-US" sz="2200" b="1" dirty="0">
              <a:latin typeface="Arial Narrow" pitchFamily="34" charset="0"/>
            </a:endParaRPr>
          </a:p>
        </p:txBody>
      </p:sp>
      <p:sp>
        <p:nvSpPr>
          <p:cNvPr id="25" name="Subtitle 8"/>
          <p:cNvSpPr txBox="1">
            <a:spLocks/>
          </p:cNvSpPr>
          <p:nvPr/>
        </p:nvSpPr>
        <p:spPr bwMode="auto">
          <a:xfrm>
            <a:off x="451512" y="5715000"/>
            <a:ext cx="8077200" cy="486629"/>
          </a:xfrm>
          <a:prstGeom prst="rect">
            <a:avLst/>
          </a:prstGeom>
          <a:noFill/>
          <a:ln w="9525">
            <a:noFill/>
            <a:miter lim="800000"/>
            <a:headEnd/>
            <a:tailEnd/>
          </a:ln>
        </p:spPr>
        <p:txBody>
          <a:bodyPr/>
          <a:lstStyle/>
          <a:p>
            <a:pPr algn="ctr">
              <a:lnSpc>
                <a:spcPts val="2200"/>
              </a:lnSpc>
              <a:spcBef>
                <a:spcPct val="20000"/>
              </a:spcBef>
            </a:pPr>
            <a:r>
              <a:rPr lang="en-US" sz="2200" b="1" dirty="0" smtClean="0">
                <a:solidFill>
                  <a:srgbClr val="C00000"/>
                </a:solidFill>
                <a:latin typeface="Calibri" pitchFamily="34" charset="0"/>
              </a:rPr>
              <a:t>Si </a:t>
            </a:r>
            <a:r>
              <a:rPr lang="en-US" sz="2200" b="1" dirty="0" err="1" smtClean="0">
                <a:solidFill>
                  <a:srgbClr val="C00000"/>
                </a:solidFill>
                <a:latin typeface="Calibri" pitchFamily="34" charset="0"/>
              </a:rPr>
              <a:t>entiende</a:t>
            </a:r>
            <a:r>
              <a:rPr lang="en-US" sz="2200" b="1" dirty="0" smtClean="0">
                <a:solidFill>
                  <a:srgbClr val="C00000"/>
                </a:solidFill>
                <a:latin typeface="Calibri" pitchFamily="34" charset="0"/>
              </a:rPr>
              <a:t> el </a:t>
            </a:r>
            <a:r>
              <a:rPr lang="en-US" sz="2200" b="1" dirty="0" err="1" smtClean="0">
                <a:solidFill>
                  <a:srgbClr val="C00000"/>
                </a:solidFill>
                <a:latin typeface="Calibri" pitchFamily="34" charset="0"/>
              </a:rPr>
              <a:t>propósito</a:t>
            </a:r>
            <a:r>
              <a:rPr lang="en-US" sz="2200" b="1" dirty="0" smtClean="0">
                <a:solidFill>
                  <a:srgbClr val="C00000"/>
                </a:solidFill>
                <a:latin typeface="Calibri" pitchFamily="34" charset="0"/>
              </a:rPr>
              <a:t> y </a:t>
            </a:r>
            <a:r>
              <a:rPr lang="en-US" sz="2200" b="1" dirty="0" err="1" smtClean="0">
                <a:solidFill>
                  <a:srgbClr val="C00000"/>
                </a:solidFill>
                <a:latin typeface="Calibri" pitchFamily="34" charset="0"/>
              </a:rPr>
              <a:t>función</a:t>
            </a:r>
            <a:r>
              <a:rPr lang="en-US" sz="2200" b="1" dirty="0" smtClean="0">
                <a:solidFill>
                  <a:srgbClr val="C00000"/>
                </a:solidFill>
                <a:latin typeface="Calibri" pitchFamily="34" charset="0"/>
              </a:rPr>
              <a:t> del CTI</a:t>
            </a:r>
          </a:p>
          <a:p>
            <a:pPr algn="ctr">
              <a:lnSpc>
                <a:spcPts val="2200"/>
              </a:lnSpc>
              <a:spcBef>
                <a:spcPct val="20000"/>
              </a:spcBef>
            </a:pPr>
            <a:r>
              <a:rPr lang="en-US" sz="2200" b="1" dirty="0" err="1" smtClean="0">
                <a:solidFill>
                  <a:srgbClr val="C00000"/>
                </a:solidFill>
                <a:latin typeface="Calibri" pitchFamily="34" charset="0"/>
              </a:rPr>
              <a:t>todos</a:t>
            </a:r>
            <a:r>
              <a:rPr lang="en-US" sz="2200" b="1" dirty="0" smtClean="0">
                <a:solidFill>
                  <a:srgbClr val="C00000"/>
                </a:solidFill>
                <a:latin typeface="Calibri" pitchFamily="34" charset="0"/>
              </a:rPr>
              <a:t> en la </a:t>
            </a:r>
            <a:r>
              <a:rPr lang="en-US" sz="2200" b="1" dirty="0" err="1" smtClean="0">
                <a:solidFill>
                  <a:srgbClr val="C00000"/>
                </a:solidFill>
                <a:latin typeface="Calibri" pitchFamily="34" charset="0"/>
              </a:rPr>
              <a:t>zona</a:t>
            </a:r>
            <a:r>
              <a:rPr lang="en-US" sz="2200" b="1" dirty="0" smtClean="0">
                <a:solidFill>
                  <a:srgbClr val="C00000"/>
                </a:solidFill>
                <a:latin typeface="Calibri" pitchFamily="34" charset="0"/>
              </a:rPr>
              <a:t> de </a:t>
            </a:r>
            <a:r>
              <a:rPr lang="en-US" sz="2200" b="1" dirty="0" err="1" smtClean="0">
                <a:solidFill>
                  <a:srgbClr val="C00000"/>
                </a:solidFill>
                <a:latin typeface="Calibri" pitchFamily="34" charset="0"/>
              </a:rPr>
              <a:t>trabajo</a:t>
            </a:r>
            <a:r>
              <a:rPr lang="en-US" sz="2200" b="1" dirty="0" smtClean="0">
                <a:solidFill>
                  <a:srgbClr val="C00000"/>
                </a:solidFill>
                <a:latin typeface="Calibri" pitchFamily="34" charset="0"/>
              </a:rPr>
              <a:t> </a:t>
            </a:r>
            <a:r>
              <a:rPr lang="en-US" sz="2200" b="1" dirty="0" err="1" smtClean="0">
                <a:solidFill>
                  <a:srgbClr val="C00000"/>
                </a:solidFill>
                <a:latin typeface="Calibri" pitchFamily="34" charset="0"/>
              </a:rPr>
              <a:t>estarán</a:t>
            </a:r>
            <a:r>
              <a:rPr lang="en-US" sz="2200" b="1" dirty="0" smtClean="0">
                <a:solidFill>
                  <a:srgbClr val="C00000"/>
                </a:solidFill>
                <a:latin typeface="Calibri" pitchFamily="34" charset="0"/>
              </a:rPr>
              <a:t> </a:t>
            </a:r>
            <a:r>
              <a:rPr lang="en-US" sz="2200" b="1" dirty="0" err="1" smtClean="0">
                <a:solidFill>
                  <a:srgbClr val="C00000"/>
                </a:solidFill>
                <a:latin typeface="Calibri" pitchFamily="34" charset="0"/>
              </a:rPr>
              <a:t>más</a:t>
            </a:r>
            <a:r>
              <a:rPr lang="en-US" sz="2200" b="1" dirty="0" smtClean="0">
                <a:solidFill>
                  <a:srgbClr val="C00000"/>
                </a:solidFill>
                <a:latin typeface="Calibri" pitchFamily="34" charset="0"/>
              </a:rPr>
              <a:t> </a:t>
            </a:r>
            <a:r>
              <a:rPr lang="en-US" sz="2200" b="1" dirty="0" err="1" smtClean="0">
                <a:solidFill>
                  <a:srgbClr val="C00000"/>
                </a:solidFill>
                <a:latin typeface="Calibri" pitchFamily="34" charset="0"/>
              </a:rPr>
              <a:t>seguros</a:t>
            </a:r>
            <a:r>
              <a:rPr lang="en-US" sz="2200" b="1" dirty="0" smtClean="0">
                <a:solidFill>
                  <a:srgbClr val="C00000"/>
                </a:solidFill>
                <a:latin typeface="Calibri" pitchFamily="34" charset="0"/>
              </a:rPr>
              <a:t>.</a:t>
            </a:r>
          </a:p>
          <a:p>
            <a:pPr algn="ctr">
              <a:lnSpc>
                <a:spcPts val="2200"/>
              </a:lnSpc>
              <a:spcBef>
                <a:spcPct val="20000"/>
              </a:spcBef>
            </a:pPr>
            <a:r>
              <a:rPr lang="en-US" sz="2200" b="1" dirty="0" smtClean="0">
                <a:solidFill>
                  <a:srgbClr val="C00000"/>
                </a:solidFill>
                <a:latin typeface="Calibri" pitchFamily="34" charset="0"/>
              </a:rPr>
              <a:t> </a:t>
            </a:r>
          </a:p>
        </p:txBody>
      </p:sp>
      <p:pic>
        <p:nvPicPr>
          <p:cNvPr id="26" name="Picture 25" descr="interstate_430.png" title="Picture of how ITC works"/>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562600" y="2133600"/>
            <a:ext cx="2756069" cy="3962400"/>
          </a:xfrm>
          <a:prstGeom prst="rect">
            <a:avLst/>
          </a:prstGeom>
          <a:ln w="12700">
            <a:solidFill>
              <a:schemeClr val="tx1"/>
            </a:solidFill>
          </a:ln>
        </p:spPr>
      </p:pic>
      <p:pic>
        <p:nvPicPr>
          <p:cNvPr id="27" name="Picture 3" title="Picture of the differences between ITC and TTC"/>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a:xfrm>
            <a:off x="5562600" y="2133600"/>
            <a:ext cx="2816267" cy="3786292"/>
          </a:xfrm>
          <a:prstGeom prst="rect">
            <a:avLst/>
          </a:prstGeom>
          <a:ln w="12700">
            <a:solidFill>
              <a:schemeClr val="tx1"/>
            </a:solidFill>
          </a:ln>
          <a:effectLst>
            <a:outerShdw blurRad="292100" dist="139700" dir="2700000" algn="tl" rotWithShape="0">
              <a:srgbClr val="333333">
                <a:alpha val="65000"/>
              </a:srgbClr>
            </a:outerShdw>
          </a:effectLst>
        </p:spPr>
      </p:pic>
      <p:pic>
        <p:nvPicPr>
          <p:cNvPr id="28" name="Picture 27" descr="worker-caltrans_memorial_2011_6015_op.png" title="Picture of ceremony for killed road workers "/>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a:off x="5235286" y="2819400"/>
            <a:ext cx="3413414" cy="2057400"/>
          </a:xfrm>
          <a:prstGeom prst="rect">
            <a:avLst/>
          </a:prstGeom>
          <a:ln w="12700">
            <a:solidFill>
              <a:schemeClr val="tx1"/>
            </a:solidFill>
          </a:ln>
          <a:effectLst>
            <a:outerShdw blurRad="50800" dist="76200" dir="2700000" algn="tl" rotWithShape="0">
              <a:prstClr val="black">
                <a:alpha val="40000"/>
              </a:prstClr>
            </a:outerShdw>
          </a:effectLst>
        </p:spPr>
      </p:pic>
      <p:pic>
        <p:nvPicPr>
          <p:cNvPr id="30" name="Picture 29" descr="AsphaltRoller.png" title="Picture of road woker that got hit in road work zone"/>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181600" y="2328455"/>
            <a:ext cx="3455526" cy="2574366"/>
          </a:xfrm>
          <a:prstGeom prst="rect">
            <a:avLst/>
          </a:prstGeom>
          <a:ln>
            <a:solidFill>
              <a:schemeClr val="tx1"/>
            </a:solidFill>
          </a:ln>
          <a:effectLst>
            <a:outerShdw blurRad="50800" dist="76200" dir="2700000" algn="tl" rotWithShape="0">
              <a:prstClr val="black">
                <a:alpha val="40000"/>
              </a:prstClr>
            </a:outerShdw>
          </a:effectLst>
        </p:spPr>
      </p:pic>
      <p:pic>
        <p:nvPicPr>
          <p:cNvPr id="32" name="Picture 2" title="Picture of on foot worker walking in front of a truck"/>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6525712" y="1981200"/>
            <a:ext cx="2061059" cy="2514600"/>
          </a:xfrm>
          <a:prstGeom prst="rect">
            <a:avLst/>
          </a:prstGeom>
          <a:ln w="12700">
            <a:solidFill>
              <a:schemeClr val="tx1"/>
            </a:solidFill>
          </a:ln>
          <a:effectLst>
            <a:outerShdw blurRad="292100" dist="139700" dir="2700000" algn="tl" rotWithShape="0">
              <a:srgbClr val="333333">
                <a:alpha val="65000"/>
              </a:srgbClr>
            </a:outerShdw>
          </a:effectLst>
        </p:spPr>
      </p:pic>
      <p:pic>
        <p:nvPicPr>
          <p:cNvPr id="34" name="Picture 33" descr="06hwy1014.png" title="Picture of on foot road workers"/>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a:xfrm>
            <a:off x="5826252" y="1981200"/>
            <a:ext cx="2784348" cy="2209800"/>
          </a:xfrm>
          <a:prstGeom prst="rect">
            <a:avLst/>
          </a:prstGeom>
          <a:ln>
            <a:solidFill>
              <a:schemeClr val="tx1"/>
            </a:solidFill>
          </a:ln>
          <a:effectLst>
            <a:outerShdw blurRad="50800" dist="76200" dir="2700000" algn="tl"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xit" presetSubtype="0" fill="hold" nodeType="withEffect">
                                  <p:stCondLst>
                                    <p:cond delay="0"/>
                                  </p:stCondLst>
                                  <p:childTnLst>
                                    <p:set>
                                      <p:cBhvr>
                                        <p:cTn id="26" dur="1" fill="hold">
                                          <p:stCondLst>
                                            <p:cond delay="0"/>
                                          </p:stCondLst>
                                        </p:cTn>
                                        <p:tgtEl>
                                          <p:spTgt spid="21"/>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par>
                                <p:cTn id="33" presetID="1" presetClass="exit" presetSubtype="0" fill="hold" nodeType="withEffect">
                                  <p:stCondLst>
                                    <p:cond delay="0"/>
                                  </p:stCondLst>
                                  <p:childTnLst>
                                    <p:set>
                                      <p:cBhvr>
                                        <p:cTn id="34" dur="1" fill="hold">
                                          <p:stCondLst>
                                            <p:cond delay="0"/>
                                          </p:stCondLst>
                                        </p:cTn>
                                        <p:tgtEl>
                                          <p:spTgt spid="26"/>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par>
                                <p:cTn id="41" presetID="1" presetClass="exit" presetSubtype="0" fill="hold" nodeType="withEffect">
                                  <p:stCondLst>
                                    <p:cond delay="0"/>
                                  </p:stCondLst>
                                  <p:childTnLst>
                                    <p:set>
                                      <p:cBhvr>
                                        <p:cTn id="42" dur="1" fill="hold">
                                          <p:stCondLst>
                                            <p:cond delay="0"/>
                                          </p:stCondLst>
                                        </p:cTn>
                                        <p:tgtEl>
                                          <p:spTgt spid="27"/>
                                        </p:tgtEl>
                                        <p:attrNameLst>
                                          <p:attrName>style.visibility</p:attrName>
                                        </p:attrNameLst>
                                      </p:cBhvr>
                                      <p:to>
                                        <p:strVal val="hidden"/>
                                      </p:to>
                                    </p:set>
                                  </p:childTnLst>
                                </p:cTn>
                              </p:par>
                              <p:par>
                                <p:cTn id="43" presetID="1"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3"/>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2"/>
                                        </p:tgtEl>
                                        <p:attrNameLst>
                                          <p:attrName>style.visibility</p:attrName>
                                        </p:attrNameLst>
                                      </p:cBhvr>
                                      <p:to>
                                        <p:strVal val="visible"/>
                                      </p:to>
                                    </p:set>
                                  </p:childTnLst>
                                </p:cTn>
                              </p:par>
                              <p:par>
                                <p:cTn id="57" presetID="1" presetClass="exit" presetSubtype="0" fill="hold" nodeType="withEffect">
                                  <p:stCondLst>
                                    <p:cond delay="0"/>
                                  </p:stCondLst>
                                  <p:childTnLst>
                                    <p:set>
                                      <p:cBhvr>
                                        <p:cTn id="58" dur="1" fill="hold">
                                          <p:stCondLst>
                                            <p:cond delay="0"/>
                                          </p:stCondLst>
                                        </p:cTn>
                                        <p:tgtEl>
                                          <p:spTgt spid="30"/>
                                        </p:tgtEl>
                                        <p:attrNameLst>
                                          <p:attrName>style.visibility</p:attrName>
                                        </p:attrNameLst>
                                      </p:cBhvr>
                                      <p:to>
                                        <p:strVal val="hidden"/>
                                      </p:to>
                                    </p:set>
                                  </p:childTnLst>
                                </p:cTn>
                              </p:par>
                              <p:par>
                                <p:cTn id="59" presetID="1" presetClass="exit" presetSubtype="0" fill="hold" nodeType="withEffect">
                                  <p:stCondLst>
                                    <p:cond delay="0"/>
                                  </p:stCondLst>
                                  <p:childTnLst>
                                    <p:set>
                                      <p:cBhvr>
                                        <p:cTn id="60" dur="1" fill="hold">
                                          <p:stCondLst>
                                            <p:cond delay="0"/>
                                          </p:stCondLst>
                                        </p:cTn>
                                        <p:tgtEl>
                                          <p:spTgt spid="28"/>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4"/>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34"/>
                                        </p:tgtEl>
                                        <p:attrNameLst>
                                          <p:attrName>style.visibility</p:attrName>
                                        </p:attrNameLst>
                                      </p:cBhvr>
                                      <p:to>
                                        <p:strVal val="visible"/>
                                      </p:to>
                                    </p:set>
                                  </p:childTnLst>
                                </p:cTn>
                              </p:par>
                              <p:par>
                                <p:cTn id="67" presetID="1" presetClass="exit" presetSubtype="0" fill="hold" nodeType="withEffect">
                                  <p:stCondLst>
                                    <p:cond delay="0"/>
                                  </p:stCondLst>
                                  <p:childTnLst>
                                    <p:set>
                                      <p:cBhvr>
                                        <p:cTn id="68" dur="1" fill="hold">
                                          <p:stCondLst>
                                            <p:cond delay="0"/>
                                          </p:stCondLst>
                                        </p:cTn>
                                        <p:tgtEl>
                                          <p:spTgt spid="32"/>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fade">
                                      <p:cBhvr>
                                        <p:cTn id="7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animBg="1"/>
      <p:bldP spid="13" grpId="0"/>
      <p:bldP spid="15" grpId="0"/>
      <p:bldP spid="22" grpId="0"/>
      <p:bldP spid="24" grpId="0"/>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3" title="Picture of ITC pla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a:xfrm>
            <a:off x="5486400" y="1828800"/>
            <a:ext cx="3383047" cy="4548292"/>
          </a:xfrm>
          <a:prstGeom prst="rect">
            <a:avLst/>
          </a:prstGeom>
          <a:ln w="12700">
            <a:solidFill>
              <a:schemeClr val="tx1"/>
            </a:solidFill>
          </a:ln>
          <a:effectLst>
            <a:outerShdw blurRad="292100" dist="139700" dir="2700000" algn="tl" rotWithShape="0">
              <a:srgbClr val="333333">
                <a:alpha val="65000"/>
              </a:srgbClr>
            </a:outerShdw>
          </a:effectLst>
        </p:spPr>
      </p:pic>
      <p:pic>
        <p:nvPicPr>
          <p:cNvPr id="25" name="Picture 24" descr="ITCP01.png" title="Picture of ITC plan"/>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5800" y="2895600"/>
            <a:ext cx="5257800" cy="3671697"/>
          </a:xfrm>
          <a:prstGeom prst="rect">
            <a:avLst/>
          </a:prstGeom>
          <a:ln w="9525">
            <a:solidFill>
              <a:srgbClr val="333300"/>
            </a:solidFill>
          </a:ln>
          <a:effectLst>
            <a:outerShdw blurRad="50800" dist="76200" dir="2700000" algn="tl" rotWithShape="0">
              <a:prstClr val="black">
                <a:alpha val="40000"/>
              </a:prstClr>
            </a:outerShdw>
          </a:effectLst>
        </p:spPr>
      </p:pic>
      <p:grpSp>
        <p:nvGrpSpPr>
          <p:cNvPr id="7" name="Group 6" title="Picture of ARTBA Internal traffic control preventing runovers and backovers in roadway construction Title"/>
          <p:cNvGrpSpPr/>
          <p:nvPr/>
        </p:nvGrpSpPr>
        <p:grpSpPr>
          <a:xfrm>
            <a:off x="381000" y="336288"/>
            <a:ext cx="8595360" cy="959112"/>
            <a:chOff x="381000" y="336288"/>
            <a:chExt cx="8595360" cy="959112"/>
          </a:xfrm>
        </p:grpSpPr>
        <p:sp>
          <p:nvSpPr>
            <p:cNvPr id="2" name="Title 7"/>
            <p:cNvSpPr txBox="1">
              <a:spLocks/>
            </p:cNvSpPr>
            <p:nvPr/>
          </p:nvSpPr>
          <p:spPr>
            <a:xfrm>
              <a:off x="381000" y="336288"/>
              <a:ext cx="8595360" cy="914400"/>
            </a:xfrm>
            <a:prstGeom prst="rect">
              <a:avLst/>
            </a:pr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tileRect/>
            </a:gradFill>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a:bevelT h="25400"/>
            </a:sp3d>
          </p:spPr>
          <p:style>
            <a:lnRef idx="0">
              <a:schemeClr val="accent3"/>
            </a:lnRef>
            <a:fillRef idx="3">
              <a:schemeClr val="accent3"/>
            </a:fillRef>
            <a:effectRef idx="3">
              <a:schemeClr val="accent3"/>
            </a:effectRef>
            <a:fontRef idx="minor">
              <a:schemeClr val="lt1"/>
            </a:fontRef>
          </p:style>
          <p:txBody>
            <a:bodyPr anchor="ctr"/>
            <a:lstStyle/>
            <a:p>
              <a:pPr fontAlgn="auto">
                <a:spcAft>
                  <a:spcPts val="0"/>
                </a:spcAft>
                <a:defRPr/>
              </a:pPr>
              <a:endParaRPr lang="en-US" sz="3600" b="1" dirty="0">
                <a:solidFill>
                  <a:schemeClr val="bg1"/>
                </a:solidFill>
              </a:endParaRPr>
            </a:p>
          </p:txBody>
        </p:sp>
        <p:sp>
          <p:nvSpPr>
            <p:cNvPr id="3" name="Subtitle 8"/>
            <p:cNvSpPr txBox="1">
              <a:spLocks/>
            </p:cNvSpPr>
            <p:nvPr/>
          </p:nvSpPr>
          <p:spPr bwMode="auto">
            <a:xfrm>
              <a:off x="927698" y="592348"/>
              <a:ext cx="6324600" cy="381000"/>
            </a:xfrm>
            <a:prstGeom prst="rect">
              <a:avLst/>
            </a:prstGeom>
            <a:noFill/>
            <a:ln w="9525">
              <a:noFill/>
              <a:miter lim="800000"/>
              <a:headEnd/>
              <a:tailEnd/>
            </a:ln>
          </p:spPr>
          <p:txBody>
            <a:bodyPr>
              <a:scene3d>
                <a:camera prst="orthographicFront"/>
                <a:lightRig rig="threePt" dir="t"/>
              </a:scene3d>
              <a:sp3d extrusionH="57150">
                <a:bevelT w="82550" h="38100" prst="coolSlant"/>
              </a:sp3d>
            </a:bodyPr>
            <a:lstStyle/>
            <a:p>
              <a:pPr lvl="0" algn="r">
                <a:lnSpc>
                  <a:spcPts val="1900"/>
                </a:lnSpc>
              </a:pPr>
              <a:r>
                <a:rPr lang="en-US" sz="3600" b="1" dirty="0" smtClean="0">
                  <a:effectLst>
                    <a:outerShdw blurRad="60007" dist="310007" dir="7680000" sy="30000" kx="1300200" algn="ctr" rotWithShape="0">
                      <a:prstClr val="black">
                        <a:alpha val="32000"/>
                      </a:prstClr>
                    </a:outerShdw>
                  </a:effectLst>
                </a:rPr>
                <a:t>C</a:t>
              </a:r>
              <a:r>
                <a:rPr lang="en-US" sz="3600" b="1" dirty="0" smtClean="0">
                  <a:solidFill>
                    <a:prstClr val="black"/>
                  </a:solidFill>
                  <a:effectLst>
                    <a:outerShdw blurRad="60007" dist="310007" dir="7680000" sy="30000" kx="1300200" algn="ctr" rotWithShape="0">
                      <a:prstClr val="black">
                        <a:alpha val="32000"/>
                      </a:prstClr>
                    </a:outerShdw>
                  </a:effectLst>
                </a:rPr>
                <a:t>ontrol </a:t>
              </a:r>
              <a:r>
                <a:rPr lang="en-US" sz="3600" b="1" dirty="0">
                  <a:solidFill>
                    <a:prstClr val="black"/>
                  </a:solidFill>
                  <a:effectLst>
                    <a:outerShdw blurRad="60007" dist="310007" dir="7680000" sy="30000" kx="1300200" algn="ctr" rotWithShape="0">
                      <a:prstClr val="black">
                        <a:alpha val="32000"/>
                      </a:prstClr>
                    </a:outerShdw>
                  </a:effectLst>
                </a:rPr>
                <a:t>de </a:t>
              </a:r>
              <a:r>
                <a:rPr lang="en-US" sz="3600" b="1" dirty="0" err="1">
                  <a:solidFill>
                    <a:prstClr val="black"/>
                  </a:solidFill>
                  <a:effectLst>
                    <a:outerShdw blurRad="60007" dist="310007" dir="7680000" sy="30000" kx="1300200" algn="ctr" rotWithShape="0">
                      <a:prstClr val="black">
                        <a:alpha val="32000"/>
                      </a:prstClr>
                    </a:outerShdw>
                  </a:effectLst>
                </a:rPr>
                <a:t>Tr</a:t>
              </a:r>
              <a:r>
                <a:rPr lang="es-US" sz="3600" b="1" dirty="0" err="1">
                  <a:solidFill>
                    <a:prstClr val="black"/>
                  </a:solidFill>
                  <a:effectLst>
                    <a:outerShdw blurRad="60007" dist="310007" dir="7680000" sy="30000" kx="1300200" algn="ctr" rotWithShape="0">
                      <a:prstClr val="black">
                        <a:alpha val="32000"/>
                      </a:prstClr>
                    </a:outerShdw>
                  </a:effectLst>
                </a:rPr>
                <a:t>áfico</a:t>
              </a:r>
              <a:r>
                <a:rPr lang="es-US" sz="3600" b="1" dirty="0">
                  <a:solidFill>
                    <a:prstClr val="black"/>
                  </a:solidFill>
                  <a:effectLst>
                    <a:outerShdw blurRad="60007" dist="310007" dir="7680000" sy="30000" kx="1300200" algn="ctr" rotWithShape="0">
                      <a:prstClr val="black">
                        <a:alpha val="32000"/>
                      </a:prstClr>
                    </a:outerShdw>
                  </a:effectLst>
                </a:rPr>
                <a:t> </a:t>
              </a:r>
              <a:r>
                <a:rPr lang="es-US" sz="3600" b="1" dirty="0" smtClean="0">
                  <a:solidFill>
                    <a:prstClr val="black"/>
                  </a:solidFill>
                  <a:effectLst>
                    <a:outerShdw blurRad="60007" dist="310007" dir="7680000" sy="30000" kx="1300200" algn="ctr" rotWithShape="0">
                      <a:prstClr val="black">
                        <a:alpha val="32000"/>
                      </a:prstClr>
                    </a:outerShdw>
                  </a:effectLst>
                </a:rPr>
                <a:t>Interno</a:t>
              </a: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p:txBody>
        </p:sp>
        <p:sp>
          <p:nvSpPr>
            <p:cNvPr id="4" name="Subtitle 8"/>
            <p:cNvSpPr txBox="1">
              <a:spLocks/>
            </p:cNvSpPr>
            <p:nvPr/>
          </p:nvSpPr>
          <p:spPr bwMode="auto">
            <a:xfrm>
              <a:off x="589828" y="957530"/>
              <a:ext cx="7563572" cy="337870"/>
            </a:xfrm>
            <a:prstGeom prst="rect">
              <a:avLst/>
            </a:prstGeom>
            <a:noFill/>
            <a:ln w="9525">
              <a:noFill/>
              <a:miter lim="800000"/>
              <a:headEnd/>
              <a:tailEnd/>
            </a:ln>
          </p:spPr>
          <p:txBody>
            <a:bodyPr/>
            <a:lstStyle/>
            <a:p>
              <a:pPr lvl="0">
                <a:lnSpc>
                  <a:spcPts val="1900"/>
                </a:lnSpc>
              </a:pPr>
              <a:r>
                <a:rPr lang="en-US" sz="1600" b="1" i="1" spc="50" dirty="0">
                  <a:ln>
                    <a:solidFill>
                      <a:srgbClr val="C00000"/>
                    </a:solidFill>
                  </a:ln>
                  <a:solidFill>
                    <a:srgbClr val="003300"/>
                  </a:solidFill>
                </a:rPr>
                <a:t>PREVINIENDO INCIDENTES POR ATROPELLOS EN LA CONSTRUCCION VIAL</a:t>
              </a:r>
              <a:endParaRPr lang="en-US" sz="1600" b="1" i="1" spc="50" dirty="0">
                <a:ln>
                  <a:solidFill>
                    <a:srgbClr val="C00000"/>
                  </a:solidFill>
                </a:ln>
                <a:solidFill>
                  <a:srgbClr val="003300"/>
                </a:solidFill>
                <a:latin typeface="Calibri" pitchFamily="34" charset="0"/>
              </a:endParaRPr>
            </a:p>
            <a:p>
              <a:pPr>
                <a:lnSpc>
                  <a:spcPts val="1900"/>
                </a:lnSpc>
              </a:pPr>
              <a:endParaRPr lang="en-US" sz="1600" b="1" i="1" spc="50" dirty="0">
                <a:ln>
                  <a:solidFill>
                    <a:srgbClr val="C00000"/>
                  </a:solidFill>
                </a:ln>
                <a:solidFill>
                  <a:srgbClr val="003300"/>
                </a:solidFill>
                <a:latin typeface="Calibri" pitchFamily="34" charset="0"/>
              </a:endParaRPr>
            </a:p>
          </p:txBody>
        </p:sp>
        <p:pic>
          <p:nvPicPr>
            <p:cNvPr id="5" name="Picture 4" descr="LOGO-ARTBA.png" title="Picture of ARTBA Internal traffic control preventing runovers and backovers in roadway construction Title"/>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57200" y="652077"/>
              <a:ext cx="533400" cy="207686"/>
            </a:xfrm>
            <a:prstGeom prst="rect">
              <a:avLst/>
            </a:prstGeom>
            <a:effectLst>
              <a:outerShdw blurRad="50800" dist="38100" dir="2700000" algn="tl" rotWithShape="0">
                <a:prstClr val="black">
                  <a:alpha val="40000"/>
                </a:prstClr>
              </a:outerShdw>
            </a:effectLst>
          </p:spPr>
        </p:pic>
        <p:pic>
          <p:nvPicPr>
            <p:cNvPr id="6" name="Picture 5" descr="Logo_WZ_Safety.png" title="Picture of ARTBA Internal traffic control preventing runovers and backovers in roadway construction Title"/>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391399" y="440545"/>
              <a:ext cx="1383723" cy="727388"/>
            </a:xfrm>
            <a:prstGeom prst="rect">
              <a:avLst/>
            </a:prstGeom>
            <a:effectLst>
              <a:outerShdw blurRad="50800" dist="38100" dir="2700000" algn="tl" rotWithShape="0">
                <a:prstClr val="black">
                  <a:alpha val="40000"/>
                </a:prstClr>
              </a:outerShdw>
            </a:effectLst>
          </p:spPr>
        </p:pic>
      </p:grpSp>
      <p:sp>
        <p:nvSpPr>
          <p:cNvPr id="10" name="Subtitle 8"/>
          <p:cNvSpPr txBox="1">
            <a:spLocks/>
          </p:cNvSpPr>
          <p:nvPr/>
        </p:nvSpPr>
        <p:spPr bwMode="auto">
          <a:xfrm>
            <a:off x="517525" y="1981200"/>
            <a:ext cx="8061325" cy="506413"/>
          </a:xfrm>
          <a:prstGeom prst="rect">
            <a:avLst/>
          </a:prstGeom>
          <a:noFill/>
          <a:ln w="9525">
            <a:noFill/>
            <a:miter lim="800000"/>
            <a:headEnd/>
            <a:tailEnd/>
          </a:ln>
        </p:spPr>
        <p:txBody>
          <a:bodyPr/>
          <a:lstStyle/>
          <a:p>
            <a:pPr>
              <a:lnSpc>
                <a:spcPts val="2200"/>
              </a:lnSpc>
              <a:spcBef>
                <a:spcPct val="20000"/>
              </a:spcBef>
              <a:buFont typeface="Arial" charset="0"/>
              <a:buChar char="•"/>
            </a:pPr>
            <a:r>
              <a:rPr lang="en-US" sz="2200" b="1" dirty="0">
                <a:solidFill>
                  <a:schemeClr val="tx1">
                    <a:lumMod val="75000"/>
                    <a:lumOff val="25000"/>
                  </a:schemeClr>
                </a:solidFill>
                <a:latin typeface="Arial Narrow" pitchFamily="34" charset="0"/>
              </a:rPr>
              <a:t> </a:t>
            </a:r>
            <a:r>
              <a:rPr lang="en-US" sz="2200" b="1" dirty="0" smtClean="0">
                <a:solidFill>
                  <a:schemeClr val="tx1">
                    <a:lumMod val="75000"/>
                    <a:lumOff val="25000"/>
                  </a:schemeClr>
                </a:solidFill>
                <a:latin typeface="Arial Narrow" pitchFamily="34" charset="0"/>
              </a:rPr>
              <a:t>El </a:t>
            </a:r>
            <a:r>
              <a:rPr lang="en-US" sz="2200" b="1" dirty="0" smtClean="0">
                <a:solidFill>
                  <a:srgbClr val="C00000"/>
                </a:solidFill>
                <a:latin typeface="Arial Narrow" pitchFamily="34" charset="0"/>
              </a:rPr>
              <a:t>CTI </a:t>
            </a:r>
            <a:r>
              <a:rPr lang="en-US" sz="2200" b="1" dirty="0" err="1" smtClean="0">
                <a:latin typeface="Arial Narrow" pitchFamily="34" charset="0"/>
              </a:rPr>
              <a:t>coordina</a:t>
            </a:r>
            <a:r>
              <a:rPr lang="en-US" sz="2200" b="1" dirty="0" smtClean="0">
                <a:latin typeface="Arial Narrow" pitchFamily="34" charset="0"/>
              </a:rPr>
              <a:t> el </a:t>
            </a:r>
            <a:r>
              <a:rPr lang="en-US" sz="2200" b="1" dirty="0" err="1" smtClean="0">
                <a:latin typeface="Arial Narrow" pitchFamily="34" charset="0"/>
              </a:rPr>
              <a:t>tráfico</a:t>
            </a:r>
            <a:r>
              <a:rPr lang="en-US" sz="2200" b="1" dirty="0" smtClean="0">
                <a:latin typeface="Arial Narrow" pitchFamily="34" charset="0"/>
              </a:rPr>
              <a:t> de la </a:t>
            </a:r>
            <a:r>
              <a:rPr lang="en-US" sz="2200" b="1" dirty="0" err="1" smtClean="0">
                <a:latin typeface="Arial Narrow" pitchFamily="34" charset="0"/>
              </a:rPr>
              <a:t>construcción</a:t>
            </a:r>
            <a:r>
              <a:rPr lang="en-US" sz="2200" b="1" dirty="0" smtClean="0">
                <a:latin typeface="Arial Narrow" pitchFamily="34" charset="0"/>
              </a:rPr>
              <a:t/>
            </a:r>
            <a:br>
              <a:rPr lang="en-US" sz="2200" b="1" dirty="0" smtClean="0">
                <a:latin typeface="Arial Narrow" pitchFamily="34" charset="0"/>
              </a:rPr>
            </a:br>
            <a:r>
              <a:rPr lang="en-US" sz="2200" b="1" dirty="0" smtClean="0">
                <a:latin typeface="Arial Narrow" pitchFamily="34" charset="0"/>
              </a:rPr>
              <a:t>   </a:t>
            </a:r>
            <a:r>
              <a:rPr lang="en-US" sz="2200" b="1" dirty="0" err="1" smtClean="0">
                <a:latin typeface="Arial Narrow" pitchFamily="34" charset="0"/>
              </a:rPr>
              <a:t>dentro</a:t>
            </a:r>
            <a:r>
              <a:rPr lang="en-US" sz="2200" b="1" dirty="0" smtClean="0">
                <a:latin typeface="Arial Narrow" pitchFamily="34" charset="0"/>
              </a:rPr>
              <a:t> del </a:t>
            </a:r>
            <a:r>
              <a:rPr lang="en-US" sz="2200" b="1" cap="small" dirty="0" smtClean="0">
                <a:solidFill>
                  <a:srgbClr val="C00000"/>
                </a:solidFill>
                <a:latin typeface="Arial Narrow" pitchFamily="34" charset="0"/>
              </a:rPr>
              <a:t>area de </a:t>
            </a:r>
            <a:r>
              <a:rPr lang="en-US" sz="2200" b="1" cap="small" dirty="0" err="1" smtClean="0">
                <a:solidFill>
                  <a:srgbClr val="C00000"/>
                </a:solidFill>
                <a:latin typeface="Arial Narrow" pitchFamily="34" charset="0"/>
              </a:rPr>
              <a:t>actividad</a:t>
            </a:r>
            <a:r>
              <a:rPr lang="en-US" sz="2200" b="1" dirty="0" smtClean="0">
                <a:solidFill>
                  <a:srgbClr val="C00000"/>
                </a:solidFill>
                <a:latin typeface="Arial Narrow" pitchFamily="34" charset="0"/>
              </a:rPr>
              <a:t> </a:t>
            </a:r>
            <a:r>
              <a:rPr lang="en-US" sz="2200" b="1" dirty="0" smtClean="0">
                <a:latin typeface="Arial Narrow" pitchFamily="34" charset="0"/>
              </a:rPr>
              <a:t>de </a:t>
            </a:r>
            <a:r>
              <a:rPr lang="en-US" sz="2200" b="1" dirty="0" err="1" smtClean="0">
                <a:latin typeface="Arial Narrow" pitchFamily="34" charset="0"/>
              </a:rPr>
              <a:t>una</a:t>
            </a:r>
            <a:r>
              <a:rPr lang="en-US" sz="2200" b="1" dirty="0" smtClean="0">
                <a:latin typeface="Arial Narrow" pitchFamily="34" charset="0"/>
              </a:rPr>
              <a:t> </a:t>
            </a:r>
            <a:r>
              <a:rPr lang="en-US" sz="2200" b="1" dirty="0" err="1" smtClean="0">
                <a:latin typeface="Arial Narrow" pitchFamily="34" charset="0"/>
              </a:rPr>
              <a:t>zona</a:t>
            </a:r>
            <a:r>
              <a:rPr lang="en-US" sz="2200" b="1" dirty="0" smtClean="0">
                <a:latin typeface="Arial Narrow" pitchFamily="34" charset="0"/>
              </a:rPr>
              <a:t> de</a:t>
            </a:r>
          </a:p>
          <a:p>
            <a:pPr>
              <a:lnSpc>
                <a:spcPts val="2200"/>
              </a:lnSpc>
              <a:spcBef>
                <a:spcPct val="20000"/>
              </a:spcBef>
            </a:pPr>
            <a:r>
              <a:rPr lang="en-US" sz="2200" b="1" dirty="0" smtClean="0">
                <a:latin typeface="Arial Narrow" pitchFamily="34" charset="0"/>
              </a:rPr>
              <a:t>   control de </a:t>
            </a:r>
            <a:r>
              <a:rPr lang="en-US" sz="2200" b="1" dirty="0" err="1" smtClean="0">
                <a:latin typeface="Arial Narrow" pitchFamily="34" charset="0"/>
              </a:rPr>
              <a:t>tráfico</a:t>
            </a:r>
            <a:r>
              <a:rPr lang="en-US" sz="2200" b="1" dirty="0" smtClean="0">
                <a:latin typeface="Arial Narrow" pitchFamily="34" charset="0"/>
              </a:rPr>
              <a:t> temporal (</a:t>
            </a:r>
            <a:r>
              <a:rPr lang="en-US" sz="2200" b="1" dirty="0" smtClean="0">
                <a:solidFill>
                  <a:srgbClr val="C00000"/>
                </a:solidFill>
                <a:latin typeface="Arial Narrow" pitchFamily="34" charset="0"/>
              </a:rPr>
              <a:t>CTT</a:t>
            </a:r>
            <a:r>
              <a:rPr lang="en-US" sz="2200" b="1" dirty="0" smtClean="0">
                <a:latin typeface="Arial Narrow" pitchFamily="34" charset="0"/>
              </a:rPr>
              <a:t>)</a:t>
            </a:r>
            <a:endParaRPr lang="en-US" sz="2200" b="1" dirty="0">
              <a:latin typeface="Arial Narrow" pitchFamily="34" charset="0"/>
            </a:endParaRPr>
          </a:p>
        </p:txBody>
      </p:sp>
      <p:sp>
        <p:nvSpPr>
          <p:cNvPr id="12" name="Subtitle 8"/>
          <p:cNvSpPr txBox="1">
            <a:spLocks/>
          </p:cNvSpPr>
          <p:nvPr/>
        </p:nvSpPr>
        <p:spPr bwMode="auto">
          <a:xfrm>
            <a:off x="388938" y="1447800"/>
            <a:ext cx="7478712" cy="533400"/>
          </a:xfrm>
          <a:prstGeom prst="rect">
            <a:avLst/>
          </a:prstGeom>
          <a:noFill/>
          <a:ln w="9525">
            <a:noFill/>
            <a:miter lim="800000"/>
            <a:headEnd/>
            <a:tailEnd/>
          </a:ln>
        </p:spPr>
        <p:txBody>
          <a:bodyPr/>
          <a:lstStyle/>
          <a:p>
            <a:pPr marL="342900" indent="-342900">
              <a:spcBef>
                <a:spcPct val="20000"/>
              </a:spcBef>
            </a:pPr>
            <a:r>
              <a:rPr lang="en-US" sz="2800" b="1" dirty="0" smtClean="0">
                <a:solidFill>
                  <a:schemeClr val="bg2">
                    <a:lumMod val="10000"/>
                  </a:schemeClr>
                </a:solidFill>
                <a:latin typeface="Calibri" pitchFamily="34" charset="0"/>
              </a:rPr>
              <a:t>¿</a:t>
            </a:r>
            <a:r>
              <a:rPr lang="en-US" sz="2800" b="1" dirty="0" err="1" smtClean="0">
                <a:solidFill>
                  <a:schemeClr val="bg2">
                    <a:lumMod val="10000"/>
                  </a:schemeClr>
                </a:solidFill>
                <a:latin typeface="Calibri" pitchFamily="34" charset="0"/>
              </a:rPr>
              <a:t>Qué</a:t>
            </a:r>
            <a:r>
              <a:rPr lang="en-US" sz="2800" b="1" dirty="0" smtClean="0">
                <a:solidFill>
                  <a:schemeClr val="bg2">
                    <a:lumMod val="10000"/>
                  </a:schemeClr>
                </a:solidFill>
                <a:latin typeface="Calibri" pitchFamily="34" charset="0"/>
              </a:rPr>
              <a:t> </a:t>
            </a:r>
            <a:r>
              <a:rPr lang="en-US" sz="2800" b="1" dirty="0" err="1" smtClean="0">
                <a:solidFill>
                  <a:schemeClr val="bg2">
                    <a:lumMod val="10000"/>
                  </a:schemeClr>
                </a:solidFill>
                <a:latin typeface="Calibri" pitchFamily="34" charset="0"/>
              </a:rPr>
              <a:t>es</a:t>
            </a:r>
            <a:r>
              <a:rPr lang="en-US" sz="2800" b="1" dirty="0" smtClean="0">
                <a:solidFill>
                  <a:schemeClr val="bg2">
                    <a:lumMod val="10000"/>
                  </a:schemeClr>
                </a:solidFill>
                <a:latin typeface="Calibri" pitchFamily="34" charset="0"/>
              </a:rPr>
              <a:t> el Control de </a:t>
            </a:r>
            <a:r>
              <a:rPr lang="en-US" sz="2800" b="1" dirty="0" err="1" smtClean="0">
                <a:solidFill>
                  <a:schemeClr val="bg2">
                    <a:lumMod val="10000"/>
                  </a:schemeClr>
                </a:solidFill>
                <a:latin typeface="Calibri" pitchFamily="34" charset="0"/>
              </a:rPr>
              <a:t>Tráfico</a:t>
            </a:r>
            <a:r>
              <a:rPr lang="en-US" sz="2800" b="1" dirty="0" smtClean="0">
                <a:solidFill>
                  <a:schemeClr val="bg2">
                    <a:lumMod val="10000"/>
                  </a:schemeClr>
                </a:solidFill>
                <a:latin typeface="Calibri" pitchFamily="34" charset="0"/>
              </a:rPr>
              <a:t> </a:t>
            </a:r>
            <a:r>
              <a:rPr lang="en-US" sz="2800" b="1" dirty="0" err="1" smtClean="0">
                <a:solidFill>
                  <a:schemeClr val="bg2">
                    <a:lumMod val="10000"/>
                  </a:schemeClr>
                </a:solidFill>
                <a:latin typeface="Calibri" pitchFamily="34" charset="0"/>
              </a:rPr>
              <a:t>Interno</a:t>
            </a:r>
            <a:r>
              <a:rPr lang="en-US" sz="2800" b="1" dirty="0" smtClean="0">
                <a:solidFill>
                  <a:schemeClr val="bg2">
                    <a:lumMod val="10000"/>
                  </a:schemeClr>
                </a:solidFill>
                <a:latin typeface="Calibri" pitchFamily="34" charset="0"/>
              </a:rPr>
              <a:t>?</a:t>
            </a:r>
            <a:endParaRPr lang="en-US" sz="2800" b="1" dirty="0">
              <a:solidFill>
                <a:schemeClr val="bg2">
                  <a:lumMod val="10000"/>
                </a:schemeClr>
              </a:solidFill>
              <a:latin typeface="Calibri" pitchFamily="34" charset="0"/>
            </a:endParaRPr>
          </a:p>
        </p:txBody>
      </p:sp>
      <p:sp>
        <p:nvSpPr>
          <p:cNvPr id="13" name="Subtitle 8"/>
          <p:cNvSpPr txBox="1">
            <a:spLocks/>
          </p:cNvSpPr>
          <p:nvPr/>
        </p:nvSpPr>
        <p:spPr bwMode="auto">
          <a:xfrm>
            <a:off x="381000" y="3007260"/>
            <a:ext cx="8138770" cy="560387"/>
          </a:xfrm>
          <a:prstGeom prst="rect">
            <a:avLst/>
          </a:prstGeom>
          <a:noFill/>
          <a:ln w="9525">
            <a:noFill/>
            <a:miter lim="800000"/>
            <a:headEnd/>
            <a:tailEnd/>
          </a:ln>
        </p:spPr>
        <p:txBody>
          <a:bodyPr/>
          <a:lstStyle/>
          <a:p>
            <a:pPr>
              <a:lnSpc>
                <a:spcPts val="22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dirty="0" smtClean="0">
                <a:latin typeface="Arial Narrow" pitchFamily="34" charset="0"/>
              </a:rPr>
              <a:t>La meta </a:t>
            </a:r>
            <a:r>
              <a:rPr lang="en-US" sz="2000" b="1" dirty="0" err="1" smtClean="0">
                <a:latin typeface="Arial Narrow" pitchFamily="34" charset="0"/>
              </a:rPr>
              <a:t>es</a:t>
            </a:r>
            <a:r>
              <a:rPr lang="en-US" sz="2000" b="1" dirty="0" smtClean="0">
                <a:latin typeface="Arial Narrow" pitchFamily="34" charset="0"/>
              </a:rPr>
              <a:t> un plan </a:t>
            </a:r>
            <a:r>
              <a:rPr lang="en-US" sz="2000" b="1" dirty="0" err="1" smtClean="0">
                <a:latin typeface="Arial Narrow" pitchFamily="34" charset="0"/>
              </a:rPr>
              <a:t>que</a:t>
            </a:r>
            <a:r>
              <a:rPr lang="en-US" sz="2000" b="1" dirty="0" smtClean="0">
                <a:latin typeface="Arial Narrow" pitchFamily="34" charset="0"/>
              </a:rPr>
              <a:t> </a:t>
            </a:r>
            <a:r>
              <a:rPr lang="en-US" sz="2000" b="1" dirty="0" err="1" smtClean="0">
                <a:latin typeface="Arial Narrow" pitchFamily="34" charset="0"/>
              </a:rPr>
              <a:t>separe</a:t>
            </a:r>
            <a:r>
              <a:rPr lang="en-US" sz="2000" b="1" dirty="0" smtClean="0">
                <a:latin typeface="Arial Narrow" pitchFamily="34" charset="0"/>
              </a:rPr>
              <a:t> a los </a:t>
            </a:r>
            <a:r>
              <a:rPr lang="en-US" sz="2000" b="1" dirty="0" err="1" smtClean="0">
                <a:latin typeface="Arial Narrow" pitchFamily="34" charset="0"/>
              </a:rPr>
              <a:t>vehiculos</a:t>
            </a:r>
            <a:r>
              <a:rPr lang="en-US" sz="2000" b="1" dirty="0" smtClean="0">
                <a:latin typeface="Arial Narrow" pitchFamily="34" charset="0"/>
              </a:rPr>
              <a:t>/</a:t>
            </a:r>
          </a:p>
          <a:p>
            <a:pPr>
              <a:lnSpc>
                <a:spcPts val="2200"/>
              </a:lnSpc>
              <a:buSzPct val="50000"/>
            </a:pPr>
            <a:r>
              <a:rPr lang="en-US" sz="2000" b="1" dirty="0" smtClean="0">
                <a:latin typeface="Arial Narrow" pitchFamily="34" charset="0"/>
              </a:rPr>
              <a:t>     </a:t>
            </a:r>
            <a:r>
              <a:rPr lang="en-US" sz="2000" b="1" dirty="0" err="1" smtClean="0">
                <a:latin typeface="Arial Narrow" pitchFamily="34" charset="0"/>
              </a:rPr>
              <a:t>equipos</a:t>
            </a:r>
            <a:r>
              <a:rPr lang="en-US" sz="2000" b="1" dirty="0" smtClean="0">
                <a:latin typeface="Arial Narrow" pitchFamily="34" charset="0"/>
              </a:rPr>
              <a:t> de </a:t>
            </a:r>
            <a:r>
              <a:rPr lang="en-US" sz="2000" b="1" dirty="0" err="1" smtClean="0">
                <a:latin typeface="Arial Narrow" pitchFamily="34" charset="0"/>
              </a:rPr>
              <a:t>construccion</a:t>
            </a:r>
            <a:r>
              <a:rPr lang="en-US" sz="2000" b="1" dirty="0" smtClean="0">
                <a:latin typeface="Arial Narrow" pitchFamily="34" charset="0"/>
              </a:rPr>
              <a:t> de los </a:t>
            </a:r>
            <a:r>
              <a:rPr lang="en-US" sz="2000" b="1" dirty="0" err="1" smtClean="0">
                <a:latin typeface="Arial Narrow" pitchFamily="34" charset="0"/>
              </a:rPr>
              <a:t>trabajadores</a:t>
            </a:r>
            <a:r>
              <a:rPr lang="en-US" sz="2000" b="1" dirty="0" smtClean="0">
                <a:latin typeface="Arial Narrow" pitchFamily="34" charset="0"/>
              </a:rPr>
              <a:t> </a:t>
            </a:r>
          </a:p>
          <a:p>
            <a:pPr>
              <a:lnSpc>
                <a:spcPts val="2400"/>
              </a:lnSpc>
              <a:buFont typeface="Arial" pitchFamily="34" charset="0"/>
              <a:buChar char="•"/>
            </a:pPr>
            <a:endParaRPr lang="en-US" sz="2400" b="1" dirty="0">
              <a:latin typeface="Arial Narrow" pitchFamily="34" charset="0"/>
            </a:endParaRPr>
          </a:p>
        </p:txBody>
      </p:sp>
      <p:sp>
        <p:nvSpPr>
          <p:cNvPr id="14" name="Subtitle 8"/>
          <p:cNvSpPr txBox="1">
            <a:spLocks/>
          </p:cNvSpPr>
          <p:nvPr/>
        </p:nvSpPr>
        <p:spPr bwMode="auto">
          <a:xfrm>
            <a:off x="105508" y="5181600"/>
            <a:ext cx="8077200" cy="486629"/>
          </a:xfrm>
          <a:prstGeom prst="rect">
            <a:avLst/>
          </a:prstGeom>
          <a:noFill/>
          <a:ln w="9525">
            <a:noFill/>
            <a:miter lim="800000"/>
            <a:headEnd/>
            <a:tailEnd/>
          </a:ln>
        </p:spPr>
        <p:txBody>
          <a:bodyPr/>
          <a:lstStyle/>
          <a:p>
            <a:pPr>
              <a:lnSpc>
                <a:spcPts val="2200"/>
              </a:lnSpc>
              <a:spcBef>
                <a:spcPct val="20000"/>
              </a:spcBef>
            </a:pPr>
            <a:r>
              <a:rPr lang="en-US" sz="2200" b="1" u="sng" dirty="0" smtClean="0">
                <a:solidFill>
                  <a:srgbClr val="C00000"/>
                </a:solidFill>
                <a:latin typeface="Calibri" pitchFamily="34" charset="0"/>
              </a:rPr>
              <a:t>PCTT</a:t>
            </a:r>
            <a:r>
              <a:rPr lang="en-US" sz="2200" b="1" dirty="0" smtClean="0">
                <a:solidFill>
                  <a:srgbClr val="C00000"/>
                </a:solidFill>
                <a:latin typeface="Calibri" pitchFamily="34" charset="0"/>
              </a:rPr>
              <a:t/>
            </a:r>
            <a:br>
              <a:rPr lang="en-US" sz="2200" b="1" dirty="0" smtClean="0">
                <a:solidFill>
                  <a:srgbClr val="C00000"/>
                </a:solidFill>
                <a:latin typeface="Calibri" pitchFamily="34" charset="0"/>
              </a:rPr>
            </a:br>
            <a:r>
              <a:rPr lang="en-US" sz="2200" b="1" dirty="0" smtClean="0">
                <a:solidFill>
                  <a:srgbClr val="C00000"/>
                </a:solidFill>
                <a:latin typeface="Calibri" pitchFamily="34" charset="0"/>
              </a:rPr>
              <a:t>El Plan de Control de </a:t>
            </a:r>
            <a:r>
              <a:rPr lang="en-US" sz="2200" b="1" dirty="0" err="1" smtClean="0">
                <a:solidFill>
                  <a:srgbClr val="C00000"/>
                </a:solidFill>
                <a:latin typeface="Calibri" pitchFamily="34" charset="0"/>
              </a:rPr>
              <a:t>Tráfico</a:t>
            </a:r>
            <a:r>
              <a:rPr lang="en-US" sz="2200" b="1" spc="-30" dirty="0" smtClean="0">
                <a:solidFill>
                  <a:srgbClr val="C00000"/>
                </a:solidFill>
                <a:latin typeface="Calibri" pitchFamily="34" charset="0"/>
              </a:rPr>
              <a:t/>
            </a:r>
            <a:br>
              <a:rPr lang="en-US" sz="2200" b="1" spc="-30" dirty="0" smtClean="0">
                <a:solidFill>
                  <a:srgbClr val="C00000"/>
                </a:solidFill>
                <a:latin typeface="Calibri" pitchFamily="34" charset="0"/>
              </a:rPr>
            </a:br>
            <a:r>
              <a:rPr lang="en-US" sz="2200" b="1" spc="-30" dirty="0" smtClean="0">
                <a:solidFill>
                  <a:srgbClr val="C00000"/>
                </a:solidFill>
                <a:latin typeface="Calibri" pitchFamily="34" charset="0"/>
              </a:rPr>
              <a:t>Temporal </a:t>
            </a:r>
            <a:r>
              <a:rPr lang="en-US" sz="2200" b="1" spc="-30" dirty="0" err="1" smtClean="0">
                <a:solidFill>
                  <a:srgbClr val="C00000"/>
                </a:solidFill>
                <a:latin typeface="Calibri" pitchFamily="34" charset="0"/>
              </a:rPr>
              <a:t>orienta</a:t>
            </a:r>
            <a:r>
              <a:rPr lang="en-US" sz="2200" b="1" spc="-30" dirty="0" smtClean="0">
                <a:solidFill>
                  <a:srgbClr val="C00000"/>
                </a:solidFill>
                <a:latin typeface="Calibri" pitchFamily="34" charset="0"/>
              </a:rPr>
              <a:t> a los </a:t>
            </a:r>
            <a:r>
              <a:rPr lang="en-US" sz="2200" b="1" spc="-30" dirty="0" err="1" smtClean="0">
                <a:solidFill>
                  <a:srgbClr val="C00000"/>
                </a:solidFill>
                <a:latin typeface="Calibri" pitchFamily="34" charset="0"/>
              </a:rPr>
              <a:t>conductores</a:t>
            </a:r>
            <a:r>
              <a:rPr lang="en-US" sz="2200" b="1" spc="-30" dirty="0" smtClean="0">
                <a:solidFill>
                  <a:srgbClr val="C00000"/>
                </a:solidFill>
                <a:latin typeface="Calibri" pitchFamily="34" charset="0"/>
              </a:rPr>
              <a:t>  </a:t>
            </a:r>
            <a:br>
              <a:rPr lang="en-US" sz="2200" b="1" spc="-30" dirty="0" smtClean="0">
                <a:solidFill>
                  <a:srgbClr val="C00000"/>
                </a:solidFill>
                <a:latin typeface="Calibri" pitchFamily="34" charset="0"/>
              </a:rPr>
            </a:br>
            <a:r>
              <a:rPr lang="en-US" sz="2200" b="1" spc="-30" dirty="0" smtClean="0">
                <a:solidFill>
                  <a:srgbClr val="C00000"/>
                </a:solidFill>
                <a:latin typeface="Calibri" pitchFamily="34" charset="0"/>
              </a:rPr>
              <a:t>a </a:t>
            </a:r>
            <a:r>
              <a:rPr lang="en-US" sz="2200" b="1" spc="-30" dirty="0" err="1" smtClean="0">
                <a:solidFill>
                  <a:srgbClr val="C00000"/>
                </a:solidFill>
                <a:latin typeface="Calibri" pitchFamily="34" charset="0"/>
              </a:rPr>
              <a:t>través</a:t>
            </a:r>
            <a:r>
              <a:rPr lang="en-US" sz="2200" b="1" spc="-30" dirty="0" smtClean="0">
                <a:solidFill>
                  <a:srgbClr val="C00000"/>
                </a:solidFill>
                <a:latin typeface="Calibri" pitchFamily="34" charset="0"/>
              </a:rPr>
              <a:t> de la </a:t>
            </a:r>
            <a:r>
              <a:rPr lang="en-US" sz="2200" b="1" spc="-30" dirty="0" err="1" smtClean="0">
                <a:solidFill>
                  <a:srgbClr val="C00000"/>
                </a:solidFill>
                <a:latin typeface="Calibri" pitchFamily="34" charset="0"/>
              </a:rPr>
              <a:t>zona</a:t>
            </a:r>
            <a:r>
              <a:rPr lang="en-US" sz="2200" b="1" spc="-30" dirty="0" smtClean="0">
                <a:solidFill>
                  <a:srgbClr val="C00000"/>
                </a:solidFill>
                <a:latin typeface="Calibri" pitchFamily="34" charset="0"/>
              </a:rPr>
              <a:t> de </a:t>
            </a:r>
            <a:r>
              <a:rPr lang="en-US" sz="2200" b="1" spc="-30" dirty="0" err="1" smtClean="0">
                <a:solidFill>
                  <a:srgbClr val="C00000"/>
                </a:solidFill>
                <a:latin typeface="Calibri" pitchFamily="34" charset="0"/>
              </a:rPr>
              <a:t>trabajo</a:t>
            </a:r>
            <a:endParaRPr lang="en-US" sz="2200" b="1" spc="-30" dirty="0" smtClean="0">
              <a:solidFill>
                <a:srgbClr val="C00000"/>
              </a:solidFill>
              <a:latin typeface="Calibri" pitchFamily="34" charset="0"/>
            </a:endParaRPr>
          </a:p>
        </p:txBody>
      </p:sp>
      <p:pic>
        <p:nvPicPr>
          <p:cNvPr id="19" name="Picture 2" descr="I 485 p1"/>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733800" y="4343400"/>
            <a:ext cx="1955800" cy="1466850"/>
          </a:xfrm>
          <a:prstGeom prst="rect">
            <a:avLst/>
          </a:prstGeom>
          <a:ln w="12700">
            <a:solidFill>
              <a:schemeClr val="tx1"/>
            </a:solidFill>
          </a:ln>
          <a:effectLst>
            <a:outerShdw blurRad="292100" dist="139700" dir="2700000" algn="tl" rotWithShape="0">
              <a:srgbClr val="333333">
                <a:alpha val="65000"/>
              </a:srgbClr>
            </a:outerShdw>
          </a:effectLst>
        </p:spPr>
      </p:pic>
      <p:sp>
        <p:nvSpPr>
          <p:cNvPr id="17" name="Subtitle 8"/>
          <p:cNvSpPr txBox="1">
            <a:spLocks/>
          </p:cNvSpPr>
          <p:nvPr/>
        </p:nvSpPr>
        <p:spPr bwMode="auto">
          <a:xfrm>
            <a:off x="425412" y="3970647"/>
            <a:ext cx="8138770" cy="560387"/>
          </a:xfrm>
          <a:prstGeom prst="rect">
            <a:avLst/>
          </a:prstGeom>
          <a:noFill/>
          <a:ln w="9525">
            <a:noFill/>
            <a:miter lim="800000"/>
            <a:headEnd/>
            <a:tailEnd/>
          </a:ln>
        </p:spPr>
        <p:txBody>
          <a:bodyPr/>
          <a:lstStyle/>
          <a:p>
            <a:pPr>
              <a:lnSpc>
                <a:spcPts val="22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dirty="0" smtClean="0">
                <a:solidFill>
                  <a:srgbClr val="C00000"/>
                </a:solidFill>
                <a:latin typeface="Arial Narrow" pitchFamily="34" charset="0"/>
              </a:rPr>
              <a:t>Un Plan de CTI </a:t>
            </a:r>
            <a:r>
              <a:rPr lang="en-US" sz="2000" b="1" dirty="0" err="1" smtClean="0">
                <a:latin typeface="Arial Narrow" pitchFamily="34" charset="0"/>
              </a:rPr>
              <a:t>explica</a:t>
            </a:r>
            <a:r>
              <a:rPr lang="en-US" sz="2000" b="1" dirty="0" smtClean="0">
                <a:latin typeface="Arial Narrow" pitchFamily="34" charset="0"/>
              </a:rPr>
              <a:t> en </a:t>
            </a:r>
            <a:r>
              <a:rPr lang="en-US" sz="2000" b="1" dirty="0" err="1" smtClean="0">
                <a:latin typeface="Arial Narrow" pitchFamily="34" charset="0"/>
              </a:rPr>
              <a:t>detalle</a:t>
            </a:r>
            <a:r>
              <a:rPr lang="en-US" sz="2000" b="1" dirty="0" smtClean="0">
                <a:latin typeface="Arial Narrow" pitchFamily="34" charset="0"/>
              </a:rPr>
              <a:t> la forma en la </a:t>
            </a:r>
            <a:r>
              <a:rPr lang="en-US" sz="2000" b="1" dirty="0" err="1" smtClean="0">
                <a:latin typeface="Arial Narrow" pitchFamily="34" charset="0"/>
              </a:rPr>
              <a:t>que</a:t>
            </a:r>
            <a:r>
              <a:rPr lang="en-US" sz="2000" b="1" dirty="0" smtClean="0">
                <a:latin typeface="Arial Narrow" pitchFamily="34" charset="0"/>
              </a:rPr>
              <a:t>  </a:t>
            </a:r>
            <a:br>
              <a:rPr lang="en-US" sz="2000" b="1" dirty="0" smtClean="0">
                <a:latin typeface="Arial Narrow" pitchFamily="34" charset="0"/>
              </a:rPr>
            </a:br>
            <a:r>
              <a:rPr lang="en-US" sz="2000" b="1" dirty="0" smtClean="0">
                <a:latin typeface="Arial Narrow" pitchFamily="34" charset="0"/>
              </a:rPr>
              <a:t>     el </a:t>
            </a:r>
            <a:r>
              <a:rPr lang="en-US" sz="2000" b="1" dirty="0" err="1" smtClean="0">
                <a:latin typeface="Arial Narrow" pitchFamily="34" charset="0"/>
              </a:rPr>
              <a:t>tráfico</a:t>
            </a:r>
            <a:r>
              <a:rPr lang="en-US" sz="2000" b="1" dirty="0" smtClean="0">
                <a:latin typeface="Arial Narrow" pitchFamily="34" charset="0"/>
              </a:rPr>
              <a:t> de la </a:t>
            </a:r>
            <a:r>
              <a:rPr lang="en-US" sz="2000" b="1" dirty="0" err="1" smtClean="0">
                <a:latin typeface="Arial Narrow" pitchFamily="34" charset="0"/>
              </a:rPr>
              <a:t>construcción</a:t>
            </a:r>
            <a:r>
              <a:rPr lang="en-US" sz="2000" b="1" dirty="0" smtClean="0">
                <a:latin typeface="Arial Narrow" pitchFamily="34" charset="0"/>
              </a:rPr>
              <a:t> </a:t>
            </a:r>
            <a:r>
              <a:rPr lang="en-US" sz="2000" b="1" dirty="0" err="1" smtClean="0">
                <a:latin typeface="Arial Narrow" pitchFamily="34" charset="0"/>
              </a:rPr>
              <a:t>debe</a:t>
            </a:r>
            <a:r>
              <a:rPr lang="en-US" sz="2000" b="1" dirty="0" smtClean="0">
                <a:latin typeface="Arial Narrow" pitchFamily="34" charset="0"/>
              </a:rPr>
              <a:t> </a:t>
            </a:r>
            <a:r>
              <a:rPr lang="en-US" sz="2000" b="1" dirty="0" err="1" smtClean="0">
                <a:latin typeface="Arial Narrow" pitchFamily="34" charset="0"/>
              </a:rPr>
              <a:t>desplazarse</a:t>
            </a:r>
            <a:r>
              <a:rPr lang="en-US" sz="2000" b="1" dirty="0" smtClean="0">
                <a:latin typeface="Arial Narrow" pitchFamily="34" charset="0"/>
              </a:rPr>
              <a:t> </a:t>
            </a:r>
            <a:r>
              <a:rPr lang="en-US" sz="2000" b="1" dirty="0" err="1" smtClean="0">
                <a:latin typeface="Arial Narrow" pitchFamily="34" charset="0"/>
              </a:rPr>
              <a:t>sobre</a:t>
            </a:r>
            <a:r>
              <a:rPr lang="en-US" sz="2000" b="1" dirty="0" smtClean="0">
                <a:latin typeface="Arial Narrow" pitchFamily="34" charset="0"/>
              </a:rPr>
              <a:t> el </a:t>
            </a:r>
            <a:br>
              <a:rPr lang="en-US" sz="2000" b="1" dirty="0" smtClean="0">
                <a:latin typeface="Arial Narrow" pitchFamily="34" charset="0"/>
              </a:rPr>
            </a:br>
            <a:r>
              <a:rPr lang="en-US" sz="2000" b="1" dirty="0" smtClean="0">
                <a:latin typeface="Arial Narrow" pitchFamily="34" charset="0"/>
              </a:rPr>
              <a:t>     </a:t>
            </a:r>
            <a:r>
              <a:rPr lang="en-US" sz="2000" b="1" dirty="0" err="1" smtClean="0">
                <a:latin typeface="Arial Narrow" pitchFamily="34" charset="0"/>
              </a:rPr>
              <a:t>área</a:t>
            </a:r>
            <a:r>
              <a:rPr lang="en-US" sz="2000" b="1" dirty="0" smtClean="0">
                <a:latin typeface="Arial Narrow" pitchFamily="34" charset="0"/>
              </a:rPr>
              <a:t> </a:t>
            </a:r>
            <a:r>
              <a:rPr lang="en-US" sz="2000" b="1" dirty="0" err="1" smtClean="0">
                <a:latin typeface="Arial Narrow" pitchFamily="34" charset="0"/>
              </a:rPr>
              <a:t>sombreada</a:t>
            </a:r>
            <a:r>
              <a:rPr lang="en-US" sz="2000" b="1" dirty="0" smtClean="0">
                <a:latin typeface="Arial Narrow" pitchFamily="34" charset="0"/>
              </a:rPr>
              <a:t> en el </a:t>
            </a:r>
            <a:r>
              <a:rPr lang="en-US" sz="2000" b="1" dirty="0" smtClean="0">
                <a:solidFill>
                  <a:srgbClr val="C00000"/>
                </a:solidFill>
                <a:latin typeface="Arial Narrow" pitchFamily="34" charset="0"/>
              </a:rPr>
              <a:t>PCTT </a:t>
            </a:r>
          </a:p>
          <a:p>
            <a:pPr>
              <a:lnSpc>
                <a:spcPts val="2400"/>
              </a:lnSpc>
              <a:buFont typeface="Arial" pitchFamily="34" charset="0"/>
              <a:buChar char="•"/>
            </a:pPr>
            <a:endParaRPr lang="en-US" sz="2400" b="1" dirty="0">
              <a:latin typeface="Arial Narrow" pitchFamily="34" charset="0"/>
            </a:endParaRPr>
          </a:p>
        </p:txBody>
      </p:sp>
      <p:sp>
        <p:nvSpPr>
          <p:cNvPr id="23" name="5-Point Star 22" title="Picture of star under the page number"/>
          <p:cNvSpPr/>
          <p:nvPr/>
        </p:nvSpPr>
        <p:spPr>
          <a:xfrm>
            <a:off x="8484669" y="6607293"/>
            <a:ext cx="159026" cy="143123"/>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title="Picture of an oval on a ITC plan"/>
          <p:cNvSpPr/>
          <p:nvPr/>
        </p:nvSpPr>
        <p:spPr>
          <a:xfrm>
            <a:off x="7010400" y="3124200"/>
            <a:ext cx="457200" cy="14478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pic>
        <p:nvPicPr>
          <p:cNvPr id="28" name="Picture 27" descr="TruckDumpGraphic.png" title="Picture of a dump truck"/>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257800" y="1447800"/>
            <a:ext cx="3614738" cy="2179687"/>
          </a:xfrm>
          <a:prstGeom prst="rect">
            <a:avLst/>
          </a:prstGeom>
        </p:spPr>
      </p:pic>
      <p:pic>
        <p:nvPicPr>
          <p:cNvPr id="27" name="Picture 26" descr="WorkerGraphic.png" title="Picture of on foot road worke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570322" y="3436192"/>
            <a:ext cx="1794556" cy="2964608"/>
          </a:xfrm>
          <a:prstGeom prst="rect">
            <a:avLst/>
          </a:prstGeom>
        </p:spPr>
      </p:pic>
      <p:sp>
        <p:nvSpPr>
          <p:cNvPr id="21" name="Subtitle 8"/>
          <p:cNvSpPr txBox="1">
            <a:spLocks/>
          </p:cNvSpPr>
          <p:nvPr/>
        </p:nvSpPr>
        <p:spPr bwMode="auto">
          <a:xfrm>
            <a:off x="3581400" y="2531531"/>
            <a:ext cx="457200" cy="486629"/>
          </a:xfrm>
          <a:prstGeom prst="rect">
            <a:avLst/>
          </a:prstGeom>
          <a:noFill/>
          <a:ln w="9525">
            <a:noFill/>
            <a:miter lim="800000"/>
            <a:headEnd/>
            <a:tailEnd/>
          </a:ln>
        </p:spPr>
        <p:txBody>
          <a:bodyPr/>
          <a:lstStyle/>
          <a:p>
            <a:pPr>
              <a:lnSpc>
                <a:spcPts val="2200"/>
              </a:lnSpc>
              <a:spcBef>
                <a:spcPct val="20000"/>
              </a:spcBef>
            </a:pPr>
            <a:r>
              <a:rPr lang="en-US" sz="2200" b="1" dirty="0" smtClean="0">
                <a:solidFill>
                  <a:srgbClr val="C00000"/>
                </a:solidFill>
                <a:latin typeface="Calibri" pitchFamily="34" charset="0"/>
              </a:rPr>
              <a:t>*</a:t>
            </a:r>
            <a:endParaRPr lang="en-US" sz="2200" b="1" spc="-30" dirty="0" smtClean="0">
              <a:solidFill>
                <a:srgbClr val="C00000"/>
              </a:solidFill>
              <a:latin typeface="Calibri" pitchFamily="34" charset="0"/>
            </a:endParaRPr>
          </a:p>
        </p:txBody>
      </p:sp>
      <p:sp>
        <p:nvSpPr>
          <p:cNvPr id="22" name="Subtitle 8"/>
          <p:cNvSpPr txBox="1">
            <a:spLocks/>
          </p:cNvSpPr>
          <p:nvPr/>
        </p:nvSpPr>
        <p:spPr bwMode="auto">
          <a:xfrm>
            <a:off x="3124200" y="4191000"/>
            <a:ext cx="457200" cy="486629"/>
          </a:xfrm>
          <a:prstGeom prst="rect">
            <a:avLst/>
          </a:prstGeom>
          <a:noFill/>
          <a:ln w="9525">
            <a:noFill/>
            <a:miter lim="800000"/>
            <a:headEnd/>
            <a:tailEnd/>
          </a:ln>
        </p:spPr>
        <p:txBody>
          <a:bodyPr/>
          <a:lstStyle/>
          <a:p>
            <a:pPr>
              <a:lnSpc>
                <a:spcPts val="2200"/>
              </a:lnSpc>
              <a:spcBef>
                <a:spcPct val="20000"/>
              </a:spcBef>
            </a:pPr>
            <a:r>
              <a:rPr lang="en-US" sz="2200" b="1" dirty="0" smtClean="0">
                <a:solidFill>
                  <a:srgbClr val="C00000"/>
                </a:solidFill>
                <a:latin typeface="Calibri" pitchFamily="34" charset="0"/>
              </a:rPr>
              <a:t>*</a:t>
            </a:r>
            <a:endParaRPr lang="en-US" sz="2200" b="1" spc="-30" dirty="0" smtClean="0">
              <a:solidFill>
                <a:srgbClr val="C00000"/>
              </a:solidFill>
              <a:latin typeface="Calibri" pitchFamily="34" charset="0"/>
            </a:endParaRPr>
          </a:p>
        </p:txBody>
      </p:sp>
      <p:grpSp>
        <p:nvGrpSpPr>
          <p:cNvPr id="30" name="Group 29" title="Picture of red arrows pointing to a dump truck and on foot road worker "/>
          <p:cNvGrpSpPr/>
          <p:nvPr/>
        </p:nvGrpSpPr>
        <p:grpSpPr>
          <a:xfrm rot="-720000">
            <a:off x="6574837" y="3327866"/>
            <a:ext cx="515259" cy="1203722"/>
            <a:chOff x="7772400" y="3276600"/>
            <a:chExt cx="304800" cy="838200"/>
          </a:xfrm>
        </p:grpSpPr>
        <p:sp>
          <p:nvSpPr>
            <p:cNvPr id="26" name="Down Arrow 25"/>
            <p:cNvSpPr/>
            <p:nvPr/>
          </p:nvSpPr>
          <p:spPr>
            <a:xfrm>
              <a:off x="7772400" y="3733800"/>
              <a:ext cx="304800" cy="38100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Down Arrow 28"/>
            <p:cNvSpPr/>
            <p:nvPr/>
          </p:nvSpPr>
          <p:spPr>
            <a:xfrm flipV="1">
              <a:off x="7772400" y="3276600"/>
              <a:ext cx="304800" cy="38100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itle 7" hidden="1"/>
          <p:cNvSpPr>
            <a:spLocks noGrp="1"/>
          </p:cNvSpPr>
          <p:nvPr>
            <p:ph type="title"/>
          </p:nvPr>
        </p:nvSpPr>
        <p:spPr>
          <a:xfrm>
            <a:off x="379997" y="-820567"/>
            <a:ext cx="8229600" cy="1143000"/>
          </a:xfrm>
        </p:spPr>
        <p:txBody>
          <a:bodyPr/>
          <a:lstStyle/>
          <a:p>
            <a:r>
              <a:rPr lang="en-US" dirty="0" smtClean="0"/>
              <a:t>What is internal traffic control</a:t>
            </a:r>
            <a:endParaRPr lang="en-US" dirty="0"/>
          </a:p>
        </p:txBody>
      </p:sp>
      <p:sp>
        <p:nvSpPr>
          <p:cNvPr id="31" name="Slide Number Placeholder 4"/>
          <p:cNvSpPr>
            <a:spLocks noGrp="1"/>
          </p:cNvSpPr>
          <p:nvPr>
            <p:ph type="sldNum" sz="quarter" idx="12"/>
          </p:nvPr>
        </p:nvSpPr>
        <p:spPr/>
        <p:txBody>
          <a:bodyPr/>
          <a:lstStyle/>
          <a:p>
            <a:pPr>
              <a:defRPr/>
            </a:pPr>
            <a:fld id="{991630E5-D2C6-4D54-9913-55C6C92AA029}" type="slidenum">
              <a:rPr lang="en-US" smtClean="0"/>
              <a:pPr>
                <a:defRPr/>
              </a:pPr>
              <a:t>4</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55" presetClass="entr" presetSubtype="0"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1000" fill="hold"/>
                                        <p:tgtEl>
                                          <p:spTgt spid="25"/>
                                        </p:tgtEl>
                                        <p:attrNameLst>
                                          <p:attrName>ppt_w</p:attrName>
                                        </p:attrNameLst>
                                      </p:cBhvr>
                                      <p:tavLst>
                                        <p:tav tm="0">
                                          <p:val>
                                            <p:strVal val="#ppt_w*0.70"/>
                                          </p:val>
                                        </p:tav>
                                        <p:tav tm="100000">
                                          <p:val>
                                            <p:strVal val="#ppt_w"/>
                                          </p:val>
                                        </p:tav>
                                      </p:tavLst>
                                    </p:anim>
                                    <p:anim calcmode="lin" valueType="num">
                                      <p:cBhvr>
                                        <p:cTn id="20" dur="1000" fill="hold"/>
                                        <p:tgtEl>
                                          <p:spTgt spid="25"/>
                                        </p:tgtEl>
                                        <p:attrNameLst>
                                          <p:attrName>ppt_h</p:attrName>
                                        </p:attrNameLst>
                                      </p:cBhvr>
                                      <p:tavLst>
                                        <p:tav tm="0">
                                          <p:val>
                                            <p:strVal val="#ppt_h"/>
                                          </p:val>
                                        </p:tav>
                                        <p:tav tm="100000">
                                          <p:val>
                                            <p:strVal val="#ppt_h"/>
                                          </p:val>
                                        </p:tav>
                                      </p:tavLst>
                                    </p:anim>
                                    <p:animEffect transition="in" filter="fade">
                                      <p:cBhvr>
                                        <p:cTn id="21" dur="1000"/>
                                        <p:tgtEl>
                                          <p:spTgt spid="25"/>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28"/>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nodeType="after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par>
                                <p:cTn id="31" presetID="10" presetClass="entr" presetSubtype="0" fill="hold" nodeType="with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fade">
                                      <p:cBhvr>
                                        <p:cTn id="33" dur="1000"/>
                                        <p:tgtEl>
                                          <p:spTgt spid="30"/>
                                        </p:tgtEl>
                                      </p:cBhvr>
                                    </p:animEffect>
                                  </p:childTnLst>
                                </p:cTn>
                              </p:par>
                              <p:par>
                                <p:cTn id="34" presetID="10" presetClass="exit" presetSubtype="0" fill="hold" nodeType="withEffect">
                                  <p:stCondLst>
                                    <p:cond delay="0"/>
                                  </p:stCondLst>
                                  <p:childTnLst>
                                    <p:animEffect transition="out" filter="fade">
                                      <p:cBhvr>
                                        <p:cTn id="35" dur="500"/>
                                        <p:tgtEl>
                                          <p:spTgt spid="25"/>
                                        </p:tgtEl>
                                      </p:cBhvr>
                                    </p:animEffect>
                                    <p:set>
                                      <p:cBhvr>
                                        <p:cTn id="36" dur="1" fill="hold">
                                          <p:stCondLst>
                                            <p:cond delay="499"/>
                                          </p:stCondLst>
                                        </p:cTn>
                                        <p:tgtEl>
                                          <p:spTgt spid="25"/>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par>
                                <p:cTn id="41" presetID="10" presetClass="entr" presetSubtype="0" fill="hold"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childTnLst>
                                </p:cTn>
                              </p:par>
                              <p:par>
                                <p:cTn id="44" presetID="10" presetClass="entr" presetSubtype="0" fill="hold"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1000"/>
                                        <p:tgtEl>
                                          <p:spTgt spid="19"/>
                                        </p:tgtEl>
                                      </p:cBhvr>
                                    </p:animEffect>
                                  </p:childTnLst>
                                </p:cTn>
                              </p:par>
                              <p:par>
                                <p:cTn id="47" presetID="10" presetClass="exit" presetSubtype="0" fill="hold" nodeType="withEffect">
                                  <p:stCondLst>
                                    <p:cond delay="0"/>
                                  </p:stCondLst>
                                  <p:childTnLst>
                                    <p:animEffect transition="out" filter="fade">
                                      <p:cBhvr>
                                        <p:cTn id="48" dur="1000"/>
                                        <p:tgtEl>
                                          <p:spTgt spid="30"/>
                                        </p:tgtEl>
                                      </p:cBhvr>
                                    </p:animEffect>
                                    <p:set>
                                      <p:cBhvr>
                                        <p:cTn id="49" dur="1" fill="hold">
                                          <p:stCondLst>
                                            <p:cond delay="999"/>
                                          </p:stCondLst>
                                        </p:cTn>
                                        <p:tgtEl>
                                          <p:spTgt spid="30"/>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1000"/>
                                        <p:tgtEl>
                                          <p:spTgt spid="27"/>
                                        </p:tgtEl>
                                      </p:cBhvr>
                                    </p:animEffect>
                                    <p:set>
                                      <p:cBhvr>
                                        <p:cTn id="52" dur="1" fill="hold">
                                          <p:stCondLst>
                                            <p:cond delay="999"/>
                                          </p:stCondLst>
                                        </p:cTn>
                                        <p:tgtEl>
                                          <p:spTgt spid="27"/>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1000"/>
                                        <p:tgtEl>
                                          <p:spTgt spid="28"/>
                                        </p:tgtEl>
                                      </p:cBhvr>
                                    </p:animEffect>
                                    <p:set>
                                      <p:cBhvr>
                                        <p:cTn id="55" dur="1" fill="hold">
                                          <p:stCondLst>
                                            <p:cond delay="999"/>
                                          </p:stCondLst>
                                        </p:cTn>
                                        <p:tgtEl>
                                          <p:spTgt spid="28"/>
                                        </p:tgtEl>
                                        <p:attrNameLst>
                                          <p:attrName>style.visibility</p:attrName>
                                        </p:attrNameLst>
                                      </p:cBhvr>
                                      <p:to>
                                        <p:strVal val="hidden"/>
                                      </p:to>
                                    </p:set>
                                  </p:childTnLst>
                                </p:cTn>
                              </p:par>
                            </p:childTnLst>
                          </p:cTn>
                        </p:par>
                        <p:par>
                          <p:cTn id="56" fill="hold">
                            <p:stCondLst>
                              <p:cond delay="1000"/>
                            </p:stCondLst>
                            <p:childTnLst>
                              <p:par>
                                <p:cTn id="57" presetID="51" presetClass="entr" presetSubtype="0" fill="hold" grpId="0"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fade">
                                      <p:cBhvr>
                                        <p:cTn id="59" dur="385" decel="100000"/>
                                        <p:tgtEl>
                                          <p:spTgt spid="24"/>
                                        </p:tgtEl>
                                      </p:cBhvr>
                                    </p:animEffect>
                                    <p:animScale>
                                      <p:cBhvr>
                                        <p:cTn id="60" dur="385" decel="100000"/>
                                        <p:tgtEl>
                                          <p:spTgt spid="24"/>
                                        </p:tgtEl>
                                      </p:cBhvr>
                                      <p:from x="10000" y="10000"/>
                                      <p:to x="200000" y="450000"/>
                                    </p:animScale>
                                    <p:animScale>
                                      <p:cBhvr>
                                        <p:cTn id="61" dur="615" accel="100000" fill="hold">
                                          <p:stCondLst>
                                            <p:cond delay="385"/>
                                          </p:stCondLst>
                                        </p:cTn>
                                        <p:tgtEl>
                                          <p:spTgt spid="24"/>
                                        </p:tgtEl>
                                      </p:cBhvr>
                                      <p:from x="200000" y="450000"/>
                                      <p:to x="100000" y="100000"/>
                                    </p:animScale>
                                    <p:set>
                                      <p:cBhvr>
                                        <p:cTn id="62" dur="385" fill="hold"/>
                                        <p:tgtEl>
                                          <p:spTgt spid="24"/>
                                        </p:tgtEl>
                                        <p:attrNameLst>
                                          <p:attrName>ppt_x</p:attrName>
                                        </p:attrNameLst>
                                      </p:cBhvr>
                                      <p:to>
                                        <p:strVal val="(0.5)"/>
                                      </p:to>
                                    </p:set>
                                    <p:anim from="(0.5)" to="(#ppt_x)" calcmode="lin" valueType="num">
                                      <p:cBhvr>
                                        <p:cTn id="63" dur="615" accel="100000" fill="hold">
                                          <p:stCondLst>
                                            <p:cond delay="385"/>
                                          </p:stCondLst>
                                        </p:cTn>
                                        <p:tgtEl>
                                          <p:spTgt spid="24"/>
                                        </p:tgtEl>
                                        <p:attrNameLst>
                                          <p:attrName>ppt_x</p:attrName>
                                        </p:attrNameLst>
                                      </p:cBhvr>
                                    </p:anim>
                                    <p:set>
                                      <p:cBhvr>
                                        <p:cTn id="64" dur="385" fill="hold"/>
                                        <p:tgtEl>
                                          <p:spTgt spid="24"/>
                                        </p:tgtEl>
                                        <p:attrNameLst>
                                          <p:attrName>ppt_y</p:attrName>
                                        </p:attrNameLst>
                                      </p:cBhvr>
                                      <p:to>
                                        <p:strVal val="(#ppt_y+0.4)"/>
                                      </p:to>
                                    </p:set>
                                    <p:anim from="(#ppt_y+0.4)" to="(#ppt_y)" calcmode="lin" valueType="num">
                                      <p:cBhvr>
                                        <p:cTn id="65" dur="615" accel="100000" fill="hold">
                                          <p:stCondLst>
                                            <p:cond delay="385"/>
                                          </p:stCondLst>
                                        </p:cTn>
                                        <p:tgtEl>
                                          <p:spTgt spid="24"/>
                                        </p:tgtEl>
                                        <p:attrNameLst>
                                          <p:attrName>ppt_y</p:attrName>
                                        </p:attrNameLst>
                                      </p:cBhvr>
                                    </p:anim>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fade">
                                      <p:cBhvr>
                                        <p:cTn id="70" dur="500"/>
                                        <p:tgtEl>
                                          <p:spTgt spid="14"/>
                                        </p:tgtEl>
                                      </p:cBhvr>
                                    </p:animEffect>
                                  </p:childTnLst>
                                </p:cTn>
                              </p:par>
                              <p:par>
                                <p:cTn id="71" presetID="1" presetClass="entr" presetSubtype="0" fill="hold" grpId="1" nodeType="withEffect">
                                  <p:stCondLst>
                                    <p:cond delay="0"/>
                                  </p:stCondLst>
                                  <p:childTnLst>
                                    <p:set>
                                      <p:cBhvr>
                                        <p:cTn id="72" dur="1" fill="hold">
                                          <p:stCondLst>
                                            <p:cond delay="0"/>
                                          </p:stCondLst>
                                        </p:cTn>
                                        <p:tgtEl>
                                          <p:spTgt spid="17"/>
                                        </p:tgtEl>
                                        <p:attrNameLst>
                                          <p:attrName>style.visibility</p:attrName>
                                        </p:attrNameLst>
                                      </p:cBhvr>
                                      <p:to>
                                        <p:strVal val="visible"/>
                                      </p:to>
                                    </p:set>
                                  </p:childTnLst>
                                </p:cTn>
                              </p:par>
                              <p:par>
                                <p:cTn id="73" presetID="10" presetClass="entr" presetSubtype="0" fill="hold" grpId="0" nodeType="with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500"/>
                                        <p:tgtEl>
                                          <p:spTgt spid="22"/>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21"/>
                                        </p:tgtEl>
                                        <p:attrNameLst>
                                          <p:attrName>style.visibility</p:attrName>
                                        </p:attrNameLst>
                                      </p:cBhvr>
                                      <p:to>
                                        <p:strVal val="visible"/>
                                      </p:to>
                                    </p:set>
                                    <p:animEffect transition="in" filter="fade">
                                      <p:cBhvr>
                                        <p:cTn id="78" dur="500"/>
                                        <p:tgtEl>
                                          <p:spTgt spid="21"/>
                                        </p:tgtEl>
                                      </p:cBhvr>
                                    </p:animEffect>
                                  </p:childTnLst>
                                </p:cTn>
                              </p:par>
                              <p:par>
                                <p:cTn id="79" presetID="1" presetClass="entr" presetSubtype="0"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p:bldP spid="14" grpId="0"/>
      <p:bldP spid="17" grpId="0"/>
      <p:bldP spid="17" grpId="1"/>
      <p:bldP spid="23" grpId="0" animBg="1"/>
      <p:bldP spid="24" grpId="0" animBg="1"/>
      <p:bldP spid="21"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title="Picture of ARTBA Internal traffic control preventing runovers and backovers in roadway construction Title"/>
          <p:cNvGrpSpPr/>
          <p:nvPr/>
        </p:nvGrpSpPr>
        <p:grpSpPr>
          <a:xfrm>
            <a:off x="381000" y="336288"/>
            <a:ext cx="8595360" cy="959112"/>
            <a:chOff x="381000" y="336288"/>
            <a:chExt cx="8595360" cy="959112"/>
          </a:xfrm>
        </p:grpSpPr>
        <p:sp>
          <p:nvSpPr>
            <p:cNvPr id="25" name="Title 7"/>
            <p:cNvSpPr txBox="1">
              <a:spLocks/>
            </p:cNvSpPr>
            <p:nvPr/>
          </p:nvSpPr>
          <p:spPr>
            <a:xfrm>
              <a:off x="381000" y="336288"/>
              <a:ext cx="8595360" cy="914400"/>
            </a:xfrm>
            <a:prstGeom prst="rect">
              <a:avLst/>
            </a:pr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tileRect/>
            </a:gradFill>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a:bevelT h="25400"/>
            </a:sp3d>
          </p:spPr>
          <p:style>
            <a:lnRef idx="0">
              <a:schemeClr val="accent3"/>
            </a:lnRef>
            <a:fillRef idx="3">
              <a:schemeClr val="accent3"/>
            </a:fillRef>
            <a:effectRef idx="3">
              <a:schemeClr val="accent3"/>
            </a:effectRef>
            <a:fontRef idx="minor">
              <a:schemeClr val="lt1"/>
            </a:fontRef>
          </p:style>
          <p:txBody>
            <a:bodyPr anchor="ctr"/>
            <a:lstStyle/>
            <a:p>
              <a:pPr fontAlgn="auto">
                <a:spcAft>
                  <a:spcPts val="0"/>
                </a:spcAft>
                <a:defRPr/>
              </a:pPr>
              <a:endParaRPr lang="en-US" sz="3600" b="1" dirty="0">
                <a:solidFill>
                  <a:schemeClr val="bg1"/>
                </a:solidFill>
              </a:endParaRPr>
            </a:p>
          </p:txBody>
        </p:sp>
        <p:sp>
          <p:nvSpPr>
            <p:cNvPr id="30" name="Subtitle 8"/>
            <p:cNvSpPr txBox="1">
              <a:spLocks/>
            </p:cNvSpPr>
            <p:nvPr/>
          </p:nvSpPr>
          <p:spPr bwMode="auto">
            <a:xfrm>
              <a:off x="927698" y="592348"/>
              <a:ext cx="6324600" cy="381000"/>
            </a:xfrm>
            <a:prstGeom prst="rect">
              <a:avLst/>
            </a:prstGeom>
            <a:noFill/>
            <a:ln w="9525">
              <a:noFill/>
              <a:miter lim="800000"/>
              <a:headEnd/>
              <a:tailEnd/>
            </a:ln>
          </p:spPr>
          <p:txBody>
            <a:bodyPr>
              <a:scene3d>
                <a:camera prst="orthographicFront"/>
                <a:lightRig rig="threePt" dir="t"/>
              </a:scene3d>
              <a:sp3d extrusionH="57150">
                <a:bevelT w="82550" h="38100" prst="coolSlant"/>
              </a:sp3d>
            </a:bodyPr>
            <a:lstStyle/>
            <a:p>
              <a:pPr lvl="0" algn="r">
                <a:lnSpc>
                  <a:spcPts val="1900"/>
                </a:lnSpc>
              </a:pPr>
              <a:r>
                <a:rPr lang="en-US" sz="3600" b="1" dirty="0">
                  <a:solidFill>
                    <a:prstClr val="black"/>
                  </a:solidFill>
                  <a:effectLst>
                    <a:outerShdw blurRad="60007" dist="310007" dir="7680000" sy="30000" kx="1300200" algn="ctr" rotWithShape="0">
                      <a:prstClr val="black">
                        <a:alpha val="32000"/>
                      </a:prstClr>
                    </a:outerShdw>
                  </a:effectLst>
                </a:rPr>
                <a:t>Control de </a:t>
              </a:r>
              <a:r>
                <a:rPr lang="en-US" sz="3600" b="1" dirty="0" err="1">
                  <a:solidFill>
                    <a:prstClr val="black"/>
                  </a:solidFill>
                  <a:effectLst>
                    <a:outerShdw blurRad="60007" dist="310007" dir="7680000" sy="30000" kx="1300200" algn="ctr" rotWithShape="0">
                      <a:prstClr val="black">
                        <a:alpha val="32000"/>
                      </a:prstClr>
                    </a:outerShdw>
                  </a:effectLst>
                </a:rPr>
                <a:t>Tr</a:t>
              </a:r>
              <a:r>
                <a:rPr lang="es-US" sz="3600" b="1" dirty="0" err="1">
                  <a:solidFill>
                    <a:prstClr val="black"/>
                  </a:solidFill>
                  <a:effectLst>
                    <a:outerShdw blurRad="60007" dist="310007" dir="7680000" sy="30000" kx="1300200" algn="ctr" rotWithShape="0">
                      <a:prstClr val="black">
                        <a:alpha val="32000"/>
                      </a:prstClr>
                    </a:outerShdw>
                  </a:effectLst>
                </a:rPr>
                <a:t>áfico</a:t>
              </a:r>
              <a:r>
                <a:rPr lang="es-US" sz="3600" b="1" dirty="0">
                  <a:solidFill>
                    <a:prstClr val="black"/>
                  </a:solidFill>
                  <a:effectLst>
                    <a:outerShdw blurRad="60007" dist="310007" dir="7680000" sy="30000" kx="1300200" algn="ctr" rotWithShape="0">
                      <a:prstClr val="black">
                        <a:alpha val="32000"/>
                      </a:prstClr>
                    </a:outerShdw>
                  </a:effectLst>
                </a:rPr>
                <a:t> Interno</a:t>
              </a: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a:p>
              <a:pPr algn="r">
                <a:lnSpc>
                  <a:spcPts val="1900"/>
                </a:lnSpc>
              </a:pP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p:txBody>
        </p:sp>
        <p:sp>
          <p:nvSpPr>
            <p:cNvPr id="31" name="Subtitle 8"/>
            <p:cNvSpPr txBox="1">
              <a:spLocks/>
            </p:cNvSpPr>
            <p:nvPr/>
          </p:nvSpPr>
          <p:spPr bwMode="auto">
            <a:xfrm>
              <a:off x="589828" y="957530"/>
              <a:ext cx="7563572" cy="337870"/>
            </a:xfrm>
            <a:prstGeom prst="rect">
              <a:avLst/>
            </a:prstGeom>
            <a:noFill/>
            <a:ln w="9525">
              <a:noFill/>
              <a:miter lim="800000"/>
              <a:headEnd/>
              <a:tailEnd/>
            </a:ln>
          </p:spPr>
          <p:txBody>
            <a:bodyPr/>
            <a:lstStyle/>
            <a:p>
              <a:pPr>
                <a:lnSpc>
                  <a:spcPts val="1900"/>
                </a:lnSpc>
              </a:pPr>
              <a:r>
                <a:rPr lang="en-US" sz="1600" b="1" i="1" spc="50" dirty="0">
                  <a:ln>
                    <a:solidFill>
                      <a:srgbClr val="C00000"/>
                    </a:solidFill>
                  </a:ln>
                  <a:solidFill>
                    <a:srgbClr val="003300"/>
                  </a:solidFill>
                </a:rPr>
                <a:t>PREVINIENDO INCIDENTES POR ATROPELLOS EN LA CONSTRUCCION VIAL</a:t>
              </a:r>
              <a:endParaRPr lang="en-US" sz="1600" b="1" i="1" spc="50" dirty="0">
                <a:ln>
                  <a:solidFill>
                    <a:srgbClr val="C00000"/>
                  </a:solidFill>
                </a:ln>
                <a:solidFill>
                  <a:srgbClr val="003300"/>
                </a:solidFill>
                <a:latin typeface="Calibri" pitchFamily="34" charset="0"/>
              </a:endParaRPr>
            </a:p>
            <a:p>
              <a:pPr>
                <a:lnSpc>
                  <a:spcPts val="1900"/>
                </a:lnSpc>
              </a:pPr>
              <a:endParaRPr lang="en-US" sz="1600" b="1" i="1" spc="50" dirty="0">
                <a:ln>
                  <a:solidFill>
                    <a:srgbClr val="C00000"/>
                  </a:solidFill>
                </a:ln>
                <a:solidFill>
                  <a:srgbClr val="003300"/>
                </a:solidFill>
                <a:latin typeface="Calibri" pitchFamily="34" charset="0"/>
              </a:endParaRPr>
            </a:p>
          </p:txBody>
        </p:sp>
        <p:pic>
          <p:nvPicPr>
            <p:cNvPr id="32" name="Picture 31" descr="LOGO-ARTBA.png" title="Picture of ARTBA Internal traffic control preventing runovers and backovers in roadway construction Title"/>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57200" y="652077"/>
              <a:ext cx="533400" cy="207686"/>
            </a:xfrm>
            <a:prstGeom prst="rect">
              <a:avLst/>
            </a:prstGeom>
            <a:effectLst>
              <a:outerShdw blurRad="50800" dist="38100" dir="2700000" algn="tl" rotWithShape="0">
                <a:prstClr val="black">
                  <a:alpha val="40000"/>
                </a:prstClr>
              </a:outerShdw>
            </a:effectLst>
          </p:spPr>
        </p:pic>
        <p:pic>
          <p:nvPicPr>
            <p:cNvPr id="33" name="Picture 32" descr="Logo_WZ_Safety.png" title="Picture of ARTBA Internal traffic control preventing runovers and backovers in roadway construction Title"/>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91399" y="440545"/>
              <a:ext cx="1383723" cy="727388"/>
            </a:xfrm>
            <a:prstGeom prst="rect">
              <a:avLst/>
            </a:prstGeom>
            <a:effectLst>
              <a:outerShdw blurRad="50800" dist="38100" dir="2700000" algn="tl" rotWithShape="0">
                <a:prstClr val="black">
                  <a:alpha val="40000"/>
                </a:prstClr>
              </a:outerShdw>
            </a:effectLst>
          </p:spPr>
        </p:pic>
      </p:grpSp>
      <p:sp>
        <p:nvSpPr>
          <p:cNvPr id="34" name="Subtitle 8"/>
          <p:cNvSpPr txBox="1">
            <a:spLocks/>
          </p:cNvSpPr>
          <p:nvPr/>
        </p:nvSpPr>
        <p:spPr bwMode="auto">
          <a:xfrm>
            <a:off x="92075" y="1981200"/>
            <a:ext cx="8061325" cy="506413"/>
          </a:xfrm>
          <a:prstGeom prst="rect">
            <a:avLst/>
          </a:prstGeom>
          <a:noFill/>
          <a:ln w="9525">
            <a:noFill/>
            <a:miter lim="800000"/>
            <a:headEnd/>
            <a:tailEnd/>
          </a:ln>
        </p:spPr>
        <p:txBody>
          <a:bodyPr/>
          <a:lstStyle/>
          <a:p>
            <a:pPr>
              <a:lnSpc>
                <a:spcPts val="2200"/>
              </a:lnSpc>
              <a:spcBef>
                <a:spcPct val="20000"/>
              </a:spcBef>
              <a:buFont typeface="Arial" charset="0"/>
              <a:buChar char="•"/>
            </a:pPr>
            <a:r>
              <a:rPr lang="en-US" sz="2200" b="1" dirty="0">
                <a:solidFill>
                  <a:schemeClr val="tx1">
                    <a:lumMod val="75000"/>
                    <a:lumOff val="25000"/>
                  </a:schemeClr>
                </a:solidFill>
                <a:latin typeface="Arial Narrow" pitchFamily="34" charset="0"/>
              </a:rPr>
              <a:t> </a:t>
            </a:r>
            <a:r>
              <a:rPr lang="en-US" sz="2200" b="1" dirty="0" smtClean="0">
                <a:solidFill>
                  <a:schemeClr val="tx1">
                    <a:lumMod val="75000"/>
                    <a:lumOff val="25000"/>
                  </a:schemeClr>
                </a:solidFill>
                <a:latin typeface="Arial Narrow" pitchFamily="34" charset="0"/>
              </a:rPr>
              <a:t>Un </a:t>
            </a:r>
            <a:r>
              <a:rPr lang="en-US" sz="2200" b="1" dirty="0" err="1" smtClean="0">
                <a:solidFill>
                  <a:schemeClr val="tx1">
                    <a:lumMod val="75000"/>
                    <a:lumOff val="25000"/>
                  </a:schemeClr>
                </a:solidFill>
                <a:latin typeface="Arial Narrow" pitchFamily="34" charset="0"/>
              </a:rPr>
              <a:t>protocolo</a:t>
            </a:r>
            <a:r>
              <a:rPr lang="en-US" sz="2200" b="1" dirty="0" smtClean="0">
                <a:solidFill>
                  <a:schemeClr val="tx1">
                    <a:lumMod val="75000"/>
                    <a:lumOff val="25000"/>
                  </a:schemeClr>
                </a:solidFill>
                <a:latin typeface="Arial Narrow" pitchFamily="34" charset="0"/>
              </a:rPr>
              <a:t> </a:t>
            </a:r>
            <a:r>
              <a:rPr lang="en-US" sz="2200" b="1" dirty="0" err="1" smtClean="0">
                <a:solidFill>
                  <a:schemeClr val="tx1">
                    <a:lumMod val="75000"/>
                    <a:lumOff val="25000"/>
                  </a:schemeClr>
                </a:solidFill>
                <a:latin typeface="Arial Narrow" pitchFamily="34" charset="0"/>
              </a:rPr>
              <a:t>efectivo</a:t>
            </a:r>
            <a:r>
              <a:rPr lang="en-US" sz="2200" b="1" dirty="0" smtClean="0">
                <a:solidFill>
                  <a:schemeClr val="tx1">
                    <a:lumMod val="75000"/>
                    <a:lumOff val="25000"/>
                  </a:schemeClr>
                </a:solidFill>
                <a:latin typeface="Arial Narrow" pitchFamily="34" charset="0"/>
              </a:rPr>
              <a:t> del </a:t>
            </a:r>
            <a:r>
              <a:rPr lang="en-US" sz="2200" b="1" dirty="0" smtClean="0">
                <a:solidFill>
                  <a:srgbClr val="C00000"/>
                </a:solidFill>
                <a:latin typeface="Arial Narrow" pitchFamily="34" charset="0"/>
              </a:rPr>
              <a:t>CTI </a:t>
            </a:r>
            <a:r>
              <a:rPr lang="en-US" sz="2200" b="1" dirty="0" err="1" smtClean="0">
                <a:latin typeface="Arial Narrow" pitchFamily="34" charset="0"/>
              </a:rPr>
              <a:t>informa</a:t>
            </a:r>
            <a:r>
              <a:rPr lang="en-US" sz="2200" b="1" dirty="0" smtClean="0">
                <a:latin typeface="Arial Narrow" pitchFamily="34" charset="0"/>
              </a:rPr>
              <a:t> a </a:t>
            </a:r>
            <a:r>
              <a:rPr lang="en-US" sz="2200" b="1" dirty="0" err="1" smtClean="0">
                <a:latin typeface="Arial Narrow" pitchFamily="34" charset="0"/>
              </a:rPr>
              <a:t>quienes</a:t>
            </a:r>
            <a:r>
              <a:rPr lang="en-US" sz="2200" b="1" dirty="0" smtClean="0">
                <a:latin typeface="Arial Narrow" pitchFamily="34" charset="0"/>
              </a:rPr>
              <a:t/>
            </a:r>
            <a:br>
              <a:rPr lang="en-US" sz="2200" b="1" dirty="0" smtClean="0">
                <a:latin typeface="Arial Narrow" pitchFamily="34" charset="0"/>
              </a:rPr>
            </a:br>
            <a:r>
              <a:rPr lang="en-US" sz="2200" b="1" dirty="0" smtClean="0">
                <a:latin typeface="Arial Narrow" pitchFamily="34" charset="0"/>
              </a:rPr>
              <a:t>   </a:t>
            </a:r>
            <a:r>
              <a:rPr lang="en-US" sz="2200" b="1" dirty="0" err="1" smtClean="0">
                <a:latin typeface="Arial Narrow" pitchFamily="34" charset="0"/>
              </a:rPr>
              <a:t>operan</a:t>
            </a:r>
            <a:r>
              <a:rPr lang="en-US" sz="2200" b="1" dirty="0" smtClean="0">
                <a:latin typeface="Arial Narrow" pitchFamily="34" charset="0"/>
              </a:rPr>
              <a:t> </a:t>
            </a:r>
            <a:r>
              <a:rPr lang="en-US" sz="2200" b="1" dirty="0" err="1" smtClean="0">
                <a:latin typeface="Arial Narrow" pitchFamily="34" charset="0"/>
              </a:rPr>
              <a:t>dentro</a:t>
            </a:r>
            <a:r>
              <a:rPr lang="en-US" sz="2200" b="1" dirty="0" smtClean="0">
                <a:latin typeface="Arial Narrow" pitchFamily="34" charset="0"/>
              </a:rPr>
              <a:t> de la </a:t>
            </a:r>
            <a:r>
              <a:rPr lang="en-US" sz="2200" b="1" dirty="0" err="1" smtClean="0">
                <a:latin typeface="Arial Narrow" pitchFamily="34" charset="0"/>
              </a:rPr>
              <a:t>zona</a:t>
            </a:r>
            <a:r>
              <a:rPr lang="en-US" sz="2200" b="1" dirty="0" smtClean="0">
                <a:latin typeface="Arial Narrow" pitchFamily="34" charset="0"/>
              </a:rPr>
              <a:t> de </a:t>
            </a:r>
            <a:r>
              <a:rPr lang="en-US" sz="2200" b="1" dirty="0" err="1" smtClean="0">
                <a:latin typeface="Arial Narrow" pitchFamily="34" charset="0"/>
              </a:rPr>
              <a:t>trabajo</a:t>
            </a:r>
            <a:r>
              <a:rPr lang="en-US" sz="2200" b="1" dirty="0" smtClean="0">
                <a:latin typeface="Arial Narrow" pitchFamily="34" charset="0"/>
              </a:rPr>
              <a:t> </a:t>
            </a:r>
            <a:r>
              <a:rPr lang="en-US" sz="2200" b="1" dirty="0" err="1" smtClean="0">
                <a:latin typeface="Arial Narrow" pitchFamily="34" charset="0"/>
              </a:rPr>
              <a:t>sobre</a:t>
            </a:r>
            <a:r>
              <a:rPr lang="en-US" sz="2200" b="1" dirty="0" smtClean="0">
                <a:latin typeface="Arial Narrow" pitchFamily="34" charset="0"/>
              </a:rPr>
              <a:t> la </a:t>
            </a:r>
            <a:br>
              <a:rPr lang="en-US" sz="2200" b="1" dirty="0" smtClean="0">
                <a:latin typeface="Arial Narrow" pitchFamily="34" charset="0"/>
              </a:rPr>
            </a:br>
            <a:r>
              <a:rPr lang="en-US" sz="2200" b="1" dirty="0" smtClean="0">
                <a:latin typeface="Arial Narrow" pitchFamily="34" charset="0"/>
              </a:rPr>
              <a:t>   </a:t>
            </a:r>
            <a:r>
              <a:rPr lang="en-US" sz="2200" b="1" dirty="0" err="1" smtClean="0">
                <a:latin typeface="Arial Narrow" pitchFamily="34" charset="0"/>
              </a:rPr>
              <a:t>ubicación</a:t>
            </a:r>
            <a:r>
              <a:rPr lang="en-US" sz="2200" b="1" dirty="0" smtClean="0">
                <a:latin typeface="Arial Narrow" pitchFamily="34" charset="0"/>
              </a:rPr>
              <a:t> de los </a:t>
            </a:r>
            <a:r>
              <a:rPr lang="en-US" sz="2200" b="1" dirty="0" err="1" smtClean="0">
                <a:latin typeface="Arial Narrow" pitchFamily="34" charset="0"/>
              </a:rPr>
              <a:t>demás</a:t>
            </a:r>
            <a:endParaRPr lang="en-US" sz="2200" b="1" dirty="0">
              <a:latin typeface="Arial Narrow" pitchFamily="34" charset="0"/>
            </a:endParaRPr>
          </a:p>
        </p:txBody>
      </p:sp>
      <p:sp>
        <p:nvSpPr>
          <p:cNvPr id="35" name="Subtitle 8"/>
          <p:cNvSpPr txBox="1">
            <a:spLocks/>
          </p:cNvSpPr>
          <p:nvPr/>
        </p:nvSpPr>
        <p:spPr bwMode="auto">
          <a:xfrm>
            <a:off x="388938" y="1447800"/>
            <a:ext cx="7478712" cy="533400"/>
          </a:xfrm>
          <a:prstGeom prst="rect">
            <a:avLst/>
          </a:prstGeom>
          <a:noFill/>
          <a:ln w="9525">
            <a:noFill/>
            <a:miter lim="800000"/>
            <a:headEnd/>
            <a:tailEnd/>
          </a:ln>
        </p:spPr>
        <p:txBody>
          <a:bodyPr/>
          <a:lstStyle/>
          <a:p>
            <a:pPr marL="342900" indent="-342900">
              <a:spcBef>
                <a:spcPct val="20000"/>
              </a:spcBef>
            </a:pPr>
            <a:r>
              <a:rPr lang="en-US" sz="2800" b="1" dirty="0" err="1" smtClean="0">
                <a:solidFill>
                  <a:schemeClr val="bg2">
                    <a:lumMod val="10000"/>
                  </a:schemeClr>
                </a:solidFill>
                <a:latin typeface="Calibri" pitchFamily="34" charset="0"/>
              </a:rPr>
              <a:t>Revisión</a:t>
            </a:r>
            <a:r>
              <a:rPr lang="en-US" sz="2800" b="1" dirty="0" smtClean="0">
                <a:solidFill>
                  <a:schemeClr val="bg2">
                    <a:lumMod val="10000"/>
                  </a:schemeClr>
                </a:solidFill>
                <a:latin typeface="Calibri" pitchFamily="34" charset="0"/>
              </a:rPr>
              <a:t> de un CTI</a:t>
            </a:r>
            <a:endParaRPr lang="en-US" sz="2800" b="1" dirty="0">
              <a:solidFill>
                <a:schemeClr val="bg2">
                  <a:lumMod val="10000"/>
                </a:schemeClr>
              </a:solidFill>
              <a:latin typeface="Calibri" pitchFamily="34" charset="0"/>
            </a:endParaRPr>
          </a:p>
        </p:txBody>
      </p:sp>
      <p:sp>
        <p:nvSpPr>
          <p:cNvPr id="36" name="Subtitle 8"/>
          <p:cNvSpPr txBox="1">
            <a:spLocks/>
          </p:cNvSpPr>
          <p:nvPr/>
        </p:nvSpPr>
        <p:spPr bwMode="auto">
          <a:xfrm>
            <a:off x="92075" y="2903432"/>
            <a:ext cx="8138770" cy="560387"/>
          </a:xfrm>
          <a:prstGeom prst="rect">
            <a:avLst/>
          </a:prstGeom>
          <a:noFill/>
          <a:ln w="9525">
            <a:noFill/>
            <a:miter lim="800000"/>
            <a:headEnd/>
            <a:tailEnd/>
          </a:ln>
        </p:spPr>
        <p:txBody>
          <a:bodyPr/>
          <a:lstStyle/>
          <a:p>
            <a:pPr>
              <a:lnSpc>
                <a:spcPts val="22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dirty="0" smtClean="0">
                <a:latin typeface="Arial Narrow" pitchFamily="34" charset="0"/>
              </a:rPr>
              <a:t>El CTI </a:t>
            </a:r>
            <a:r>
              <a:rPr lang="en-US" sz="2000" b="1" dirty="0" err="1" smtClean="0">
                <a:latin typeface="Arial Narrow" pitchFamily="34" charset="0"/>
              </a:rPr>
              <a:t>crea</a:t>
            </a:r>
            <a:r>
              <a:rPr lang="en-US" sz="2000" b="1" dirty="0" smtClean="0">
                <a:latin typeface="Arial Narrow" pitchFamily="34" charset="0"/>
              </a:rPr>
              <a:t> ‘</a:t>
            </a:r>
            <a:r>
              <a:rPr lang="en-US" sz="2000" b="1" dirty="0" err="1" smtClean="0">
                <a:latin typeface="Arial Narrow" pitchFamily="34" charset="0"/>
              </a:rPr>
              <a:t>zonas</a:t>
            </a:r>
            <a:r>
              <a:rPr lang="en-US" sz="2000" b="1" dirty="0" smtClean="0">
                <a:latin typeface="Arial Narrow" pitchFamily="34" charset="0"/>
              </a:rPr>
              <a:t>’ </a:t>
            </a:r>
            <a:r>
              <a:rPr lang="en-US" sz="2000" b="1" dirty="0" err="1" smtClean="0">
                <a:latin typeface="Arial Narrow" pitchFamily="34" charset="0"/>
              </a:rPr>
              <a:t>que</a:t>
            </a:r>
            <a:r>
              <a:rPr lang="en-US" sz="2000" b="1" dirty="0" smtClean="0">
                <a:latin typeface="Arial Narrow" pitchFamily="34" charset="0"/>
              </a:rPr>
              <a:t> </a:t>
            </a:r>
            <a:r>
              <a:rPr lang="en-US" sz="2000" b="1" dirty="0" err="1" smtClean="0">
                <a:latin typeface="Arial Narrow" pitchFamily="34" charset="0"/>
              </a:rPr>
              <a:t>minimizan</a:t>
            </a:r>
            <a:r>
              <a:rPr lang="en-US" sz="2000" b="1" dirty="0" smtClean="0">
                <a:latin typeface="Arial Narrow" pitchFamily="34" charset="0"/>
              </a:rPr>
              <a:t> la </a:t>
            </a:r>
            <a:r>
              <a:rPr lang="en-US" sz="2000" b="1" dirty="0" err="1" smtClean="0">
                <a:latin typeface="Arial Narrow" pitchFamily="34" charset="0"/>
              </a:rPr>
              <a:t>interacción</a:t>
            </a:r>
            <a:r>
              <a:rPr lang="en-US" sz="2000" b="1" dirty="0" smtClean="0">
                <a:latin typeface="Arial Narrow" pitchFamily="34" charset="0"/>
              </a:rPr>
              <a:t/>
            </a:r>
            <a:br>
              <a:rPr lang="en-US" sz="2000" b="1" dirty="0" smtClean="0">
                <a:latin typeface="Arial Narrow" pitchFamily="34" charset="0"/>
              </a:rPr>
            </a:br>
            <a:r>
              <a:rPr lang="en-US" sz="2000" b="1" dirty="0" smtClean="0">
                <a:latin typeface="Arial Narrow" pitchFamily="34" charset="0"/>
              </a:rPr>
              <a:t>     entre</a:t>
            </a:r>
            <a:r>
              <a:rPr lang="en-US" sz="2000" b="1" spc="-30" dirty="0" smtClean="0">
                <a:latin typeface="Arial Narrow" pitchFamily="34" charset="0"/>
              </a:rPr>
              <a:t> </a:t>
            </a:r>
            <a:r>
              <a:rPr lang="en-US" sz="2000" b="1" spc="-30" dirty="0" err="1" smtClean="0">
                <a:latin typeface="Arial Narrow" pitchFamily="34" charset="0"/>
              </a:rPr>
              <a:t>trabajadores</a:t>
            </a:r>
            <a:r>
              <a:rPr lang="en-US" sz="2000" b="1" spc="-30" dirty="0" smtClean="0">
                <a:latin typeface="Arial Narrow" pitchFamily="34" charset="0"/>
              </a:rPr>
              <a:t> a pie y los </a:t>
            </a:r>
            <a:r>
              <a:rPr lang="en-US" sz="2000" b="1" spc="-30" dirty="0" err="1" smtClean="0">
                <a:latin typeface="Arial Narrow" pitchFamily="34" charset="0"/>
              </a:rPr>
              <a:t>vehículos</a:t>
            </a:r>
            <a:r>
              <a:rPr lang="en-US" sz="2000" b="1" spc="-30" dirty="0" smtClean="0">
                <a:latin typeface="Arial Narrow" pitchFamily="34" charset="0"/>
              </a:rPr>
              <a:t> de </a:t>
            </a:r>
            <a:r>
              <a:rPr lang="en-US" sz="2000" b="1" spc="-30" dirty="0" err="1" smtClean="0">
                <a:latin typeface="Arial Narrow" pitchFamily="34" charset="0"/>
              </a:rPr>
              <a:t>construcción</a:t>
            </a:r>
            <a:r>
              <a:rPr lang="en-US" sz="2000" b="1" spc="-30" dirty="0" smtClean="0">
                <a:latin typeface="Arial Narrow" pitchFamily="34" charset="0"/>
              </a:rPr>
              <a:t> </a:t>
            </a:r>
            <a:endParaRPr lang="en-US" sz="2400" b="1" dirty="0">
              <a:latin typeface="Arial Narrow" pitchFamily="34" charset="0"/>
            </a:endParaRPr>
          </a:p>
        </p:txBody>
      </p:sp>
      <p:sp>
        <p:nvSpPr>
          <p:cNvPr id="39" name="Subtitle 8"/>
          <p:cNvSpPr txBox="1">
            <a:spLocks/>
          </p:cNvSpPr>
          <p:nvPr/>
        </p:nvSpPr>
        <p:spPr bwMode="auto">
          <a:xfrm>
            <a:off x="58909" y="3630613"/>
            <a:ext cx="8138770" cy="560387"/>
          </a:xfrm>
          <a:prstGeom prst="rect">
            <a:avLst/>
          </a:prstGeom>
          <a:noFill/>
          <a:ln w="9525">
            <a:noFill/>
            <a:miter lim="800000"/>
            <a:headEnd/>
            <a:tailEnd/>
          </a:ln>
        </p:spPr>
        <p:txBody>
          <a:bodyPr/>
          <a:lstStyle/>
          <a:p>
            <a:pPr>
              <a:lnSpc>
                <a:spcPts val="22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dirty="0" smtClean="0">
                <a:latin typeface="Arial Narrow" pitchFamily="34" charset="0"/>
              </a:rPr>
              <a:t>Un PCTI </a:t>
            </a:r>
            <a:r>
              <a:rPr lang="en-US" sz="2000" b="1" dirty="0" err="1" smtClean="0">
                <a:latin typeface="Arial Narrow" pitchFamily="34" charset="0"/>
              </a:rPr>
              <a:t>designa</a:t>
            </a:r>
            <a:r>
              <a:rPr lang="en-US" sz="2000" b="1" dirty="0" smtClean="0">
                <a:latin typeface="Arial Narrow" pitchFamily="34" charset="0"/>
              </a:rPr>
              <a:t> </a:t>
            </a:r>
            <a:r>
              <a:rPr lang="en-US" sz="2000" b="1" dirty="0" err="1" smtClean="0">
                <a:latin typeface="Arial Narrow" pitchFamily="34" charset="0"/>
              </a:rPr>
              <a:t>rutas</a:t>
            </a:r>
            <a:r>
              <a:rPr lang="en-US" sz="2000" b="1" dirty="0" smtClean="0">
                <a:latin typeface="Arial Narrow" pitchFamily="34" charset="0"/>
              </a:rPr>
              <a:t> y </a:t>
            </a:r>
            <a:r>
              <a:rPr lang="en-US" sz="2000" b="1" dirty="0" err="1" smtClean="0">
                <a:latin typeface="Arial Narrow" pitchFamily="34" charset="0"/>
              </a:rPr>
              <a:t>procedimientos</a:t>
            </a:r>
            <a:r>
              <a:rPr lang="en-US" sz="2000" b="1" dirty="0" smtClean="0">
                <a:latin typeface="Arial Narrow" pitchFamily="34" charset="0"/>
              </a:rPr>
              <a:t> </a:t>
            </a:r>
            <a:r>
              <a:rPr lang="en-US" sz="2000" b="1" dirty="0" err="1" smtClean="0">
                <a:latin typeface="Arial Narrow" pitchFamily="34" charset="0"/>
              </a:rPr>
              <a:t>operativos</a:t>
            </a:r>
            <a:r>
              <a:rPr lang="en-US" sz="2000" b="1" dirty="0" smtClean="0">
                <a:latin typeface="Arial Narrow" pitchFamily="34" charset="0"/>
              </a:rPr>
              <a:t/>
            </a:r>
            <a:br>
              <a:rPr lang="en-US" sz="2000" b="1" dirty="0" smtClean="0">
                <a:latin typeface="Arial Narrow" pitchFamily="34" charset="0"/>
              </a:rPr>
            </a:br>
            <a:r>
              <a:rPr lang="en-US" sz="2000" b="1" dirty="0" smtClean="0">
                <a:latin typeface="Arial Narrow" pitchFamily="34" charset="0"/>
              </a:rPr>
              <a:t>     para </a:t>
            </a:r>
            <a:r>
              <a:rPr lang="en-US" sz="2000" b="1" dirty="0" err="1" smtClean="0">
                <a:latin typeface="Arial Narrow" pitchFamily="34" charset="0"/>
              </a:rPr>
              <a:t>camiones</a:t>
            </a:r>
            <a:r>
              <a:rPr lang="en-US" sz="2000" b="1" dirty="0" smtClean="0">
                <a:latin typeface="Arial Narrow" pitchFamily="34" charset="0"/>
              </a:rPr>
              <a:t> </a:t>
            </a:r>
            <a:r>
              <a:rPr lang="en-US" sz="2000" b="1" dirty="0" err="1" smtClean="0">
                <a:latin typeface="Arial Narrow" pitchFamily="34" charset="0"/>
              </a:rPr>
              <a:t>que</a:t>
            </a:r>
            <a:r>
              <a:rPr lang="en-US" sz="2000" b="1" dirty="0" smtClean="0">
                <a:latin typeface="Arial Narrow" pitchFamily="34" charset="0"/>
              </a:rPr>
              <a:t> </a:t>
            </a:r>
            <a:r>
              <a:rPr lang="en-US" sz="2000" b="1" dirty="0" err="1" smtClean="0">
                <a:latin typeface="Arial Narrow" pitchFamily="34" charset="0"/>
              </a:rPr>
              <a:t>transportan</a:t>
            </a:r>
            <a:r>
              <a:rPr lang="en-US" sz="2000" b="1" dirty="0" smtClean="0">
                <a:latin typeface="Arial Narrow" pitchFamily="34" charset="0"/>
              </a:rPr>
              <a:t> </a:t>
            </a:r>
            <a:r>
              <a:rPr lang="en-US" sz="2000" b="1" dirty="0" err="1" smtClean="0">
                <a:latin typeface="Arial Narrow" pitchFamily="34" charset="0"/>
              </a:rPr>
              <a:t>materiales</a:t>
            </a:r>
            <a:endParaRPr lang="en-US" sz="2000" b="1" dirty="0" smtClean="0">
              <a:latin typeface="Arial Narrow" pitchFamily="34" charset="0"/>
            </a:endParaRPr>
          </a:p>
          <a:p>
            <a:pPr>
              <a:lnSpc>
                <a:spcPts val="2400"/>
              </a:lnSpc>
              <a:buFont typeface="Arial" pitchFamily="34" charset="0"/>
              <a:buChar char="•"/>
            </a:pPr>
            <a:endParaRPr lang="en-US" sz="2400" b="1" dirty="0">
              <a:latin typeface="Arial Narrow" pitchFamily="34" charset="0"/>
            </a:endParaRPr>
          </a:p>
        </p:txBody>
      </p:sp>
      <p:sp>
        <p:nvSpPr>
          <p:cNvPr id="40" name="5-Point Star 39" title="Picture of star under the page number"/>
          <p:cNvSpPr/>
          <p:nvPr/>
        </p:nvSpPr>
        <p:spPr>
          <a:xfrm>
            <a:off x="8484669" y="6607293"/>
            <a:ext cx="159026" cy="143123"/>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1" name="Picture 40" descr="DSC_0103.jpg" title="Picture of ITC plan"/>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163579" y="1524000"/>
            <a:ext cx="2764448" cy="4876800"/>
          </a:xfrm>
          <a:prstGeom prst="rect">
            <a:avLst/>
          </a:prstGeom>
          <a:ln w="12700">
            <a:solidFill>
              <a:schemeClr val="tx1"/>
            </a:solidFill>
          </a:ln>
        </p:spPr>
      </p:pic>
      <p:sp>
        <p:nvSpPr>
          <p:cNvPr id="42" name="Subtitle 8"/>
          <p:cNvSpPr txBox="1">
            <a:spLocks/>
          </p:cNvSpPr>
          <p:nvPr/>
        </p:nvSpPr>
        <p:spPr bwMode="auto">
          <a:xfrm>
            <a:off x="92075" y="4361351"/>
            <a:ext cx="8138770" cy="560387"/>
          </a:xfrm>
          <a:prstGeom prst="rect">
            <a:avLst/>
          </a:prstGeom>
          <a:noFill/>
          <a:ln w="9525">
            <a:noFill/>
            <a:miter lim="800000"/>
            <a:headEnd/>
            <a:tailEnd/>
          </a:ln>
        </p:spPr>
        <p:txBody>
          <a:bodyPr/>
          <a:lstStyle/>
          <a:p>
            <a:pPr>
              <a:lnSpc>
                <a:spcPts val="22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dirty="0" smtClean="0">
                <a:latin typeface="Arial Narrow" pitchFamily="34" charset="0"/>
              </a:rPr>
              <a:t>Un PCTI </a:t>
            </a:r>
            <a:r>
              <a:rPr lang="en-US" sz="2000" b="1" dirty="0" err="1" smtClean="0">
                <a:latin typeface="Arial Narrow" pitchFamily="34" charset="0"/>
              </a:rPr>
              <a:t>crea</a:t>
            </a:r>
            <a:r>
              <a:rPr lang="en-US" sz="2000" b="1" dirty="0" smtClean="0">
                <a:latin typeface="Arial Narrow" pitchFamily="34" charset="0"/>
              </a:rPr>
              <a:t> </a:t>
            </a:r>
            <a:r>
              <a:rPr lang="en-US" sz="2000" b="1" dirty="0" err="1" smtClean="0">
                <a:latin typeface="Arial Narrow" pitchFamily="34" charset="0"/>
              </a:rPr>
              <a:t>una</a:t>
            </a:r>
            <a:r>
              <a:rPr lang="en-US" sz="2000" b="1" dirty="0" smtClean="0">
                <a:latin typeface="Arial Narrow" pitchFamily="34" charset="0"/>
              </a:rPr>
              <a:t> </a:t>
            </a:r>
            <a:r>
              <a:rPr lang="en-US" sz="2000" b="1" dirty="0" err="1" smtClean="0">
                <a:latin typeface="Arial Narrow" pitchFamily="34" charset="0"/>
              </a:rPr>
              <a:t>ruta</a:t>
            </a:r>
            <a:r>
              <a:rPr lang="en-US" sz="2000" b="1" dirty="0" smtClean="0">
                <a:latin typeface="Arial Narrow" pitchFamily="34" charset="0"/>
              </a:rPr>
              <a:t> de </a:t>
            </a:r>
            <a:r>
              <a:rPr lang="en-US" sz="2000" b="1" dirty="0" err="1" smtClean="0">
                <a:latin typeface="Arial Narrow" pitchFamily="34" charset="0"/>
              </a:rPr>
              <a:t>tráfico</a:t>
            </a:r>
            <a:r>
              <a:rPr lang="en-US" sz="2000" b="1" dirty="0" smtClean="0">
                <a:latin typeface="Arial Narrow" pitchFamily="34" charset="0"/>
              </a:rPr>
              <a:t> </a:t>
            </a:r>
            <a:r>
              <a:rPr lang="en-US" sz="2000" b="1" dirty="0" err="1" smtClean="0">
                <a:latin typeface="Arial Narrow" pitchFamily="34" charset="0"/>
              </a:rPr>
              <a:t>que</a:t>
            </a:r>
            <a:r>
              <a:rPr lang="en-US" sz="2000" b="1" dirty="0" smtClean="0">
                <a:latin typeface="Arial Narrow" pitchFamily="34" charset="0"/>
              </a:rPr>
              <a:t> </a:t>
            </a:r>
            <a:r>
              <a:rPr lang="en-US" sz="2000" b="1" dirty="0" err="1" smtClean="0">
                <a:latin typeface="Arial Narrow" pitchFamily="34" charset="0"/>
              </a:rPr>
              <a:t>minimiza</a:t>
            </a:r>
            <a:r>
              <a:rPr lang="en-US" sz="2000" b="1" dirty="0" smtClean="0">
                <a:latin typeface="Arial Narrow" pitchFamily="34" charset="0"/>
              </a:rPr>
              <a:t/>
            </a:r>
            <a:br>
              <a:rPr lang="en-US" sz="2000" b="1" dirty="0" smtClean="0">
                <a:latin typeface="Arial Narrow" pitchFamily="34" charset="0"/>
              </a:rPr>
            </a:br>
            <a:r>
              <a:rPr lang="en-US" sz="2000" b="1" dirty="0" smtClean="0">
                <a:latin typeface="Arial Narrow" pitchFamily="34" charset="0"/>
              </a:rPr>
              <a:t>     el </a:t>
            </a:r>
            <a:r>
              <a:rPr lang="en-US" sz="2000" b="1" dirty="0" err="1" smtClean="0">
                <a:latin typeface="Arial Narrow" pitchFamily="34" charset="0"/>
              </a:rPr>
              <a:t>retroceso</a:t>
            </a:r>
            <a:r>
              <a:rPr lang="en-US" sz="2000" b="1" dirty="0" smtClean="0">
                <a:latin typeface="Arial Narrow" pitchFamily="34" charset="0"/>
              </a:rPr>
              <a:t> de </a:t>
            </a:r>
            <a:r>
              <a:rPr lang="en-US" sz="2000" b="1" dirty="0" err="1" smtClean="0">
                <a:latin typeface="Arial Narrow" pitchFamily="34" charset="0"/>
              </a:rPr>
              <a:t>vehículos</a:t>
            </a:r>
            <a:r>
              <a:rPr lang="en-US" sz="2000" b="1" dirty="0" smtClean="0">
                <a:latin typeface="Arial Narrow" pitchFamily="34" charset="0"/>
              </a:rPr>
              <a:t> y </a:t>
            </a:r>
            <a:r>
              <a:rPr lang="en-US" sz="2000" b="1" dirty="0" err="1" smtClean="0">
                <a:latin typeface="Arial Narrow" pitchFamily="34" charset="0"/>
              </a:rPr>
              <a:t>equipos</a:t>
            </a:r>
            <a:r>
              <a:rPr lang="en-US" sz="2000" b="1" dirty="0" smtClean="0">
                <a:latin typeface="Arial Narrow" pitchFamily="34" charset="0"/>
              </a:rPr>
              <a:t> de </a:t>
            </a:r>
            <a:r>
              <a:rPr lang="en-US" sz="2000" b="1" dirty="0" err="1" smtClean="0">
                <a:latin typeface="Arial Narrow" pitchFamily="34" charset="0"/>
              </a:rPr>
              <a:t>construcción</a:t>
            </a:r>
            <a:endParaRPr lang="en-US" sz="2000" b="1" dirty="0" smtClean="0">
              <a:latin typeface="Arial Narrow" pitchFamily="34" charset="0"/>
            </a:endParaRPr>
          </a:p>
          <a:p>
            <a:pPr>
              <a:lnSpc>
                <a:spcPts val="2400"/>
              </a:lnSpc>
              <a:buFont typeface="Arial" pitchFamily="34" charset="0"/>
              <a:buChar char="•"/>
            </a:pPr>
            <a:endParaRPr lang="en-US" sz="2400" b="1" dirty="0">
              <a:latin typeface="Arial Narrow" pitchFamily="34" charset="0"/>
            </a:endParaRPr>
          </a:p>
        </p:txBody>
      </p:sp>
      <p:pic>
        <p:nvPicPr>
          <p:cNvPr id="43" name="Picture 42" descr="8406374904_0c826136ec_o.png" title="Picture of designated routes for large trucks delivering materials"/>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144006" y="1524000"/>
            <a:ext cx="2771394" cy="4136409"/>
          </a:xfrm>
          <a:prstGeom prst="rect">
            <a:avLst/>
          </a:prstGeom>
          <a:ln w="12700">
            <a:solidFill>
              <a:schemeClr val="tx1"/>
            </a:solidFill>
          </a:ln>
        </p:spPr>
      </p:pic>
      <p:pic>
        <p:nvPicPr>
          <p:cNvPr id="44" name="Picture 43" descr="interstate_430.png" title="Picture of ITC Plan"/>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155266" y="1524000"/>
            <a:ext cx="2756069" cy="3962400"/>
          </a:xfrm>
          <a:prstGeom prst="rect">
            <a:avLst/>
          </a:prstGeom>
          <a:ln w="12700">
            <a:solidFill>
              <a:schemeClr val="tx1"/>
            </a:solidFill>
          </a:ln>
        </p:spPr>
      </p:pic>
      <p:sp>
        <p:nvSpPr>
          <p:cNvPr id="45" name="Subtitle 8"/>
          <p:cNvSpPr txBox="1">
            <a:spLocks/>
          </p:cNvSpPr>
          <p:nvPr/>
        </p:nvSpPr>
        <p:spPr bwMode="auto">
          <a:xfrm>
            <a:off x="457200" y="5761768"/>
            <a:ext cx="8077200" cy="486629"/>
          </a:xfrm>
          <a:prstGeom prst="rect">
            <a:avLst/>
          </a:prstGeom>
          <a:noFill/>
          <a:ln w="9525">
            <a:noFill/>
            <a:miter lim="800000"/>
            <a:headEnd/>
            <a:tailEnd/>
          </a:ln>
        </p:spPr>
        <p:txBody>
          <a:bodyPr/>
          <a:lstStyle/>
          <a:p>
            <a:pPr algn="ctr">
              <a:lnSpc>
                <a:spcPts val="2200"/>
              </a:lnSpc>
              <a:spcBef>
                <a:spcPct val="20000"/>
              </a:spcBef>
            </a:pPr>
            <a:r>
              <a:rPr lang="en-US" sz="2200" b="1" spc="-30" dirty="0" smtClean="0">
                <a:solidFill>
                  <a:srgbClr val="C00000"/>
                </a:solidFill>
                <a:latin typeface="Calibri" pitchFamily="34" charset="0"/>
              </a:rPr>
              <a:t>  Un CTI </a:t>
            </a:r>
            <a:r>
              <a:rPr lang="en-US" sz="2200" b="1" spc="-30" dirty="0" err="1" smtClean="0">
                <a:solidFill>
                  <a:srgbClr val="C00000"/>
                </a:solidFill>
                <a:latin typeface="Calibri" pitchFamily="34" charset="0"/>
              </a:rPr>
              <a:t>facilita</a:t>
            </a:r>
            <a:r>
              <a:rPr lang="en-US" sz="2200" b="1" spc="-30" dirty="0" smtClean="0">
                <a:solidFill>
                  <a:srgbClr val="C00000"/>
                </a:solidFill>
                <a:latin typeface="Calibri" pitchFamily="34" charset="0"/>
              </a:rPr>
              <a:t> la </a:t>
            </a:r>
            <a:r>
              <a:rPr lang="en-US" sz="2200" b="1" spc="-30" dirty="0" err="1" smtClean="0">
                <a:solidFill>
                  <a:srgbClr val="C00000"/>
                </a:solidFill>
                <a:latin typeface="Calibri" pitchFamily="34" charset="0"/>
              </a:rPr>
              <a:t>comunicación</a:t>
            </a:r>
            <a:r>
              <a:rPr lang="en-US" sz="2200" b="1" spc="-30" dirty="0" smtClean="0">
                <a:solidFill>
                  <a:srgbClr val="C00000"/>
                </a:solidFill>
                <a:latin typeface="Calibri" pitchFamily="34" charset="0"/>
              </a:rPr>
              <a:t> entre </a:t>
            </a:r>
            <a:r>
              <a:rPr lang="en-US" sz="2200" b="1" spc="-30" dirty="0" err="1" smtClean="0">
                <a:solidFill>
                  <a:srgbClr val="C00000"/>
                </a:solidFill>
                <a:latin typeface="Calibri" pitchFamily="34" charset="0"/>
              </a:rPr>
              <a:t>las</a:t>
            </a:r>
            <a:r>
              <a:rPr lang="en-US" sz="2200" b="1" spc="-30" dirty="0" smtClean="0">
                <a:solidFill>
                  <a:srgbClr val="C00000"/>
                </a:solidFill>
                <a:latin typeface="Calibri" pitchFamily="34" charset="0"/>
              </a:rPr>
              <a:t> </a:t>
            </a:r>
            <a:r>
              <a:rPr lang="en-US" sz="2200" b="1" spc="-30" dirty="0" err="1" smtClean="0">
                <a:solidFill>
                  <a:srgbClr val="C00000"/>
                </a:solidFill>
                <a:latin typeface="Calibri" pitchFamily="34" charset="0"/>
              </a:rPr>
              <a:t>partes</a:t>
            </a:r>
            <a:r>
              <a:rPr lang="en-US" sz="2200" b="1" spc="-30" dirty="0" smtClean="0">
                <a:solidFill>
                  <a:srgbClr val="C00000"/>
                </a:solidFill>
                <a:latin typeface="Calibri" pitchFamily="34" charset="0"/>
              </a:rPr>
              <a:t> </a:t>
            </a:r>
            <a:r>
              <a:rPr lang="en-US" sz="2200" b="1" spc="-30" dirty="0" err="1" smtClean="0">
                <a:solidFill>
                  <a:srgbClr val="C00000"/>
                </a:solidFill>
                <a:latin typeface="Calibri" pitchFamily="34" charset="0"/>
              </a:rPr>
              <a:t>involucradas</a:t>
            </a:r>
            <a:endParaRPr lang="en-US" sz="2200" b="1" spc="-30" dirty="0" smtClean="0">
              <a:solidFill>
                <a:srgbClr val="C00000"/>
              </a:solidFill>
              <a:latin typeface="Calibri" pitchFamily="34" charset="0"/>
            </a:endParaRPr>
          </a:p>
          <a:p>
            <a:pPr algn="ctr">
              <a:lnSpc>
                <a:spcPts val="2200"/>
              </a:lnSpc>
              <a:spcBef>
                <a:spcPct val="20000"/>
              </a:spcBef>
            </a:pPr>
            <a:r>
              <a:rPr lang="en-US" sz="2200" b="1" spc="-30" dirty="0" smtClean="0">
                <a:solidFill>
                  <a:srgbClr val="C00000"/>
                </a:solidFill>
                <a:latin typeface="Calibri" pitchFamily="34" charset="0"/>
              </a:rPr>
              <a:t> antes del </a:t>
            </a:r>
            <a:r>
              <a:rPr lang="en-US" sz="2200" b="1" spc="-30" dirty="0" err="1" smtClean="0">
                <a:solidFill>
                  <a:srgbClr val="C00000"/>
                </a:solidFill>
                <a:latin typeface="Calibri" pitchFamily="34" charset="0"/>
              </a:rPr>
              <a:t>arribo</a:t>
            </a:r>
            <a:r>
              <a:rPr lang="en-US" sz="2200" b="1" spc="-30" dirty="0" smtClean="0">
                <a:solidFill>
                  <a:srgbClr val="C00000"/>
                </a:solidFill>
                <a:latin typeface="Calibri" pitchFamily="34" charset="0"/>
              </a:rPr>
              <a:t> a la </a:t>
            </a:r>
            <a:r>
              <a:rPr lang="en-US" sz="2200" b="1" spc="-30" dirty="0" err="1" smtClean="0">
                <a:solidFill>
                  <a:srgbClr val="C00000"/>
                </a:solidFill>
                <a:latin typeface="Calibri" pitchFamily="34" charset="0"/>
              </a:rPr>
              <a:t>obra</a:t>
            </a:r>
            <a:endParaRPr lang="en-US" sz="2200" b="1" spc="-30" dirty="0" smtClean="0">
              <a:solidFill>
                <a:srgbClr val="C00000"/>
              </a:solidFill>
              <a:latin typeface="Calibri" pitchFamily="34" charset="0"/>
            </a:endParaRPr>
          </a:p>
        </p:txBody>
      </p:sp>
      <p:pic>
        <p:nvPicPr>
          <p:cNvPr id="46" name="Picture 2" title="Picture of ITC plan"/>
          <p:cNvPicPr>
            <a:picLocks noChangeAspect="1" noChangeArrowheads="1"/>
          </p:cNvPicPr>
          <p:nvPr/>
        </p:nvPicPr>
        <p:blipFill>
          <a:blip r:embed="rId8" cstate="print"/>
          <a:srcRect/>
          <a:stretch>
            <a:fillRect/>
          </a:stretch>
        </p:blipFill>
        <p:spPr bwMode="auto">
          <a:xfrm>
            <a:off x="479689" y="2044977"/>
            <a:ext cx="8305800" cy="2316374"/>
          </a:xfrm>
          <a:prstGeom prst="rect">
            <a:avLst/>
          </a:prstGeom>
          <a:ln w="12700">
            <a:solidFill>
              <a:schemeClr val="tx1"/>
            </a:solidFill>
          </a:ln>
          <a:effectLst>
            <a:outerShdw blurRad="292100" dist="139700" dir="2700000" algn="tl" rotWithShape="0">
              <a:srgbClr val="333333">
                <a:alpha val="65000"/>
              </a:srgbClr>
            </a:outerShdw>
          </a:effectLst>
        </p:spPr>
      </p:pic>
      <p:sp>
        <p:nvSpPr>
          <p:cNvPr id="2" name="Title 1" hidden="1"/>
          <p:cNvSpPr>
            <a:spLocks noGrp="1"/>
          </p:cNvSpPr>
          <p:nvPr>
            <p:ph type="title"/>
          </p:nvPr>
        </p:nvSpPr>
        <p:spPr>
          <a:xfrm>
            <a:off x="306873" y="-806712"/>
            <a:ext cx="8229600" cy="1143000"/>
          </a:xfrm>
        </p:spPr>
        <p:txBody>
          <a:bodyPr/>
          <a:lstStyle/>
          <a:p>
            <a:r>
              <a:rPr lang="en-US" dirty="0" smtClean="0"/>
              <a:t>Overview of Internal traffic control</a:t>
            </a:r>
            <a:endParaRPr lang="en-US" dirty="0"/>
          </a:p>
        </p:txBody>
      </p:sp>
      <p:sp>
        <p:nvSpPr>
          <p:cNvPr id="21" name="Slide Number Placeholder 4"/>
          <p:cNvSpPr>
            <a:spLocks noGrp="1"/>
          </p:cNvSpPr>
          <p:nvPr>
            <p:ph type="sldNum" sz="quarter" idx="12"/>
          </p:nvPr>
        </p:nvSpPr>
        <p:spPr/>
        <p:txBody>
          <a:bodyPr/>
          <a:lstStyle/>
          <a:p>
            <a:pPr>
              <a:defRPr/>
            </a:pPr>
            <a:fld id="{991630E5-D2C6-4D54-9913-55C6C92AA029}" type="slidenum">
              <a:rPr lang="en-US" smtClean="0"/>
              <a:pPr>
                <a:defRPr/>
              </a:pPr>
              <a:t>5</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5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par>
                                <p:cTn id="17" presetID="55" presetClass="entr" presetSubtype="0" fill="hold" nodeType="with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p:cTn id="19" dur="1000" fill="hold"/>
                                        <p:tgtEl>
                                          <p:spTgt spid="41"/>
                                        </p:tgtEl>
                                        <p:attrNameLst>
                                          <p:attrName>ppt_w</p:attrName>
                                        </p:attrNameLst>
                                      </p:cBhvr>
                                      <p:tavLst>
                                        <p:tav tm="0">
                                          <p:val>
                                            <p:strVal val="#ppt_w*0.70"/>
                                          </p:val>
                                        </p:tav>
                                        <p:tav tm="100000">
                                          <p:val>
                                            <p:strVal val="#ppt_w"/>
                                          </p:val>
                                        </p:tav>
                                      </p:tavLst>
                                    </p:anim>
                                    <p:anim calcmode="lin" valueType="num">
                                      <p:cBhvr>
                                        <p:cTn id="20" dur="1000" fill="hold"/>
                                        <p:tgtEl>
                                          <p:spTgt spid="41"/>
                                        </p:tgtEl>
                                        <p:attrNameLst>
                                          <p:attrName>ppt_h</p:attrName>
                                        </p:attrNameLst>
                                      </p:cBhvr>
                                      <p:tavLst>
                                        <p:tav tm="0">
                                          <p:val>
                                            <p:strVal val="#ppt_h"/>
                                          </p:val>
                                        </p:tav>
                                        <p:tav tm="100000">
                                          <p:val>
                                            <p:strVal val="#ppt_h"/>
                                          </p:val>
                                        </p:tav>
                                      </p:tavLst>
                                    </p:anim>
                                    <p:animEffect transition="in" filter="fade">
                                      <p:cBhvr>
                                        <p:cTn id="21" dur="1000"/>
                                        <p:tgtEl>
                                          <p:spTgt spid="41"/>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6"/>
                                        </p:tgtEl>
                                        <p:attrNameLst>
                                          <p:attrName>style.visibility</p:attrName>
                                        </p:attrNameLst>
                                      </p:cBhvr>
                                      <p:to>
                                        <p:strVal val="visible"/>
                                      </p:to>
                                    </p:set>
                                  </p:childTnLst>
                                </p:cTn>
                              </p:par>
                              <p:par>
                                <p:cTn id="26" presetID="10" presetClass="entr" presetSubtype="0" fill="hold" nodeType="with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fade">
                                      <p:cBhvr>
                                        <p:cTn id="28" dur="1000"/>
                                        <p:tgtEl>
                                          <p:spTgt spid="44"/>
                                        </p:tgtEl>
                                      </p:cBhvr>
                                    </p:animEffect>
                                  </p:childTnLst>
                                </p:cTn>
                              </p:par>
                              <p:par>
                                <p:cTn id="29" presetID="10" presetClass="exit" presetSubtype="0" fill="hold" nodeType="withEffect">
                                  <p:stCondLst>
                                    <p:cond delay="0"/>
                                  </p:stCondLst>
                                  <p:childTnLst>
                                    <p:animEffect transition="out" filter="fade">
                                      <p:cBhvr>
                                        <p:cTn id="30" dur="500"/>
                                        <p:tgtEl>
                                          <p:spTgt spid="41"/>
                                        </p:tgtEl>
                                      </p:cBhvr>
                                    </p:animEffect>
                                    <p:set>
                                      <p:cBhvr>
                                        <p:cTn id="31" dur="1" fill="hold">
                                          <p:stCondLst>
                                            <p:cond delay="499"/>
                                          </p:stCondLst>
                                        </p:cTn>
                                        <p:tgtEl>
                                          <p:spTgt spid="41"/>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39"/>
                                        </p:tgtEl>
                                        <p:attrNameLst>
                                          <p:attrName>style.visibility</p:attrName>
                                        </p:attrNameLst>
                                      </p:cBhvr>
                                      <p:to>
                                        <p:strVal val="visible"/>
                                      </p:to>
                                    </p:set>
                                  </p:childTnLst>
                                </p:cTn>
                              </p:par>
                              <p:par>
                                <p:cTn id="36" presetID="10" presetClass="exit" presetSubtype="0" fill="hold" nodeType="withEffect">
                                  <p:stCondLst>
                                    <p:cond delay="0"/>
                                  </p:stCondLst>
                                  <p:childTnLst>
                                    <p:animEffect transition="out" filter="fade">
                                      <p:cBhvr>
                                        <p:cTn id="37" dur="500"/>
                                        <p:tgtEl>
                                          <p:spTgt spid="44"/>
                                        </p:tgtEl>
                                      </p:cBhvr>
                                    </p:animEffect>
                                    <p:set>
                                      <p:cBhvr>
                                        <p:cTn id="38" dur="1" fill="hold">
                                          <p:stCondLst>
                                            <p:cond delay="499"/>
                                          </p:stCondLst>
                                        </p:cTn>
                                        <p:tgtEl>
                                          <p:spTgt spid="44"/>
                                        </p:tgtEl>
                                        <p:attrNameLst>
                                          <p:attrName>style.visibility</p:attrName>
                                        </p:attrNameLst>
                                      </p:cBhvr>
                                      <p:to>
                                        <p:strVal val="hidden"/>
                                      </p:to>
                                    </p:set>
                                  </p:childTnLst>
                                </p:cTn>
                              </p:par>
                              <p:par>
                                <p:cTn id="39" presetID="1" presetClass="entr" presetSubtype="0" fill="hold" grpId="1" nodeType="withEffect">
                                  <p:stCondLst>
                                    <p:cond delay="0"/>
                                  </p:stCondLst>
                                  <p:childTnLst>
                                    <p:set>
                                      <p:cBhvr>
                                        <p:cTn id="40" dur="1" fill="hold">
                                          <p:stCondLst>
                                            <p:cond delay="0"/>
                                          </p:stCondLst>
                                        </p:cTn>
                                        <p:tgtEl>
                                          <p:spTgt spid="39"/>
                                        </p:tgtEl>
                                        <p:attrNameLst>
                                          <p:attrName>style.visibility</p:attrName>
                                        </p:attrNameLst>
                                      </p:cBhvr>
                                      <p:to>
                                        <p:strVal val="visible"/>
                                      </p:to>
                                    </p:set>
                                  </p:childTnLst>
                                </p:cTn>
                              </p:par>
                              <p:par>
                                <p:cTn id="41" presetID="10" presetClass="entr" presetSubtype="0" fill="hold" nodeType="with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fade">
                                      <p:cBhvr>
                                        <p:cTn id="43" dur="1000"/>
                                        <p:tgtEl>
                                          <p:spTgt spid="43"/>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42"/>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46"/>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45"/>
                                        </p:tgtEl>
                                        <p:attrNameLst>
                                          <p:attrName>style.visibility</p:attrName>
                                        </p:attrNameLst>
                                      </p:cBhvr>
                                      <p:to>
                                        <p:strVal val="visible"/>
                                      </p:to>
                                    </p:set>
                                    <p:animEffect transition="in" filter="fade">
                                      <p:cBhvr>
                                        <p:cTn id="54" dur="500"/>
                                        <p:tgtEl>
                                          <p:spTgt spid="45"/>
                                        </p:tgtEl>
                                      </p:cBhvr>
                                    </p:animEffect>
                                  </p:childTnLst>
                                </p:cTn>
                              </p:par>
                              <p:par>
                                <p:cTn id="55" presetID="10" presetClass="exit" presetSubtype="0" fill="hold" nodeType="withEffect">
                                  <p:stCondLst>
                                    <p:cond delay="0"/>
                                  </p:stCondLst>
                                  <p:childTnLst>
                                    <p:animEffect transition="out" filter="fade">
                                      <p:cBhvr>
                                        <p:cTn id="56" dur="500"/>
                                        <p:tgtEl>
                                          <p:spTgt spid="46"/>
                                        </p:tgtEl>
                                      </p:cBhvr>
                                    </p:animEffect>
                                    <p:set>
                                      <p:cBhvr>
                                        <p:cTn id="57" dur="1" fill="hold">
                                          <p:stCondLst>
                                            <p:cond delay="499"/>
                                          </p:stCondLst>
                                        </p:cTn>
                                        <p:tgtEl>
                                          <p:spTgt spid="46"/>
                                        </p:tgtEl>
                                        <p:attrNameLst>
                                          <p:attrName>style.visibility</p:attrName>
                                        </p:attrNameLst>
                                      </p:cBhvr>
                                      <p:to>
                                        <p:strVal val="hidden"/>
                                      </p:to>
                                    </p:set>
                                  </p:childTnLst>
                                </p:cTn>
                              </p:par>
                              <p:par>
                                <p:cTn id="58" presetID="1" presetClass="entr" presetSubtype="0" fill="hold" grpId="0" nodeType="withEffect">
                                  <p:stCondLst>
                                    <p:cond delay="0"/>
                                  </p:stCondLst>
                                  <p:childTnLst>
                                    <p:set>
                                      <p:cBhvr>
                                        <p:cTn id="59"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39" grpId="0"/>
      <p:bldP spid="39" grpId="1"/>
      <p:bldP spid="40" grpId="0" animBg="1"/>
      <p:bldP spid="42" grpId="0"/>
      <p:bldP spid="4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title="Picture of ARTBA Internal traffic control preventing runovers and backovers in roadway construction Title"/>
          <p:cNvGrpSpPr/>
          <p:nvPr/>
        </p:nvGrpSpPr>
        <p:grpSpPr>
          <a:xfrm>
            <a:off x="381000" y="336288"/>
            <a:ext cx="8595360" cy="959112"/>
            <a:chOff x="381000" y="336288"/>
            <a:chExt cx="8595360" cy="959112"/>
          </a:xfrm>
        </p:grpSpPr>
        <p:sp>
          <p:nvSpPr>
            <p:cNvPr id="5" name="Title 7"/>
            <p:cNvSpPr txBox="1">
              <a:spLocks/>
            </p:cNvSpPr>
            <p:nvPr/>
          </p:nvSpPr>
          <p:spPr>
            <a:xfrm>
              <a:off x="381000" y="336288"/>
              <a:ext cx="8595360" cy="914400"/>
            </a:xfrm>
            <a:prstGeom prst="rect">
              <a:avLst/>
            </a:pr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tileRect/>
            </a:gradFill>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a:bevelT h="25400"/>
            </a:sp3d>
          </p:spPr>
          <p:style>
            <a:lnRef idx="0">
              <a:schemeClr val="accent3"/>
            </a:lnRef>
            <a:fillRef idx="3">
              <a:schemeClr val="accent3"/>
            </a:fillRef>
            <a:effectRef idx="3">
              <a:schemeClr val="accent3"/>
            </a:effectRef>
            <a:fontRef idx="minor">
              <a:schemeClr val="lt1"/>
            </a:fontRef>
          </p:style>
          <p:txBody>
            <a:bodyPr anchor="ctr"/>
            <a:lstStyle/>
            <a:p>
              <a:pPr fontAlgn="auto">
                <a:spcAft>
                  <a:spcPts val="0"/>
                </a:spcAft>
                <a:defRPr/>
              </a:pPr>
              <a:endParaRPr lang="en-US" sz="3600" b="1" dirty="0">
                <a:solidFill>
                  <a:schemeClr val="bg1"/>
                </a:solidFill>
              </a:endParaRPr>
            </a:p>
          </p:txBody>
        </p:sp>
        <p:sp>
          <p:nvSpPr>
            <p:cNvPr id="6" name="Subtitle 8"/>
            <p:cNvSpPr txBox="1">
              <a:spLocks/>
            </p:cNvSpPr>
            <p:nvPr/>
          </p:nvSpPr>
          <p:spPr bwMode="auto">
            <a:xfrm>
              <a:off x="927698" y="592348"/>
              <a:ext cx="6324600" cy="381000"/>
            </a:xfrm>
            <a:prstGeom prst="rect">
              <a:avLst/>
            </a:prstGeom>
            <a:noFill/>
            <a:ln w="9525">
              <a:noFill/>
              <a:miter lim="800000"/>
              <a:headEnd/>
              <a:tailEnd/>
            </a:ln>
          </p:spPr>
          <p:txBody>
            <a:bodyPr>
              <a:scene3d>
                <a:camera prst="orthographicFront"/>
                <a:lightRig rig="threePt" dir="t"/>
              </a:scene3d>
              <a:sp3d extrusionH="57150">
                <a:bevelT w="82550" h="38100" prst="coolSlant"/>
              </a:sp3d>
            </a:bodyPr>
            <a:lstStyle/>
            <a:p>
              <a:pPr algn="r">
                <a:lnSpc>
                  <a:spcPts val="1900"/>
                </a:lnSpc>
              </a:pPr>
              <a:r>
                <a:rPr lang="en-US" sz="3600" b="1" dirty="0" smtClean="0">
                  <a:effectLst>
                    <a:outerShdw blurRad="60007" dist="310007" dir="7680000" sy="30000" kx="1300200" algn="ctr" rotWithShape="0">
                      <a:prstClr val="black">
                        <a:alpha val="32000"/>
                      </a:prstClr>
                    </a:outerShdw>
                  </a:effectLst>
                </a:rPr>
                <a:t>Control </a:t>
              </a:r>
              <a:r>
                <a:rPr lang="en-US" sz="3600" b="1" dirty="0">
                  <a:effectLst>
                    <a:outerShdw blurRad="60007" dist="310007" dir="7680000" sy="30000" kx="1300200" algn="ctr" rotWithShape="0">
                      <a:prstClr val="black">
                        <a:alpha val="32000"/>
                      </a:prstClr>
                    </a:outerShdw>
                  </a:effectLst>
                </a:rPr>
                <a:t>de </a:t>
              </a:r>
              <a:r>
                <a:rPr lang="en-US" sz="3600" b="1" dirty="0" err="1">
                  <a:effectLst>
                    <a:outerShdw blurRad="60007" dist="310007" dir="7680000" sy="30000" kx="1300200" algn="ctr" rotWithShape="0">
                      <a:prstClr val="black">
                        <a:alpha val="32000"/>
                      </a:prstClr>
                    </a:outerShdw>
                  </a:effectLst>
                </a:rPr>
                <a:t>Tr</a:t>
              </a:r>
              <a:r>
                <a:rPr lang="es-US" sz="3600" b="1" dirty="0" err="1">
                  <a:effectLst>
                    <a:outerShdw blurRad="60007" dist="310007" dir="7680000" sy="30000" kx="1300200" algn="ctr" rotWithShape="0">
                      <a:prstClr val="black">
                        <a:alpha val="32000"/>
                      </a:prstClr>
                    </a:outerShdw>
                  </a:effectLst>
                </a:rPr>
                <a:t>áfico</a:t>
              </a:r>
              <a:r>
                <a:rPr lang="es-US" sz="3600" b="1" dirty="0">
                  <a:effectLst>
                    <a:outerShdw blurRad="60007" dist="310007" dir="7680000" sy="30000" kx="1300200" algn="ctr" rotWithShape="0">
                      <a:prstClr val="black">
                        <a:alpha val="32000"/>
                      </a:prstClr>
                    </a:outerShdw>
                  </a:effectLst>
                </a:rPr>
                <a:t> Interno</a:t>
              </a: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a:p>
              <a:pPr algn="r">
                <a:lnSpc>
                  <a:spcPts val="1900"/>
                </a:lnSpc>
              </a:pP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p:txBody>
        </p:sp>
        <p:sp>
          <p:nvSpPr>
            <p:cNvPr id="7" name="Subtitle 8"/>
            <p:cNvSpPr txBox="1">
              <a:spLocks/>
            </p:cNvSpPr>
            <p:nvPr/>
          </p:nvSpPr>
          <p:spPr bwMode="auto">
            <a:xfrm>
              <a:off x="589828" y="957530"/>
              <a:ext cx="7563572" cy="337870"/>
            </a:xfrm>
            <a:prstGeom prst="rect">
              <a:avLst/>
            </a:prstGeom>
            <a:noFill/>
            <a:ln w="9525">
              <a:noFill/>
              <a:miter lim="800000"/>
              <a:headEnd/>
              <a:tailEnd/>
            </a:ln>
          </p:spPr>
          <p:txBody>
            <a:bodyPr/>
            <a:lstStyle/>
            <a:p>
              <a:pPr>
                <a:lnSpc>
                  <a:spcPts val="1900"/>
                </a:lnSpc>
              </a:pPr>
              <a:r>
                <a:rPr lang="en-US" sz="1600" b="1" i="1" spc="50" dirty="0">
                  <a:ln>
                    <a:solidFill>
                      <a:srgbClr val="C00000"/>
                    </a:solidFill>
                  </a:ln>
                  <a:solidFill>
                    <a:srgbClr val="003300"/>
                  </a:solidFill>
                </a:rPr>
                <a:t>PREVINIENDO INCIDENTES POR ATROPELLOS EN LA CONSTRUCCION VIAL</a:t>
              </a:r>
              <a:endParaRPr lang="en-US" sz="1600" b="1" i="1" spc="50" dirty="0">
                <a:ln>
                  <a:solidFill>
                    <a:srgbClr val="C00000"/>
                  </a:solidFill>
                </a:ln>
                <a:solidFill>
                  <a:srgbClr val="003300"/>
                </a:solidFill>
                <a:latin typeface="Calibri" pitchFamily="34" charset="0"/>
              </a:endParaRPr>
            </a:p>
            <a:p>
              <a:pPr>
                <a:lnSpc>
                  <a:spcPts val="1900"/>
                </a:lnSpc>
              </a:pPr>
              <a:endParaRPr lang="en-US" sz="1600" b="1" i="1" spc="50" dirty="0">
                <a:ln>
                  <a:solidFill>
                    <a:srgbClr val="C00000"/>
                  </a:solidFill>
                </a:ln>
                <a:solidFill>
                  <a:srgbClr val="003300"/>
                </a:solidFill>
                <a:latin typeface="Calibri" pitchFamily="34" charset="0"/>
              </a:endParaRPr>
            </a:p>
          </p:txBody>
        </p:sp>
        <p:pic>
          <p:nvPicPr>
            <p:cNvPr id="8" name="Picture 7" descr="LOGO-ARTBA.png" title="Picture of ARTBA Internal traffic control preventing runovers and backovers in roadway construction Title"/>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57200" y="652077"/>
              <a:ext cx="533400" cy="207686"/>
            </a:xfrm>
            <a:prstGeom prst="rect">
              <a:avLst/>
            </a:prstGeom>
            <a:effectLst>
              <a:outerShdw blurRad="50800" dist="38100" dir="2700000" algn="tl" rotWithShape="0">
                <a:prstClr val="black">
                  <a:alpha val="40000"/>
                </a:prstClr>
              </a:outerShdw>
            </a:effectLst>
          </p:spPr>
        </p:pic>
        <p:pic>
          <p:nvPicPr>
            <p:cNvPr id="9" name="Picture 8" descr="Logo_WZ_Safety.png" title="Picture of ARTBA Internal traffic control preventing runovers and backovers in roadway construction Title"/>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91399" y="440545"/>
              <a:ext cx="1383723" cy="727388"/>
            </a:xfrm>
            <a:prstGeom prst="rect">
              <a:avLst/>
            </a:prstGeom>
            <a:effectLst>
              <a:outerShdw blurRad="50800" dist="38100" dir="2700000" algn="tl" rotWithShape="0">
                <a:prstClr val="black">
                  <a:alpha val="40000"/>
                </a:prstClr>
              </a:outerShdw>
            </a:effectLst>
          </p:spPr>
        </p:pic>
      </p:grpSp>
      <p:sp>
        <p:nvSpPr>
          <p:cNvPr id="10" name="Subtitle 8"/>
          <p:cNvSpPr txBox="1">
            <a:spLocks/>
          </p:cNvSpPr>
          <p:nvPr/>
        </p:nvSpPr>
        <p:spPr bwMode="auto">
          <a:xfrm>
            <a:off x="-23446" y="1992923"/>
            <a:ext cx="8061325" cy="506413"/>
          </a:xfrm>
          <a:prstGeom prst="rect">
            <a:avLst/>
          </a:prstGeom>
          <a:noFill/>
          <a:ln w="9525">
            <a:noFill/>
            <a:miter lim="800000"/>
            <a:headEnd/>
            <a:tailEnd/>
          </a:ln>
        </p:spPr>
        <p:txBody>
          <a:bodyPr/>
          <a:lstStyle/>
          <a:p>
            <a:pPr marL="0" lvl="1">
              <a:lnSpc>
                <a:spcPts val="2200"/>
              </a:lnSpc>
              <a:spcBef>
                <a:spcPct val="20000"/>
              </a:spcBef>
              <a:buFont typeface="Arial" charset="0"/>
              <a:buChar char="•"/>
            </a:pPr>
            <a:r>
              <a:rPr lang="en-US" sz="2200" b="1" dirty="0">
                <a:solidFill>
                  <a:schemeClr val="tx1">
                    <a:lumMod val="75000"/>
                    <a:lumOff val="25000"/>
                  </a:schemeClr>
                </a:solidFill>
                <a:latin typeface="Arial Narrow" pitchFamily="34" charset="0"/>
              </a:rPr>
              <a:t> </a:t>
            </a:r>
            <a:r>
              <a:rPr lang="en-US" sz="2200" b="1" dirty="0" err="1" smtClean="0">
                <a:latin typeface="Arial Narrow" pitchFamily="34" charset="0"/>
              </a:rPr>
              <a:t>Limita</a:t>
            </a:r>
            <a:r>
              <a:rPr lang="en-US" sz="2200" b="1" dirty="0" smtClean="0">
                <a:latin typeface="Arial Narrow" pitchFamily="34" charset="0"/>
              </a:rPr>
              <a:t> los </a:t>
            </a:r>
            <a:r>
              <a:rPr lang="en-US" sz="2200" b="1" dirty="0" err="1" smtClean="0">
                <a:latin typeface="Arial Narrow" pitchFamily="34" charset="0"/>
              </a:rPr>
              <a:t>puntos</a:t>
            </a:r>
            <a:r>
              <a:rPr lang="en-US" sz="2200" b="1" dirty="0" smtClean="0">
                <a:latin typeface="Arial Narrow" pitchFamily="34" charset="0"/>
              </a:rPr>
              <a:t> de </a:t>
            </a:r>
            <a:r>
              <a:rPr lang="en-US" sz="2200" b="1" dirty="0" err="1" smtClean="0">
                <a:latin typeface="Arial Narrow" pitchFamily="34" charset="0"/>
              </a:rPr>
              <a:t>ingreso</a:t>
            </a:r>
            <a:r>
              <a:rPr lang="en-US" sz="2200" b="1" dirty="0" smtClean="0">
                <a:latin typeface="Arial Narrow" pitchFamily="34" charset="0"/>
              </a:rPr>
              <a:t> y </a:t>
            </a:r>
          </a:p>
          <a:p>
            <a:pPr marL="0" lvl="1">
              <a:lnSpc>
                <a:spcPts val="2200"/>
              </a:lnSpc>
              <a:spcBef>
                <a:spcPct val="20000"/>
              </a:spcBef>
            </a:pPr>
            <a:r>
              <a:rPr lang="en-US" sz="2200" b="1" dirty="0" smtClean="0">
                <a:latin typeface="Arial Narrow" pitchFamily="34" charset="0"/>
              </a:rPr>
              <a:t>   </a:t>
            </a:r>
            <a:r>
              <a:rPr lang="en-US" sz="2200" b="1" dirty="0" err="1" smtClean="0">
                <a:latin typeface="Arial Narrow" pitchFamily="34" charset="0"/>
              </a:rPr>
              <a:t>salida</a:t>
            </a:r>
            <a:endParaRPr lang="en-US" sz="2200" b="1" dirty="0" smtClean="0">
              <a:latin typeface="Arial Narrow" pitchFamily="34" charset="0"/>
            </a:endParaRPr>
          </a:p>
          <a:p>
            <a:pPr marL="0" lvl="1">
              <a:lnSpc>
                <a:spcPts val="2200"/>
              </a:lnSpc>
              <a:spcBef>
                <a:spcPct val="20000"/>
              </a:spcBef>
              <a:buFont typeface="Arial" charset="0"/>
              <a:buChar char="•"/>
            </a:pPr>
            <a:endParaRPr lang="en-US" sz="2200" b="1" dirty="0" smtClean="0">
              <a:latin typeface="Arial Narrow" pitchFamily="34" charset="0"/>
            </a:endParaRPr>
          </a:p>
          <a:p>
            <a:pPr marL="0" lvl="1">
              <a:lnSpc>
                <a:spcPts val="2200"/>
              </a:lnSpc>
              <a:spcBef>
                <a:spcPct val="20000"/>
              </a:spcBef>
              <a:buFont typeface="Arial" charset="0"/>
              <a:buChar char="•"/>
            </a:pPr>
            <a:endParaRPr lang="en-US" sz="2200" b="1" dirty="0">
              <a:latin typeface="Arial Narrow" pitchFamily="34" charset="0"/>
            </a:endParaRPr>
          </a:p>
        </p:txBody>
      </p:sp>
      <p:sp>
        <p:nvSpPr>
          <p:cNvPr id="11" name="Subtitle 8"/>
          <p:cNvSpPr txBox="1">
            <a:spLocks/>
          </p:cNvSpPr>
          <p:nvPr/>
        </p:nvSpPr>
        <p:spPr bwMode="auto">
          <a:xfrm>
            <a:off x="146844" y="1447800"/>
            <a:ext cx="7478712" cy="533400"/>
          </a:xfrm>
          <a:prstGeom prst="rect">
            <a:avLst/>
          </a:prstGeom>
          <a:noFill/>
          <a:ln w="9525">
            <a:noFill/>
            <a:miter lim="800000"/>
            <a:headEnd/>
            <a:tailEnd/>
          </a:ln>
        </p:spPr>
        <p:txBody>
          <a:bodyPr/>
          <a:lstStyle/>
          <a:p>
            <a:pPr marL="342900" indent="-342900">
              <a:spcBef>
                <a:spcPct val="20000"/>
              </a:spcBef>
            </a:pPr>
            <a:r>
              <a:rPr lang="en-US" sz="2800" b="1" dirty="0" smtClean="0">
                <a:solidFill>
                  <a:schemeClr val="bg2">
                    <a:lumMod val="10000"/>
                  </a:schemeClr>
                </a:solidFill>
                <a:latin typeface="Calibri" pitchFamily="34" charset="0"/>
              </a:rPr>
              <a:t>¿</a:t>
            </a:r>
            <a:r>
              <a:rPr lang="en-US" sz="2800" b="1" dirty="0" err="1" smtClean="0">
                <a:solidFill>
                  <a:schemeClr val="bg2">
                    <a:lumMod val="10000"/>
                  </a:schemeClr>
                </a:solidFill>
                <a:latin typeface="Calibri" pitchFamily="34" charset="0"/>
              </a:rPr>
              <a:t>Cómo</a:t>
            </a:r>
            <a:r>
              <a:rPr lang="en-US" sz="2800" b="1" dirty="0" smtClean="0">
                <a:solidFill>
                  <a:schemeClr val="bg2">
                    <a:lumMod val="10000"/>
                  </a:schemeClr>
                </a:solidFill>
                <a:latin typeface="Calibri" pitchFamily="34" charset="0"/>
              </a:rPr>
              <a:t> </a:t>
            </a:r>
            <a:r>
              <a:rPr lang="en-US" sz="2800" b="1" dirty="0" err="1" smtClean="0">
                <a:solidFill>
                  <a:schemeClr val="bg2">
                    <a:lumMod val="10000"/>
                  </a:schemeClr>
                </a:solidFill>
                <a:latin typeface="Calibri" pitchFamily="34" charset="0"/>
              </a:rPr>
              <a:t>Funciona</a:t>
            </a:r>
            <a:r>
              <a:rPr lang="en-US" sz="2800" b="1" dirty="0" smtClean="0">
                <a:solidFill>
                  <a:schemeClr val="bg2">
                    <a:lumMod val="10000"/>
                  </a:schemeClr>
                </a:solidFill>
                <a:latin typeface="Calibri" pitchFamily="34" charset="0"/>
              </a:rPr>
              <a:t> un CTI?</a:t>
            </a:r>
            <a:endParaRPr lang="en-US" sz="2800" b="1" dirty="0">
              <a:solidFill>
                <a:schemeClr val="bg2">
                  <a:lumMod val="10000"/>
                </a:schemeClr>
              </a:solidFill>
              <a:latin typeface="Calibri" pitchFamily="34" charset="0"/>
            </a:endParaRPr>
          </a:p>
        </p:txBody>
      </p:sp>
      <p:sp>
        <p:nvSpPr>
          <p:cNvPr id="17" name="5-Point Star 16" title="Picture of star under the page number"/>
          <p:cNvSpPr/>
          <p:nvPr/>
        </p:nvSpPr>
        <p:spPr>
          <a:xfrm>
            <a:off x="8484669" y="6607293"/>
            <a:ext cx="159026" cy="143123"/>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ubtitle 8"/>
          <p:cNvSpPr txBox="1">
            <a:spLocks/>
          </p:cNvSpPr>
          <p:nvPr/>
        </p:nvSpPr>
        <p:spPr bwMode="auto">
          <a:xfrm>
            <a:off x="-23446" y="2679943"/>
            <a:ext cx="8061325" cy="506413"/>
          </a:xfrm>
          <a:prstGeom prst="rect">
            <a:avLst/>
          </a:prstGeom>
          <a:noFill/>
          <a:ln w="9525">
            <a:noFill/>
            <a:miter lim="800000"/>
            <a:headEnd/>
            <a:tailEnd/>
          </a:ln>
        </p:spPr>
        <p:txBody>
          <a:bodyPr/>
          <a:lstStyle/>
          <a:p>
            <a:pPr marL="0" lvl="1">
              <a:lnSpc>
                <a:spcPts val="2200"/>
              </a:lnSpc>
              <a:spcBef>
                <a:spcPct val="20000"/>
              </a:spcBef>
              <a:buFont typeface="Arial" charset="0"/>
              <a:buChar char="•"/>
            </a:pPr>
            <a:r>
              <a:rPr lang="en-US" sz="2200" b="1" dirty="0">
                <a:solidFill>
                  <a:schemeClr val="tx1">
                    <a:lumMod val="75000"/>
                    <a:lumOff val="25000"/>
                  </a:schemeClr>
                </a:solidFill>
                <a:latin typeface="Arial Narrow" pitchFamily="34" charset="0"/>
              </a:rPr>
              <a:t> </a:t>
            </a:r>
            <a:r>
              <a:rPr lang="en-US" sz="2200" b="1" dirty="0" err="1" smtClean="0">
                <a:latin typeface="Arial Narrow" pitchFamily="34" charset="0"/>
              </a:rPr>
              <a:t>Coordina</a:t>
            </a:r>
            <a:r>
              <a:rPr lang="en-US" sz="2200" b="1" dirty="0" smtClean="0">
                <a:latin typeface="Arial Narrow" pitchFamily="34" charset="0"/>
              </a:rPr>
              <a:t> el </a:t>
            </a:r>
            <a:r>
              <a:rPr lang="en-US" sz="2200" b="1" dirty="0" err="1" smtClean="0">
                <a:latin typeface="Arial Narrow" pitchFamily="34" charset="0"/>
              </a:rPr>
              <a:t>desplazamiento</a:t>
            </a:r>
            <a:r>
              <a:rPr lang="en-US" sz="2200" b="1" dirty="0" smtClean="0">
                <a:latin typeface="Arial Narrow" pitchFamily="34" charset="0"/>
              </a:rPr>
              <a:t> de  </a:t>
            </a:r>
            <a:br>
              <a:rPr lang="en-US" sz="2200" b="1" dirty="0" smtClean="0">
                <a:latin typeface="Arial Narrow" pitchFamily="34" charset="0"/>
              </a:rPr>
            </a:br>
            <a:r>
              <a:rPr lang="en-US" sz="2200" b="1" dirty="0" smtClean="0">
                <a:latin typeface="Arial Narrow" pitchFamily="34" charset="0"/>
              </a:rPr>
              <a:t>   </a:t>
            </a:r>
            <a:r>
              <a:rPr lang="en-US" sz="2200" b="1" dirty="0" err="1" smtClean="0">
                <a:latin typeface="Arial Narrow" pitchFamily="34" charset="0"/>
              </a:rPr>
              <a:t>vehículos</a:t>
            </a:r>
            <a:r>
              <a:rPr lang="en-US" sz="2200" b="1" dirty="0" smtClean="0">
                <a:latin typeface="Arial Narrow" pitchFamily="34" charset="0"/>
              </a:rPr>
              <a:t> y </a:t>
            </a:r>
            <a:r>
              <a:rPr lang="en-US" sz="2200" b="1" dirty="0" err="1" smtClean="0">
                <a:latin typeface="Arial Narrow" pitchFamily="34" charset="0"/>
              </a:rPr>
              <a:t>equipos</a:t>
            </a:r>
            <a:endParaRPr lang="en-US" sz="2200" b="1" dirty="0" smtClean="0">
              <a:latin typeface="Arial Narrow" pitchFamily="34" charset="0"/>
            </a:endParaRPr>
          </a:p>
          <a:p>
            <a:pPr marL="0" lvl="1">
              <a:lnSpc>
                <a:spcPts val="2200"/>
              </a:lnSpc>
              <a:spcBef>
                <a:spcPct val="20000"/>
              </a:spcBef>
              <a:buFont typeface="Arial" charset="0"/>
              <a:buChar char="•"/>
            </a:pPr>
            <a:endParaRPr lang="en-US" sz="2200" b="1" dirty="0">
              <a:latin typeface="Arial Narrow" pitchFamily="34" charset="0"/>
            </a:endParaRPr>
          </a:p>
        </p:txBody>
      </p:sp>
      <p:sp>
        <p:nvSpPr>
          <p:cNvPr id="13" name="Subtitle 8"/>
          <p:cNvSpPr txBox="1">
            <a:spLocks/>
          </p:cNvSpPr>
          <p:nvPr/>
        </p:nvSpPr>
        <p:spPr bwMode="auto">
          <a:xfrm>
            <a:off x="-30207" y="3411383"/>
            <a:ext cx="8177745" cy="506413"/>
          </a:xfrm>
          <a:prstGeom prst="rect">
            <a:avLst/>
          </a:prstGeom>
          <a:noFill/>
          <a:ln w="9525">
            <a:noFill/>
            <a:miter lim="800000"/>
            <a:headEnd/>
            <a:tailEnd/>
          </a:ln>
        </p:spPr>
        <p:txBody>
          <a:bodyPr/>
          <a:lstStyle/>
          <a:p>
            <a:pPr marL="0" lvl="1">
              <a:lnSpc>
                <a:spcPts val="2200"/>
              </a:lnSpc>
              <a:spcBef>
                <a:spcPct val="20000"/>
              </a:spcBef>
              <a:buFont typeface="Arial" charset="0"/>
              <a:buChar char="•"/>
            </a:pPr>
            <a:r>
              <a:rPr lang="en-US" sz="2200" b="1" dirty="0">
                <a:solidFill>
                  <a:schemeClr val="tx1">
                    <a:lumMod val="75000"/>
                    <a:lumOff val="25000"/>
                  </a:schemeClr>
                </a:solidFill>
                <a:latin typeface="Arial Narrow" pitchFamily="34" charset="0"/>
              </a:rPr>
              <a:t> </a:t>
            </a:r>
            <a:r>
              <a:rPr lang="en-US" sz="2200" b="1" dirty="0" err="1" smtClean="0">
                <a:latin typeface="Arial Narrow" pitchFamily="34" charset="0"/>
              </a:rPr>
              <a:t>Provee</a:t>
            </a:r>
            <a:r>
              <a:rPr lang="en-US" sz="2200" b="1" dirty="0" smtClean="0">
                <a:latin typeface="Arial Narrow" pitchFamily="34" charset="0"/>
              </a:rPr>
              <a:t> </a:t>
            </a:r>
            <a:r>
              <a:rPr lang="en-US" sz="2200" b="1" dirty="0" err="1" smtClean="0">
                <a:latin typeface="Arial Narrow" pitchFamily="34" charset="0"/>
              </a:rPr>
              <a:t>información</a:t>
            </a:r>
            <a:r>
              <a:rPr lang="en-US" sz="2200" b="1" dirty="0" smtClean="0">
                <a:latin typeface="Arial Narrow" pitchFamily="34" charset="0"/>
              </a:rPr>
              <a:t> </a:t>
            </a:r>
            <a:r>
              <a:rPr lang="en-US" sz="2200" b="1" dirty="0" err="1" smtClean="0">
                <a:latin typeface="Arial Narrow" pitchFamily="34" charset="0"/>
              </a:rPr>
              <a:t>sobre</a:t>
            </a:r>
            <a:r>
              <a:rPr lang="en-US" sz="2200" b="1" dirty="0" smtClean="0">
                <a:latin typeface="Arial Narrow" pitchFamily="34" charset="0"/>
              </a:rPr>
              <a:t> </a:t>
            </a:r>
            <a:r>
              <a:rPr lang="en-US" sz="2200" b="1" dirty="0" err="1" smtClean="0">
                <a:latin typeface="Arial Narrow" pitchFamily="34" charset="0"/>
              </a:rPr>
              <a:t>rutas</a:t>
            </a:r>
            <a:r>
              <a:rPr lang="en-US" sz="2200" b="1" dirty="0" smtClean="0">
                <a:latin typeface="Arial Narrow" pitchFamily="34" charset="0"/>
              </a:rPr>
              <a:t> de</a:t>
            </a:r>
          </a:p>
          <a:p>
            <a:pPr marL="0" lvl="1">
              <a:lnSpc>
                <a:spcPts val="2200"/>
              </a:lnSpc>
              <a:spcBef>
                <a:spcPct val="20000"/>
              </a:spcBef>
            </a:pPr>
            <a:r>
              <a:rPr lang="en-US" sz="2200" b="1" dirty="0" smtClean="0">
                <a:latin typeface="Arial Narrow" pitchFamily="34" charset="0"/>
              </a:rPr>
              <a:t>  </a:t>
            </a:r>
            <a:r>
              <a:rPr lang="en-US" sz="2200" b="1" dirty="0" err="1" smtClean="0">
                <a:latin typeface="Arial Narrow" pitchFamily="34" charset="0"/>
              </a:rPr>
              <a:t>trafico</a:t>
            </a:r>
            <a:r>
              <a:rPr lang="en-US" sz="2200" b="1" dirty="0" smtClean="0">
                <a:latin typeface="Arial Narrow" pitchFamily="34" charset="0"/>
              </a:rPr>
              <a:t> y </a:t>
            </a:r>
            <a:r>
              <a:rPr lang="en-US" sz="2200" b="1" dirty="0" err="1" smtClean="0">
                <a:latin typeface="Arial Narrow" pitchFamily="34" charset="0"/>
              </a:rPr>
              <a:t>áreas</a:t>
            </a:r>
            <a:r>
              <a:rPr lang="en-US" sz="2200" b="1" dirty="0" smtClean="0">
                <a:latin typeface="Arial Narrow" pitchFamily="34" charset="0"/>
              </a:rPr>
              <a:t> </a:t>
            </a:r>
            <a:r>
              <a:rPr lang="en-US" sz="2200" b="1" dirty="0" err="1" smtClean="0">
                <a:latin typeface="Arial Narrow" pitchFamily="34" charset="0"/>
              </a:rPr>
              <a:t>seguras</a:t>
            </a:r>
            <a:r>
              <a:rPr lang="en-US" sz="2200" b="1" dirty="0" smtClean="0">
                <a:latin typeface="Arial Narrow" pitchFamily="34" charset="0"/>
              </a:rPr>
              <a:t> o </a:t>
            </a:r>
            <a:r>
              <a:rPr lang="en-US" sz="2200" b="1" dirty="0" err="1" smtClean="0">
                <a:latin typeface="Arial Narrow" pitchFamily="34" charset="0"/>
              </a:rPr>
              <a:t>peligrosas</a:t>
            </a:r>
            <a:endParaRPr lang="en-US" sz="2200" b="1" dirty="0" smtClean="0">
              <a:latin typeface="Arial Narrow" pitchFamily="34" charset="0"/>
            </a:endParaRPr>
          </a:p>
          <a:p>
            <a:pPr marL="0" lvl="1">
              <a:lnSpc>
                <a:spcPts val="2200"/>
              </a:lnSpc>
              <a:spcBef>
                <a:spcPct val="20000"/>
              </a:spcBef>
            </a:pPr>
            <a:r>
              <a:rPr lang="en-US" sz="2200" b="1" dirty="0">
                <a:latin typeface="Arial Narrow" pitchFamily="34" charset="0"/>
              </a:rPr>
              <a:t> </a:t>
            </a:r>
            <a:r>
              <a:rPr lang="en-US" sz="2200" b="1" dirty="0" smtClean="0">
                <a:latin typeface="Arial Narrow" pitchFamily="34" charset="0"/>
              </a:rPr>
              <a:t> para los </a:t>
            </a:r>
            <a:r>
              <a:rPr lang="en-US" sz="2200" b="1" dirty="0" err="1" smtClean="0">
                <a:latin typeface="Arial Narrow" pitchFamily="34" charset="0"/>
              </a:rPr>
              <a:t>trabajadores</a:t>
            </a:r>
            <a:endParaRPr lang="en-US" sz="2200" b="1" dirty="0" smtClean="0">
              <a:latin typeface="Arial Narrow" pitchFamily="34" charset="0"/>
            </a:endParaRPr>
          </a:p>
          <a:p>
            <a:pPr marL="0" lvl="1">
              <a:lnSpc>
                <a:spcPts val="2200"/>
              </a:lnSpc>
              <a:spcBef>
                <a:spcPct val="20000"/>
              </a:spcBef>
              <a:buFont typeface="Arial" charset="0"/>
              <a:buChar char="•"/>
            </a:pPr>
            <a:endParaRPr lang="en-US" sz="2200" b="1" dirty="0" smtClean="0">
              <a:latin typeface="Arial Narrow" pitchFamily="34" charset="0"/>
            </a:endParaRPr>
          </a:p>
          <a:p>
            <a:pPr marL="0" lvl="1">
              <a:lnSpc>
                <a:spcPts val="2200"/>
              </a:lnSpc>
              <a:spcBef>
                <a:spcPct val="20000"/>
              </a:spcBef>
              <a:buFont typeface="Arial" charset="0"/>
              <a:buChar char="•"/>
            </a:pPr>
            <a:endParaRPr lang="en-US" sz="2200" b="1" dirty="0">
              <a:latin typeface="Arial Narrow" pitchFamily="34" charset="0"/>
            </a:endParaRPr>
          </a:p>
        </p:txBody>
      </p:sp>
      <p:sp>
        <p:nvSpPr>
          <p:cNvPr id="15" name="Subtitle 8"/>
          <p:cNvSpPr txBox="1">
            <a:spLocks/>
          </p:cNvSpPr>
          <p:nvPr/>
        </p:nvSpPr>
        <p:spPr bwMode="auto">
          <a:xfrm>
            <a:off x="-23446" y="4517784"/>
            <a:ext cx="8061325" cy="506413"/>
          </a:xfrm>
          <a:prstGeom prst="rect">
            <a:avLst/>
          </a:prstGeom>
          <a:noFill/>
          <a:ln w="9525">
            <a:noFill/>
            <a:miter lim="800000"/>
            <a:headEnd/>
            <a:tailEnd/>
          </a:ln>
        </p:spPr>
        <p:txBody>
          <a:bodyPr/>
          <a:lstStyle/>
          <a:p>
            <a:pPr marL="0" lvl="1">
              <a:lnSpc>
                <a:spcPts val="2200"/>
              </a:lnSpc>
              <a:spcBef>
                <a:spcPct val="20000"/>
              </a:spcBef>
              <a:buFont typeface="Arial" charset="0"/>
              <a:buChar char="•"/>
            </a:pPr>
            <a:r>
              <a:rPr lang="en-US" sz="2200" b="1" dirty="0">
                <a:solidFill>
                  <a:schemeClr val="tx1">
                    <a:lumMod val="75000"/>
                    <a:lumOff val="25000"/>
                  </a:schemeClr>
                </a:solidFill>
                <a:latin typeface="Arial Narrow" pitchFamily="34" charset="0"/>
              </a:rPr>
              <a:t> </a:t>
            </a:r>
            <a:r>
              <a:rPr lang="en-US" sz="2200" b="1" dirty="0" err="1" smtClean="0">
                <a:solidFill>
                  <a:schemeClr val="tx1">
                    <a:lumMod val="75000"/>
                    <a:lumOff val="25000"/>
                  </a:schemeClr>
                </a:solidFill>
                <a:latin typeface="Arial Narrow" pitchFamily="34" charset="0"/>
              </a:rPr>
              <a:t>Advierte</a:t>
            </a:r>
            <a:r>
              <a:rPr lang="en-US" sz="2200" b="1" dirty="0" smtClean="0">
                <a:solidFill>
                  <a:schemeClr val="tx1">
                    <a:lumMod val="75000"/>
                    <a:lumOff val="25000"/>
                  </a:schemeClr>
                </a:solidFill>
                <a:latin typeface="Arial Narrow" pitchFamily="34" charset="0"/>
              </a:rPr>
              <a:t> a los </a:t>
            </a:r>
            <a:r>
              <a:rPr lang="en-US" sz="2200" b="1" dirty="0" err="1" smtClean="0">
                <a:solidFill>
                  <a:schemeClr val="tx1">
                    <a:lumMod val="75000"/>
                    <a:lumOff val="25000"/>
                  </a:schemeClr>
                </a:solidFill>
                <a:latin typeface="Arial Narrow" pitchFamily="34" charset="0"/>
              </a:rPr>
              <a:t>trabajadores</a:t>
            </a:r>
            <a:r>
              <a:rPr lang="en-US" sz="2200" b="1" dirty="0" smtClean="0">
                <a:solidFill>
                  <a:schemeClr val="tx1">
                    <a:lumMod val="75000"/>
                    <a:lumOff val="25000"/>
                  </a:schemeClr>
                </a:solidFill>
                <a:latin typeface="Arial Narrow" pitchFamily="34" charset="0"/>
              </a:rPr>
              <a:t> a pie</a:t>
            </a:r>
          </a:p>
          <a:p>
            <a:pPr marL="0" lvl="1">
              <a:lnSpc>
                <a:spcPts val="2200"/>
              </a:lnSpc>
              <a:spcBef>
                <a:spcPct val="20000"/>
              </a:spcBef>
            </a:pPr>
            <a:r>
              <a:rPr lang="en-US" sz="2200" b="1" dirty="0" smtClean="0">
                <a:solidFill>
                  <a:schemeClr val="tx1">
                    <a:lumMod val="75000"/>
                    <a:lumOff val="25000"/>
                  </a:schemeClr>
                </a:solidFill>
                <a:latin typeface="Arial Narrow" pitchFamily="34" charset="0"/>
              </a:rPr>
              <a:t>  </a:t>
            </a:r>
            <a:r>
              <a:rPr lang="en-US" sz="2200" b="1" dirty="0" err="1" smtClean="0">
                <a:solidFill>
                  <a:schemeClr val="tx1">
                    <a:lumMod val="75000"/>
                    <a:lumOff val="25000"/>
                  </a:schemeClr>
                </a:solidFill>
                <a:latin typeface="Arial Narrow" pitchFamily="34" charset="0"/>
              </a:rPr>
              <a:t>sobre</a:t>
            </a:r>
            <a:r>
              <a:rPr lang="en-US" sz="2200" b="1" dirty="0" smtClean="0">
                <a:solidFill>
                  <a:schemeClr val="tx1">
                    <a:lumMod val="75000"/>
                    <a:lumOff val="25000"/>
                  </a:schemeClr>
                </a:solidFill>
                <a:latin typeface="Arial Narrow" pitchFamily="34" charset="0"/>
              </a:rPr>
              <a:t> el </a:t>
            </a:r>
            <a:r>
              <a:rPr lang="en-US" sz="2200" b="1" dirty="0" err="1" smtClean="0">
                <a:solidFill>
                  <a:schemeClr val="tx1">
                    <a:lumMod val="75000"/>
                    <a:lumOff val="25000"/>
                  </a:schemeClr>
                </a:solidFill>
                <a:latin typeface="Arial Narrow" pitchFamily="34" charset="0"/>
              </a:rPr>
              <a:t>tráfico</a:t>
            </a:r>
            <a:r>
              <a:rPr lang="en-US" sz="2200" b="1" dirty="0" smtClean="0">
                <a:solidFill>
                  <a:schemeClr val="tx1">
                    <a:lumMod val="75000"/>
                    <a:lumOff val="25000"/>
                  </a:schemeClr>
                </a:solidFill>
                <a:latin typeface="Arial Narrow" pitchFamily="34" charset="0"/>
              </a:rPr>
              <a:t> vehicular en la</a:t>
            </a:r>
            <a:r>
              <a:rPr lang="en-US" sz="2200" b="1" dirty="0" smtClean="0">
                <a:latin typeface="Arial Narrow" pitchFamily="34" charset="0"/>
              </a:rPr>
              <a:t/>
            </a:r>
            <a:br>
              <a:rPr lang="en-US" sz="2200" b="1" dirty="0" smtClean="0">
                <a:latin typeface="Arial Narrow" pitchFamily="34" charset="0"/>
              </a:rPr>
            </a:br>
            <a:r>
              <a:rPr lang="en-US" sz="2200" b="1" dirty="0" smtClean="0">
                <a:latin typeface="Arial Narrow" pitchFamily="34" charset="0"/>
              </a:rPr>
              <a:t>  </a:t>
            </a:r>
            <a:r>
              <a:rPr lang="en-US" sz="2200" b="1" dirty="0" err="1" smtClean="0">
                <a:latin typeface="Arial Narrow" pitchFamily="34" charset="0"/>
              </a:rPr>
              <a:t>zona</a:t>
            </a:r>
            <a:r>
              <a:rPr lang="en-US" sz="2200" b="1" dirty="0" smtClean="0">
                <a:latin typeface="Arial Narrow" pitchFamily="34" charset="0"/>
              </a:rPr>
              <a:t> de </a:t>
            </a:r>
            <a:r>
              <a:rPr lang="en-US" sz="2200" b="1" dirty="0" err="1" smtClean="0">
                <a:latin typeface="Arial Narrow" pitchFamily="34" charset="0"/>
              </a:rPr>
              <a:t>trabajo</a:t>
            </a:r>
            <a:endParaRPr lang="en-US" sz="2200" b="1" dirty="0" smtClean="0">
              <a:latin typeface="Arial Narrow" pitchFamily="34" charset="0"/>
            </a:endParaRPr>
          </a:p>
          <a:p>
            <a:pPr marL="0" lvl="1">
              <a:lnSpc>
                <a:spcPts val="2200"/>
              </a:lnSpc>
              <a:spcBef>
                <a:spcPct val="20000"/>
              </a:spcBef>
              <a:buFont typeface="Arial" charset="0"/>
              <a:buChar char="•"/>
            </a:pPr>
            <a:endParaRPr lang="en-US" sz="2200" b="1" dirty="0" smtClean="0">
              <a:latin typeface="Arial Narrow" pitchFamily="34" charset="0"/>
            </a:endParaRPr>
          </a:p>
          <a:p>
            <a:pPr marL="0" lvl="1">
              <a:lnSpc>
                <a:spcPts val="2200"/>
              </a:lnSpc>
              <a:spcBef>
                <a:spcPct val="20000"/>
              </a:spcBef>
              <a:buFont typeface="Arial" charset="0"/>
              <a:buChar char="•"/>
            </a:pPr>
            <a:endParaRPr lang="en-US" sz="2200" b="1" dirty="0">
              <a:latin typeface="Arial Narrow" pitchFamily="34" charset="0"/>
            </a:endParaRPr>
          </a:p>
        </p:txBody>
      </p:sp>
      <p:pic>
        <p:nvPicPr>
          <p:cNvPr id="18" name="Picture 17" descr="PPT_TruckQueque.png" title="Picture of dump trucks in a ITC"/>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886200" y="1676400"/>
            <a:ext cx="4829175" cy="3094591"/>
          </a:xfrm>
          <a:prstGeom prst="rect">
            <a:avLst/>
          </a:prstGeom>
          <a:ln w="12700">
            <a:solidFill>
              <a:schemeClr val="tx1"/>
            </a:solidFill>
          </a:ln>
          <a:effectLst>
            <a:outerShdw blurRad="50800" dist="76200" dir="2700000" algn="tl" rotWithShape="0">
              <a:prstClr val="black">
                <a:alpha val="40000"/>
              </a:prstClr>
            </a:outerShdw>
          </a:effectLst>
        </p:spPr>
      </p:pic>
      <p:pic>
        <p:nvPicPr>
          <p:cNvPr id="21" name="Picture 20" descr="rigid-dump-truck-41157-2662591.png" title="Picture dump truck"/>
          <p:cNvPicPr>
            <a:picLocks noChangeAspect="1"/>
          </p:cNvPicPr>
          <p:nvPr/>
        </p:nvPicPr>
        <p:blipFill>
          <a:blip r:embed="rId6" cstate="email">
            <a:clrChange>
              <a:clrFrom>
                <a:srgbClr val="F5EFE3"/>
              </a:clrFrom>
              <a:clrTo>
                <a:srgbClr val="F5EFE3">
                  <a:alpha val="0"/>
                </a:srgbClr>
              </a:clrTo>
            </a:clrChange>
            <a:extLst>
              <a:ext uri="{28A0092B-C50C-407E-A947-70E740481C1C}">
                <a14:useLocalDpi xmlns:a14="http://schemas.microsoft.com/office/drawing/2010/main"/>
              </a:ext>
            </a:extLst>
          </a:blip>
          <a:stretch>
            <a:fillRect/>
          </a:stretch>
        </p:blipFill>
        <p:spPr>
          <a:xfrm>
            <a:off x="4792579" y="1510924"/>
            <a:ext cx="4448175" cy="2781676"/>
          </a:xfrm>
          <a:prstGeom prst="rect">
            <a:avLst/>
          </a:prstGeom>
        </p:spPr>
      </p:pic>
      <p:pic>
        <p:nvPicPr>
          <p:cNvPr id="23" name="Picture 22" descr="Trucks_DSC_0160CMYK.png" title="Picture of on foot road worker walking by dump trucks"/>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117704" y="1326422"/>
            <a:ext cx="4876799" cy="3809999"/>
          </a:xfrm>
          <a:prstGeom prst="rect">
            <a:avLst/>
          </a:prstGeom>
          <a:ln w="12700">
            <a:solidFill>
              <a:schemeClr val="tx1"/>
            </a:solidFill>
          </a:ln>
          <a:effectLst>
            <a:outerShdw blurRad="50800" dist="76200" dir="2700000" algn="tl" rotWithShape="0">
              <a:prstClr val="black">
                <a:alpha val="40000"/>
              </a:prstClr>
            </a:outerShdw>
          </a:effectLst>
        </p:spPr>
      </p:pic>
      <p:pic>
        <p:nvPicPr>
          <p:cNvPr id="20" name="Picture 19" descr="SINOCAT_Front_Loader_ZM958_II_With_ZF.png" title="Picture of tractor"/>
          <p:cNvPicPr>
            <a:picLocks noChangeAspect="1"/>
          </p:cNvPicPr>
          <p:nvPr/>
        </p:nvPicPr>
        <p:blipFill>
          <a:blip r:embed="rId8" cstate="email">
            <a:clrChange>
              <a:clrFrom>
                <a:srgbClr val="F3EFE3"/>
              </a:clrFrom>
              <a:clrTo>
                <a:srgbClr val="F3EFE3">
                  <a:alpha val="0"/>
                </a:srgbClr>
              </a:clrTo>
            </a:clrChange>
            <a:extLst>
              <a:ext uri="{28A0092B-C50C-407E-A947-70E740481C1C}">
                <a14:useLocalDpi xmlns:a14="http://schemas.microsoft.com/office/drawing/2010/main"/>
              </a:ext>
            </a:extLst>
          </a:blip>
          <a:stretch>
            <a:fillRect/>
          </a:stretch>
        </p:blipFill>
        <p:spPr>
          <a:xfrm>
            <a:off x="3680214" y="4043306"/>
            <a:ext cx="3810000" cy="2847351"/>
          </a:xfrm>
          <a:prstGeom prst="rect">
            <a:avLst/>
          </a:prstGeom>
        </p:spPr>
      </p:pic>
      <p:sp>
        <p:nvSpPr>
          <p:cNvPr id="2" name="Title 1" hidden="1"/>
          <p:cNvSpPr>
            <a:spLocks noGrp="1"/>
          </p:cNvSpPr>
          <p:nvPr>
            <p:ph type="title"/>
          </p:nvPr>
        </p:nvSpPr>
        <p:spPr>
          <a:xfrm>
            <a:off x="429938" y="-806712"/>
            <a:ext cx="8229600" cy="1143000"/>
          </a:xfrm>
        </p:spPr>
        <p:txBody>
          <a:bodyPr/>
          <a:lstStyle/>
          <a:p>
            <a:r>
              <a:rPr lang="en-US" dirty="0" smtClean="0"/>
              <a:t>How does ITC work</a:t>
            </a:r>
            <a:endParaRPr lang="en-US" dirty="0"/>
          </a:p>
        </p:txBody>
      </p:sp>
      <p:sp>
        <p:nvSpPr>
          <p:cNvPr id="22" name="Slide Number Placeholder 4"/>
          <p:cNvSpPr>
            <a:spLocks noGrp="1"/>
          </p:cNvSpPr>
          <p:nvPr>
            <p:ph type="sldNum" sz="quarter" idx="12"/>
          </p:nvPr>
        </p:nvSpPr>
        <p:spPr/>
        <p:txBody>
          <a:bodyPr/>
          <a:lstStyle/>
          <a:p>
            <a:pPr>
              <a:defRPr/>
            </a:pPr>
            <a:fld id="{991630E5-D2C6-4D54-9913-55C6C92AA029}" type="slidenum">
              <a:rPr lang="en-US" smtClean="0"/>
              <a:pPr>
                <a:defRPr/>
              </a:pPr>
              <a:t>6</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55"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strVal val="#ppt_w*0.70"/>
                                          </p:val>
                                        </p:tav>
                                        <p:tav tm="100000">
                                          <p:val>
                                            <p:strVal val="#ppt_w"/>
                                          </p:val>
                                        </p:tav>
                                      </p:tavLst>
                                    </p:anim>
                                    <p:anim calcmode="lin" valueType="num">
                                      <p:cBhvr>
                                        <p:cTn id="20" dur="500" fill="hold"/>
                                        <p:tgtEl>
                                          <p:spTgt spid="18"/>
                                        </p:tgtEl>
                                        <p:attrNameLst>
                                          <p:attrName>ppt_h</p:attrName>
                                        </p:attrNameLst>
                                      </p:cBhvr>
                                      <p:tavLst>
                                        <p:tav tm="0">
                                          <p:val>
                                            <p:strVal val="#ppt_h"/>
                                          </p:val>
                                        </p:tav>
                                        <p:tav tm="100000">
                                          <p:val>
                                            <p:strVal val="#ppt_h"/>
                                          </p:val>
                                        </p:tav>
                                      </p:tavLst>
                                    </p:anim>
                                    <p:animEffect transition="in" filter="fade">
                                      <p:cBhvr>
                                        <p:cTn id="21" dur="5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childTnLst>
                                </p:cTn>
                              </p:par>
                              <p:par>
                                <p:cTn id="26" presetID="2" presetClass="entr" presetSubtype="2" fill="hold" nodeType="with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additive="base">
                                        <p:cTn id="28" dur="1000" fill="hold"/>
                                        <p:tgtEl>
                                          <p:spTgt spid="21"/>
                                        </p:tgtEl>
                                        <p:attrNameLst>
                                          <p:attrName>ppt_x</p:attrName>
                                        </p:attrNameLst>
                                      </p:cBhvr>
                                      <p:tavLst>
                                        <p:tav tm="0">
                                          <p:val>
                                            <p:strVal val="1+#ppt_w/2"/>
                                          </p:val>
                                        </p:tav>
                                        <p:tav tm="100000">
                                          <p:val>
                                            <p:strVal val="#ppt_x"/>
                                          </p:val>
                                        </p:tav>
                                      </p:tavLst>
                                    </p:anim>
                                    <p:anim calcmode="lin" valueType="num">
                                      <p:cBhvr additive="base">
                                        <p:cTn id="29" dur="1000" fill="hold"/>
                                        <p:tgtEl>
                                          <p:spTgt spid="21"/>
                                        </p:tgtEl>
                                        <p:attrNameLst>
                                          <p:attrName>ppt_y</p:attrName>
                                        </p:attrNameLst>
                                      </p:cBhvr>
                                      <p:tavLst>
                                        <p:tav tm="0">
                                          <p:val>
                                            <p:strVal val="#ppt_y"/>
                                          </p:val>
                                        </p:tav>
                                        <p:tav tm="100000">
                                          <p:val>
                                            <p:strVal val="#ppt_y"/>
                                          </p:val>
                                        </p:tav>
                                      </p:tavLst>
                                    </p:anim>
                                  </p:childTnLst>
                                </p:cTn>
                              </p:par>
                              <p:par>
                                <p:cTn id="30" presetID="2" presetClass="entr" presetSubtype="8" fill="hold" nodeType="with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additive="base">
                                        <p:cTn id="32" dur="1000" fill="hold"/>
                                        <p:tgtEl>
                                          <p:spTgt spid="20"/>
                                        </p:tgtEl>
                                        <p:attrNameLst>
                                          <p:attrName>ppt_x</p:attrName>
                                        </p:attrNameLst>
                                      </p:cBhvr>
                                      <p:tavLst>
                                        <p:tav tm="0">
                                          <p:val>
                                            <p:strVal val="0-#ppt_w/2"/>
                                          </p:val>
                                        </p:tav>
                                        <p:tav tm="100000">
                                          <p:val>
                                            <p:strVal val="#ppt_x"/>
                                          </p:val>
                                        </p:tav>
                                      </p:tavLst>
                                    </p:anim>
                                    <p:anim calcmode="lin" valueType="num">
                                      <p:cBhvr additive="base">
                                        <p:cTn id="33" dur="1000" fill="hold"/>
                                        <p:tgtEl>
                                          <p:spTgt spid="20"/>
                                        </p:tgtEl>
                                        <p:attrNameLst>
                                          <p:attrName>ppt_y</p:attrName>
                                        </p:attrNameLst>
                                      </p:cBhvr>
                                      <p:tavLst>
                                        <p:tav tm="0">
                                          <p:val>
                                            <p:strVal val="#ppt_y"/>
                                          </p:val>
                                        </p:tav>
                                        <p:tav tm="100000">
                                          <p:val>
                                            <p:strVal val="#ppt_y"/>
                                          </p:val>
                                        </p:tav>
                                      </p:tavLst>
                                    </p:anim>
                                  </p:childTnLst>
                                </p:cTn>
                              </p:par>
                              <p:par>
                                <p:cTn id="34" presetID="10" presetClass="exit" presetSubtype="0" fill="hold" nodeType="withEffect">
                                  <p:stCondLst>
                                    <p:cond delay="0"/>
                                  </p:stCondLst>
                                  <p:childTnLst>
                                    <p:animEffect transition="out" filter="fade">
                                      <p:cBhvr>
                                        <p:cTn id="35" dur="1000"/>
                                        <p:tgtEl>
                                          <p:spTgt spid="18"/>
                                        </p:tgtEl>
                                      </p:cBhvr>
                                    </p:animEffect>
                                    <p:set>
                                      <p:cBhvr>
                                        <p:cTn id="36" dur="1" fill="hold">
                                          <p:stCondLst>
                                            <p:cond delay="999"/>
                                          </p:stCondLst>
                                        </p:cTn>
                                        <p:tgtEl>
                                          <p:spTgt spid="18"/>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par>
                                <p:cTn id="41" presetID="10" presetClass="entr" presetSubtype="0" fill="hold"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500"/>
                                        <p:tgtEl>
                                          <p:spTgt spid="23"/>
                                        </p:tgtEl>
                                      </p:cBhvr>
                                    </p:animEffect>
                                  </p:childTnLst>
                                </p:cTn>
                              </p:par>
                              <p:par>
                                <p:cTn id="44" presetID="2" presetClass="exit" presetSubtype="2" fill="hold" nodeType="withEffect">
                                  <p:stCondLst>
                                    <p:cond delay="0"/>
                                  </p:stCondLst>
                                  <p:childTnLst>
                                    <p:anim calcmode="lin" valueType="num">
                                      <p:cBhvr additive="base">
                                        <p:cTn id="45" dur="2000"/>
                                        <p:tgtEl>
                                          <p:spTgt spid="20"/>
                                        </p:tgtEl>
                                        <p:attrNameLst>
                                          <p:attrName>ppt_x</p:attrName>
                                        </p:attrNameLst>
                                      </p:cBhvr>
                                      <p:tavLst>
                                        <p:tav tm="0">
                                          <p:val>
                                            <p:strVal val="ppt_x"/>
                                          </p:val>
                                        </p:tav>
                                        <p:tav tm="100000">
                                          <p:val>
                                            <p:strVal val="1+ppt_w/2"/>
                                          </p:val>
                                        </p:tav>
                                      </p:tavLst>
                                    </p:anim>
                                    <p:anim calcmode="lin" valueType="num">
                                      <p:cBhvr additive="base">
                                        <p:cTn id="46" dur="2000"/>
                                        <p:tgtEl>
                                          <p:spTgt spid="20"/>
                                        </p:tgtEl>
                                        <p:attrNameLst>
                                          <p:attrName>ppt_y</p:attrName>
                                        </p:attrNameLst>
                                      </p:cBhvr>
                                      <p:tavLst>
                                        <p:tav tm="0">
                                          <p:val>
                                            <p:strVal val="ppt_y"/>
                                          </p:val>
                                        </p:tav>
                                        <p:tav tm="100000">
                                          <p:val>
                                            <p:strVal val="ppt_y"/>
                                          </p:val>
                                        </p:tav>
                                      </p:tavLst>
                                    </p:anim>
                                    <p:set>
                                      <p:cBhvr>
                                        <p:cTn id="47" dur="1" fill="hold">
                                          <p:stCondLst>
                                            <p:cond delay="1999"/>
                                          </p:stCondLst>
                                        </p:cTn>
                                        <p:tgtEl>
                                          <p:spTgt spid="20"/>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1000"/>
                                        <p:tgtEl>
                                          <p:spTgt spid="21"/>
                                        </p:tgtEl>
                                      </p:cBhvr>
                                    </p:animEffect>
                                    <p:set>
                                      <p:cBhvr>
                                        <p:cTn id="50" dur="1" fill="hold">
                                          <p:stCondLst>
                                            <p:cond delay="999"/>
                                          </p:stCondLst>
                                        </p:cTn>
                                        <p:tgtEl>
                                          <p:spTgt spid="21"/>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7" grpId="0" animBg="1"/>
      <p:bldP spid="12"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ubtitle 8"/>
          <p:cNvSpPr txBox="1">
            <a:spLocks/>
          </p:cNvSpPr>
          <p:nvPr/>
        </p:nvSpPr>
        <p:spPr bwMode="auto">
          <a:xfrm>
            <a:off x="4859870" y="2286000"/>
            <a:ext cx="3826930" cy="506413"/>
          </a:xfrm>
          <a:prstGeom prst="rect">
            <a:avLst/>
          </a:prstGeom>
          <a:noFill/>
          <a:ln w="9525">
            <a:noFill/>
            <a:miter lim="800000"/>
            <a:headEnd/>
            <a:tailEnd/>
          </a:ln>
        </p:spPr>
        <p:txBody>
          <a:bodyPr/>
          <a:lstStyle/>
          <a:p>
            <a:pPr marL="0" lvl="1">
              <a:lnSpc>
                <a:spcPts val="2000"/>
              </a:lnSpc>
              <a:spcBef>
                <a:spcPct val="20000"/>
              </a:spcBef>
              <a:buFont typeface="Arial" pitchFamily="34" charset="0"/>
              <a:buChar char="•"/>
            </a:pPr>
            <a:r>
              <a:rPr lang="en-US" sz="2000" b="1" dirty="0" smtClean="0">
                <a:solidFill>
                  <a:schemeClr val="tx1">
                    <a:lumMod val="85000"/>
                    <a:lumOff val="15000"/>
                  </a:schemeClr>
                </a:solidFill>
                <a:latin typeface="Arial Narrow" pitchFamily="34" charset="0"/>
              </a:rPr>
              <a:t> </a:t>
            </a:r>
            <a:r>
              <a:rPr lang="en-US" sz="2000" b="1" dirty="0" err="1" smtClean="0">
                <a:latin typeface="Arial Narrow" pitchFamily="34" charset="0"/>
              </a:rPr>
              <a:t>Recomendado</a:t>
            </a:r>
            <a:r>
              <a:rPr lang="en-US" sz="2000" b="1" dirty="0" smtClean="0">
                <a:latin typeface="Arial Narrow" pitchFamily="34" charset="0"/>
              </a:rPr>
              <a:t> </a:t>
            </a:r>
            <a:r>
              <a:rPr lang="en-US" sz="2000" b="1" dirty="0" err="1" smtClean="0">
                <a:latin typeface="Arial Narrow" pitchFamily="34" charset="0"/>
              </a:rPr>
              <a:t>por</a:t>
            </a:r>
            <a:r>
              <a:rPr lang="en-US" sz="2000" b="1" dirty="0" smtClean="0">
                <a:latin typeface="Arial Narrow" pitchFamily="34" charset="0"/>
              </a:rPr>
              <a:t> la </a:t>
            </a:r>
            <a:r>
              <a:rPr lang="en-US" sz="2000" b="1" dirty="0" err="1" smtClean="0">
                <a:latin typeface="Arial Narrow" pitchFamily="34" charset="0"/>
              </a:rPr>
              <a:t>Industria</a:t>
            </a:r>
            <a:r>
              <a:rPr lang="en-US" sz="2000" b="1" dirty="0" smtClean="0">
                <a:latin typeface="Arial Narrow" pitchFamily="34" charset="0"/>
              </a:rPr>
              <a:t>, no ha </a:t>
            </a:r>
            <a:r>
              <a:rPr lang="en-US" sz="2000" b="1" dirty="0" err="1" smtClean="0">
                <a:latin typeface="Arial Narrow" pitchFamily="34" charset="0"/>
              </a:rPr>
              <a:t>sido</a:t>
            </a:r>
            <a:r>
              <a:rPr lang="en-US" sz="2000" b="1" dirty="0" smtClean="0">
                <a:latin typeface="Arial Narrow" pitchFamily="34" charset="0"/>
              </a:rPr>
              <a:t> </a:t>
            </a:r>
            <a:r>
              <a:rPr lang="en-US" sz="2000" b="1" dirty="0" err="1" smtClean="0">
                <a:latin typeface="Arial Narrow" pitchFamily="34" charset="0"/>
              </a:rPr>
              <a:t>prescrito</a:t>
            </a:r>
            <a:r>
              <a:rPr lang="en-US" sz="2000" b="1" dirty="0" smtClean="0">
                <a:latin typeface="Arial Narrow" pitchFamily="34" charset="0"/>
              </a:rPr>
              <a:t> </a:t>
            </a:r>
            <a:r>
              <a:rPr lang="en-US" sz="2000" b="1" dirty="0" err="1" smtClean="0">
                <a:latin typeface="Arial Narrow" pitchFamily="34" charset="0"/>
              </a:rPr>
              <a:t>por</a:t>
            </a:r>
            <a:r>
              <a:rPr lang="en-US" sz="2000" b="1" dirty="0" smtClean="0">
                <a:latin typeface="Arial Narrow" pitchFamily="34" charset="0"/>
              </a:rPr>
              <a:t> </a:t>
            </a:r>
            <a:r>
              <a:rPr lang="en-US" sz="2000" b="1" dirty="0" err="1" smtClean="0">
                <a:latin typeface="Arial Narrow" pitchFamily="34" charset="0"/>
              </a:rPr>
              <a:t>ninguna</a:t>
            </a:r>
            <a:r>
              <a:rPr lang="en-US" sz="2000" b="1" dirty="0" smtClean="0">
                <a:latin typeface="Arial Narrow" pitchFamily="34" charset="0"/>
              </a:rPr>
              <a:t> ley o </a:t>
            </a:r>
            <a:r>
              <a:rPr lang="en-US" sz="2000" b="1" dirty="0" err="1" smtClean="0">
                <a:latin typeface="Arial Narrow" pitchFamily="34" charset="0"/>
              </a:rPr>
              <a:t>regulación</a:t>
            </a:r>
            <a:endParaRPr lang="en-US" sz="2000" b="1" dirty="0" smtClean="0">
              <a:latin typeface="Arial Narrow" pitchFamily="34" charset="0"/>
            </a:endParaRPr>
          </a:p>
          <a:p>
            <a:pPr marL="0" lvl="1">
              <a:lnSpc>
                <a:spcPts val="2200"/>
              </a:lnSpc>
              <a:spcBef>
                <a:spcPct val="20000"/>
              </a:spcBef>
              <a:buFont typeface="Arial" charset="0"/>
              <a:buChar char="•"/>
            </a:pPr>
            <a:endParaRPr lang="en-US" sz="2200" b="1" dirty="0" smtClean="0">
              <a:latin typeface="Arial Narrow" pitchFamily="34" charset="0"/>
            </a:endParaRPr>
          </a:p>
          <a:p>
            <a:pPr marL="0" lvl="1">
              <a:lnSpc>
                <a:spcPts val="2200"/>
              </a:lnSpc>
              <a:spcBef>
                <a:spcPct val="20000"/>
              </a:spcBef>
              <a:buFont typeface="Arial" charset="0"/>
              <a:buChar char="•"/>
            </a:pPr>
            <a:endParaRPr lang="en-US" sz="2200" b="1" dirty="0" smtClean="0">
              <a:latin typeface="Arial Narrow" pitchFamily="34" charset="0"/>
            </a:endParaRPr>
          </a:p>
          <a:p>
            <a:pPr marL="0" lvl="1">
              <a:lnSpc>
                <a:spcPts val="2200"/>
              </a:lnSpc>
              <a:spcBef>
                <a:spcPct val="20000"/>
              </a:spcBef>
              <a:buFont typeface="Arial" charset="0"/>
              <a:buChar char="•"/>
            </a:pPr>
            <a:endParaRPr lang="en-US" sz="2200" b="1" dirty="0">
              <a:latin typeface="Arial Narrow" pitchFamily="34" charset="0"/>
            </a:endParaRPr>
          </a:p>
        </p:txBody>
      </p:sp>
      <p:sp>
        <p:nvSpPr>
          <p:cNvPr id="30" name="Subtitle 8"/>
          <p:cNvSpPr txBox="1">
            <a:spLocks/>
          </p:cNvSpPr>
          <p:nvPr/>
        </p:nvSpPr>
        <p:spPr bwMode="auto">
          <a:xfrm>
            <a:off x="5030011" y="3352799"/>
            <a:ext cx="3979331" cy="506413"/>
          </a:xfrm>
          <a:prstGeom prst="rect">
            <a:avLst/>
          </a:prstGeom>
          <a:noFill/>
          <a:ln w="9525">
            <a:noFill/>
            <a:miter lim="800000"/>
            <a:headEnd/>
            <a:tailEnd/>
          </a:ln>
        </p:spPr>
        <p:txBody>
          <a:bodyPr/>
          <a:lstStyle/>
          <a:p>
            <a:pPr marL="0" lvl="1">
              <a:lnSpc>
                <a:spcPts val="2000"/>
              </a:lnSpc>
              <a:spcBef>
                <a:spcPct val="20000"/>
              </a:spcBef>
              <a:buFont typeface="Wingdings" pitchFamily="2" charset="2"/>
              <a:buChar char="ü"/>
            </a:pPr>
            <a:r>
              <a:rPr lang="en-US" sz="2000" b="1" dirty="0" smtClean="0">
                <a:solidFill>
                  <a:schemeClr val="tx1">
                    <a:lumMod val="50000"/>
                    <a:lumOff val="50000"/>
                  </a:schemeClr>
                </a:solidFill>
                <a:latin typeface="Arial Narrow" pitchFamily="34" charset="0"/>
              </a:rPr>
              <a:t> </a:t>
            </a:r>
            <a:r>
              <a:rPr lang="en-US" sz="2000" b="1" dirty="0" err="1" smtClean="0">
                <a:latin typeface="Arial Narrow" pitchFamily="34" charset="0"/>
              </a:rPr>
              <a:t>Previene</a:t>
            </a:r>
            <a:r>
              <a:rPr lang="en-US" sz="2000" b="1" dirty="0" smtClean="0">
                <a:latin typeface="Arial Narrow" pitchFamily="34" charset="0"/>
              </a:rPr>
              <a:t> </a:t>
            </a:r>
            <a:r>
              <a:rPr lang="en-US" sz="2000" b="1" dirty="0" err="1" smtClean="0">
                <a:latin typeface="Arial Narrow" pitchFamily="34" charset="0"/>
              </a:rPr>
              <a:t>que</a:t>
            </a:r>
            <a:r>
              <a:rPr lang="en-US" sz="2000" b="1" dirty="0" smtClean="0">
                <a:latin typeface="Arial Narrow" pitchFamily="34" charset="0"/>
              </a:rPr>
              <a:t> los </a:t>
            </a:r>
            <a:r>
              <a:rPr lang="en-US" sz="2000" b="1" dirty="0" err="1" smtClean="0">
                <a:latin typeface="Arial Narrow" pitchFamily="34" charset="0"/>
              </a:rPr>
              <a:t>trabajadores</a:t>
            </a:r>
            <a:r>
              <a:rPr lang="en-US" sz="2000" b="1" dirty="0" smtClean="0">
                <a:latin typeface="Arial Narrow" pitchFamily="34" charset="0"/>
              </a:rPr>
              <a:t> a pie </a:t>
            </a:r>
            <a:r>
              <a:rPr lang="en-US" sz="2000" b="1" dirty="0" err="1" smtClean="0">
                <a:latin typeface="Arial Narrow" pitchFamily="34" charset="0"/>
              </a:rPr>
              <a:t>sean</a:t>
            </a:r>
            <a:r>
              <a:rPr lang="en-US" sz="2000" b="1" dirty="0" smtClean="0">
                <a:latin typeface="Arial Narrow" pitchFamily="34" charset="0"/>
              </a:rPr>
              <a:t> </a:t>
            </a:r>
            <a:r>
              <a:rPr lang="en-US" sz="2000" b="1" dirty="0" err="1" smtClean="0">
                <a:latin typeface="Arial Narrow" pitchFamily="34" charset="0"/>
              </a:rPr>
              <a:t>impactados</a:t>
            </a:r>
            <a:r>
              <a:rPr lang="en-US" sz="2000" b="1" dirty="0" smtClean="0">
                <a:latin typeface="Arial Narrow" pitchFamily="34" charset="0"/>
              </a:rPr>
              <a:t> </a:t>
            </a:r>
            <a:r>
              <a:rPr lang="en-US" sz="2000" b="1" dirty="0" err="1" smtClean="0">
                <a:latin typeface="Arial Narrow" pitchFamily="34" charset="0"/>
              </a:rPr>
              <a:t>dentro</a:t>
            </a:r>
            <a:r>
              <a:rPr lang="en-US" sz="2000" b="1" dirty="0" smtClean="0">
                <a:latin typeface="Arial Narrow" pitchFamily="34" charset="0"/>
              </a:rPr>
              <a:t> del </a:t>
            </a:r>
            <a:r>
              <a:rPr lang="en-US" sz="2000" b="1" dirty="0" err="1" smtClean="0">
                <a:latin typeface="Arial Narrow" pitchFamily="34" charset="0"/>
              </a:rPr>
              <a:t>área</a:t>
            </a:r>
            <a:r>
              <a:rPr lang="en-US" sz="2000" b="1" dirty="0" smtClean="0">
                <a:latin typeface="Arial Narrow" pitchFamily="34" charset="0"/>
              </a:rPr>
              <a:t> de </a:t>
            </a:r>
            <a:r>
              <a:rPr lang="en-US" sz="2000" b="1" dirty="0" err="1" smtClean="0">
                <a:latin typeface="Arial Narrow" pitchFamily="34" charset="0"/>
              </a:rPr>
              <a:t>actividad</a:t>
            </a:r>
            <a:endParaRPr lang="en-US" b="1" dirty="0" smtClean="0">
              <a:latin typeface="Arial Narrow" pitchFamily="34" charset="0"/>
            </a:endParaRPr>
          </a:p>
          <a:p>
            <a:pPr marL="0" lvl="1">
              <a:lnSpc>
                <a:spcPts val="2200"/>
              </a:lnSpc>
              <a:spcBef>
                <a:spcPct val="20000"/>
              </a:spcBef>
              <a:buFont typeface="Arial" charset="0"/>
              <a:buChar char="•"/>
            </a:pPr>
            <a:endParaRPr lang="en-US" sz="2200" b="1" dirty="0" smtClean="0">
              <a:latin typeface="Arial Narrow" pitchFamily="34" charset="0"/>
            </a:endParaRPr>
          </a:p>
          <a:p>
            <a:pPr marL="0" lvl="1">
              <a:lnSpc>
                <a:spcPts val="2200"/>
              </a:lnSpc>
              <a:spcBef>
                <a:spcPct val="20000"/>
              </a:spcBef>
              <a:buFont typeface="Arial" charset="0"/>
              <a:buChar char="•"/>
            </a:pPr>
            <a:endParaRPr lang="en-US" sz="2200" b="1" dirty="0">
              <a:latin typeface="Arial Narrow" pitchFamily="34" charset="0"/>
            </a:endParaRPr>
          </a:p>
        </p:txBody>
      </p:sp>
      <p:grpSp>
        <p:nvGrpSpPr>
          <p:cNvPr id="2" name="Group 1" title="Picture of ARTBA Internal traffic control preventing runovers and backovers in roadway construction Title"/>
          <p:cNvGrpSpPr/>
          <p:nvPr/>
        </p:nvGrpSpPr>
        <p:grpSpPr>
          <a:xfrm>
            <a:off x="381000" y="336288"/>
            <a:ext cx="8595360" cy="959112"/>
            <a:chOff x="381000" y="336288"/>
            <a:chExt cx="8595360" cy="959112"/>
          </a:xfrm>
        </p:grpSpPr>
        <p:sp>
          <p:nvSpPr>
            <p:cNvPr id="3" name="Title 7"/>
            <p:cNvSpPr txBox="1">
              <a:spLocks/>
            </p:cNvSpPr>
            <p:nvPr/>
          </p:nvSpPr>
          <p:spPr>
            <a:xfrm>
              <a:off x="381000" y="336288"/>
              <a:ext cx="8595360" cy="914400"/>
            </a:xfrm>
            <a:prstGeom prst="rect">
              <a:avLst/>
            </a:pr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tileRect/>
            </a:gradFill>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a:bevelT h="25400"/>
            </a:sp3d>
          </p:spPr>
          <p:style>
            <a:lnRef idx="0">
              <a:schemeClr val="accent3"/>
            </a:lnRef>
            <a:fillRef idx="3">
              <a:schemeClr val="accent3"/>
            </a:fillRef>
            <a:effectRef idx="3">
              <a:schemeClr val="accent3"/>
            </a:effectRef>
            <a:fontRef idx="minor">
              <a:schemeClr val="lt1"/>
            </a:fontRef>
          </p:style>
          <p:txBody>
            <a:bodyPr anchor="ctr"/>
            <a:lstStyle/>
            <a:p>
              <a:pPr fontAlgn="auto">
                <a:spcAft>
                  <a:spcPts val="0"/>
                </a:spcAft>
                <a:defRPr/>
              </a:pPr>
              <a:endParaRPr lang="en-US" sz="3600" b="1" dirty="0">
                <a:solidFill>
                  <a:schemeClr val="bg1"/>
                </a:solidFill>
              </a:endParaRPr>
            </a:p>
          </p:txBody>
        </p:sp>
        <p:sp>
          <p:nvSpPr>
            <p:cNvPr id="4" name="Subtitle 8"/>
            <p:cNvSpPr txBox="1">
              <a:spLocks/>
            </p:cNvSpPr>
            <p:nvPr/>
          </p:nvSpPr>
          <p:spPr bwMode="auto">
            <a:xfrm>
              <a:off x="927698" y="592348"/>
              <a:ext cx="6324600" cy="381000"/>
            </a:xfrm>
            <a:prstGeom prst="rect">
              <a:avLst/>
            </a:prstGeom>
            <a:noFill/>
            <a:ln w="9525">
              <a:noFill/>
              <a:miter lim="800000"/>
              <a:headEnd/>
              <a:tailEnd/>
            </a:ln>
          </p:spPr>
          <p:txBody>
            <a:bodyPr>
              <a:scene3d>
                <a:camera prst="orthographicFront"/>
                <a:lightRig rig="threePt" dir="t"/>
              </a:scene3d>
              <a:sp3d extrusionH="57150">
                <a:bevelT w="82550" h="38100" prst="coolSlant"/>
              </a:sp3d>
            </a:bodyPr>
            <a:lstStyle/>
            <a:p>
              <a:pPr lvl="0" algn="r">
                <a:lnSpc>
                  <a:spcPts val="1900"/>
                </a:lnSpc>
              </a:pPr>
              <a:r>
                <a:rPr lang="en-US" sz="3600" b="1" dirty="0" smtClean="0">
                  <a:solidFill>
                    <a:prstClr val="black"/>
                  </a:solidFill>
                  <a:effectLst>
                    <a:outerShdw blurRad="60007" dist="310007" dir="7680000" sy="30000" kx="1300200" algn="ctr" rotWithShape="0">
                      <a:prstClr val="black">
                        <a:alpha val="32000"/>
                      </a:prstClr>
                    </a:outerShdw>
                  </a:effectLst>
                </a:rPr>
                <a:t>Control </a:t>
              </a:r>
              <a:r>
                <a:rPr lang="en-US" sz="3600" b="1" dirty="0">
                  <a:solidFill>
                    <a:prstClr val="black"/>
                  </a:solidFill>
                  <a:effectLst>
                    <a:outerShdw blurRad="60007" dist="310007" dir="7680000" sy="30000" kx="1300200" algn="ctr" rotWithShape="0">
                      <a:prstClr val="black">
                        <a:alpha val="32000"/>
                      </a:prstClr>
                    </a:outerShdw>
                  </a:effectLst>
                </a:rPr>
                <a:t>de </a:t>
              </a:r>
              <a:r>
                <a:rPr lang="en-US" sz="3600" b="1" dirty="0" err="1">
                  <a:solidFill>
                    <a:prstClr val="black"/>
                  </a:solidFill>
                  <a:effectLst>
                    <a:outerShdw blurRad="60007" dist="310007" dir="7680000" sy="30000" kx="1300200" algn="ctr" rotWithShape="0">
                      <a:prstClr val="black">
                        <a:alpha val="32000"/>
                      </a:prstClr>
                    </a:outerShdw>
                  </a:effectLst>
                </a:rPr>
                <a:t>Tr</a:t>
              </a:r>
              <a:r>
                <a:rPr lang="es-US" sz="3600" b="1" dirty="0" err="1">
                  <a:solidFill>
                    <a:prstClr val="black"/>
                  </a:solidFill>
                  <a:effectLst>
                    <a:outerShdw blurRad="60007" dist="310007" dir="7680000" sy="30000" kx="1300200" algn="ctr" rotWithShape="0">
                      <a:prstClr val="black">
                        <a:alpha val="32000"/>
                      </a:prstClr>
                    </a:outerShdw>
                  </a:effectLst>
                </a:rPr>
                <a:t>áfico</a:t>
              </a:r>
              <a:r>
                <a:rPr lang="es-US" sz="3600" b="1" dirty="0">
                  <a:solidFill>
                    <a:prstClr val="black"/>
                  </a:solidFill>
                  <a:effectLst>
                    <a:outerShdw blurRad="60007" dist="310007" dir="7680000" sy="30000" kx="1300200" algn="ctr" rotWithShape="0">
                      <a:prstClr val="black">
                        <a:alpha val="32000"/>
                      </a:prstClr>
                    </a:outerShdw>
                  </a:effectLst>
                </a:rPr>
                <a:t> Interno</a:t>
              </a: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a:p>
              <a:pPr algn="r">
                <a:lnSpc>
                  <a:spcPts val="1900"/>
                </a:lnSpc>
              </a:pP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p:txBody>
        </p:sp>
        <p:sp>
          <p:nvSpPr>
            <p:cNvPr id="5" name="Subtitle 8"/>
            <p:cNvSpPr txBox="1">
              <a:spLocks/>
            </p:cNvSpPr>
            <p:nvPr/>
          </p:nvSpPr>
          <p:spPr bwMode="auto">
            <a:xfrm>
              <a:off x="589828" y="957530"/>
              <a:ext cx="7563572" cy="337870"/>
            </a:xfrm>
            <a:prstGeom prst="rect">
              <a:avLst/>
            </a:prstGeom>
            <a:noFill/>
            <a:ln w="9525">
              <a:noFill/>
              <a:miter lim="800000"/>
              <a:headEnd/>
              <a:tailEnd/>
            </a:ln>
          </p:spPr>
          <p:txBody>
            <a:bodyPr/>
            <a:lstStyle/>
            <a:p>
              <a:pPr>
                <a:lnSpc>
                  <a:spcPts val="1900"/>
                </a:lnSpc>
              </a:pPr>
              <a:r>
                <a:rPr lang="en-US" sz="1600" b="1" i="1" spc="50" dirty="0">
                  <a:ln>
                    <a:solidFill>
                      <a:srgbClr val="C00000"/>
                    </a:solidFill>
                  </a:ln>
                  <a:solidFill>
                    <a:srgbClr val="003300"/>
                  </a:solidFill>
                </a:rPr>
                <a:t>PREVINIENDO INCIDENTES POR ATROPELLOS EN LA CONSTRUCCION VIAL</a:t>
              </a:r>
              <a:endParaRPr lang="en-US" sz="1600" b="1" i="1" spc="50" dirty="0">
                <a:ln>
                  <a:solidFill>
                    <a:srgbClr val="C00000"/>
                  </a:solidFill>
                </a:ln>
                <a:solidFill>
                  <a:srgbClr val="003300"/>
                </a:solidFill>
                <a:latin typeface="Calibri" pitchFamily="34" charset="0"/>
              </a:endParaRPr>
            </a:p>
            <a:p>
              <a:pPr>
                <a:lnSpc>
                  <a:spcPts val="1900"/>
                </a:lnSpc>
              </a:pPr>
              <a:endParaRPr lang="en-US" sz="1600" b="1" i="1" spc="50" dirty="0">
                <a:ln>
                  <a:solidFill>
                    <a:srgbClr val="C00000"/>
                  </a:solidFill>
                </a:ln>
                <a:solidFill>
                  <a:srgbClr val="003300"/>
                </a:solidFill>
                <a:latin typeface="Calibri" pitchFamily="34" charset="0"/>
              </a:endParaRPr>
            </a:p>
          </p:txBody>
        </p:sp>
        <p:pic>
          <p:nvPicPr>
            <p:cNvPr id="6" name="Picture 5" descr="LOGO-ARTBA.png" title="Picture of ARTBA Internal traffic control preventing runovers and backovers in roadway construction Title"/>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57200" y="652077"/>
              <a:ext cx="533400" cy="207686"/>
            </a:xfrm>
            <a:prstGeom prst="rect">
              <a:avLst/>
            </a:prstGeom>
            <a:effectLst>
              <a:outerShdw blurRad="50800" dist="38100" dir="2700000" algn="tl" rotWithShape="0">
                <a:prstClr val="black">
                  <a:alpha val="40000"/>
                </a:prstClr>
              </a:outerShdw>
            </a:effectLst>
          </p:spPr>
        </p:pic>
        <p:pic>
          <p:nvPicPr>
            <p:cNvPr id="7" name="Picture 6" descr="Logo_WZ_Safety.png" title="Picture of ARTBA Internal traffic control preventing runovers and backovers in roadway construction Title"/>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91399" y="440545"/>
              <a:ext cx="1383723" cy="727388"/>
            </a:xfrm>
            <a:prstGeom prst="rect">
              <a:avLst/>
            </a:prstGeom>
            <a:effectLst>
              <a:outerShdw blurRad="50800" dist="38100" dir="2700000" algn="tl" rotWithShape="0">
                <a:prstClr val="black">
                  <a:alpha val="40000"/>
                </a:prstClr>
              </a:outerShdw>
            </a:effectLst>
          </p:spPr>
        </p:pic>
      </p:grpSp>
      <p:sp>
        <p:nvSpPr>
          <p:cNvPr id="8" name="Subtitle 8"/>
          <p:cNvSpPr txBox="1">
            <a:spLocks/>
          </p:cNvSpPr>
          <p:nvPr/>
        </p:nvSpPr>
        <p:spPr bwMode="auto">
          <a:xfrm>
            <a:off x="441325" y="1981200"/>
            <a:ext cx="4968875" cy="506413"/>
          </a:xfrm>
          <a:prstGeom prst="rect">
            <a:avLst/>
          </a:prstGeom>
          <a:noFill/>
          <a:ln w="9525">
            <a:noFill/>
            <a:miter lim="800000"/>
            <a:headEnd/>
            <a:tailEnd/>
          </a:ln>
        </p:spPr>
        <p:txBody>
          <a:bodyPr/>
          <a:lstStyle/>
          <a:p>
            <a:pPr marL="0" lvl="1">
              <a:lnSpc>
                <a:spcPts val="2000"/>
              </a:lnSpc>
              <a:spcBef>
                <a:spcPct val="20000"/>
              </a:spcBef>
            </a:pPr>
            <a:r>
              <a:rPr lang="en-US" sz="2000" b="1" u="sng" dirty="0" smtClean="0">
                <a:solidFill>
                  <a:srgbClr val="C00000"/>
                </a:solidFill>
                <a:latin typeface="Arial Narrow" pitchFamily="34" charset="0"/>
              </a:rPr>
              <a:t>Plan de Control de </a:t>
            </a:r>
            <a:r>
              <a:rPr lang="en-US" sz="2000" b="1" u="sng" dirty="0" err="1" smtClean="0">
                <a:solidFill>
                  <a:srgbClr val="C00000"/>
                </a:solidFill>
                <a:latin typeface="Arial Narrow" pitchFamily="34" charset="0"/>
              </a:rPr>
              <a:t>Tráfico</a:t>
            </a:r>
            <a:r>
              <a:rPr lang="en-US" sz="2000" b="1" u="sng" dirty="0" smtClean="0">
                <a:solidFill>
                  <a:srgbClr val="C00000"/>
                </a:solidFill>
                <a:latin typeface="Arial Narrow" pitchFamily="34" charset="0"/>
              </a:rPr>
              <a:t> Temporal</a:t>
            </a:r>
            <a:endParaRPr lang="en-US" sz="2200" b="1" dirty="0" smtClean="0">
              <a:latin typeface="Arial Narrow" pitchFamily="34" charset="0"/>
            </a:endParaRPr>
          </a:p>
          <a:p>
            <a:pPr marL="0" lvl="1">
              <a:lnSpc>
                <a:spcPts val="2200"/>
              </a:lnSpc>
              <a:spcBef>
                <a:spcPct val="20000"/>
              </a:spcBef>
              <a:buFont typeface="Arial" charset="0"/>
              <a:buChar char="•"/>
            </a:pPr>
            <a:endParaRPr lang="en-US" sz="2200" b="1" dirty="0">
              <a:latin typeface="Arial Narrow" pitchFamily="34" charset="0"/>
            </a:endParaRPr>
          </a:p>
        </p:txBody>
      </p:sp>
      <p:sp>
        <p:nvSpPr>
          <p:cNvPr id="9" name="Subtitle 8"/>
          <p:cNvSpPr txBox="1">
            <a:spLocks/>
          </p:cNvSpPr>
          <p:nvPr/>
        </p:nvSpPr>
        <p:spPr bwMode="auto">
          <a:xfrm>
            <a:off x="388938" y="1447800"/>
            <a:ext cx="7478712" cy="533400"/>
          </a:xfrm>
          <a:prstGeom prst="rect">
            <a:avLst/>
          </a:prstGeom>
          <a:noFill/>
          <a:ln w="9525">
            <a:noFill/>
            <a:miter lim="800000"/>
            <a:headEnd/>
            <a:tailEnd/>
          </a:ln>
        </p:spPr>
        <p:txBody>
          <a:bodyPr/>
          <a:lstStyle/>
          <a:p>
            <a:pPr marL="342900" indent="-342900">
              <a:spcBef>
                <a:spcPct val="20000"/>
              </a:spcBef>
            </a:pPr>
            <a:r>
              <a:rPr lang="en-US" sz="2800" b="1" dirty="0" smtClean="0">
                <a:solidFill>
                  <a:schemeClr val="bg2">
                    <a:lumMod val="10000"/>
                  </a:schemeClr>
                </a:solidFill>
                <a:latin typeface="Calibri" pitchFamily="34" charset="0"/>
              </a:rPr>
              <a:t>¿</a:t>
            </a:r>
            <a:r>
              <a:rPr lang="en-US" sz="2800" b="1" dirty="0" err="1" smtClean="0">
                <a:solidFill>
                  <a:schemeClr val="bg2">
                    <a:lumMod val="10000"/>
                  </a:schemeClr>
                </a:solidFill>
                <a:latin typeface="Calibri" pitchFamily="34" charset="0"/>
              </a:rPr>
              <a:t>Cual</a:t>
            </a:r>
            <a:r>
              <a:rPr lang="en-US" sz="2800" b="1" dirty="0" smtClean="0">
                <a:solidFill>
                  <a:schemeClr val="bg2">
                    <a:lumMod val="10000"/>
                  </a:schemeClr>
                </a:solidFill>
                <a:latin typeface="Calibri" pitchFamily="34" charset="0"/>
              </a:rPr>
              <a:t> </a:t>
            </a:r>
            <a:r>
              <a:rPr lang="en-US" sz="2800" b="1" dirty="0" err="1" smtClean="0">
                <a:solidFill>
                  <a:schemeClr val="bg2">
                    <a:lumMod val="10000"/>
                  </a:schemeClr>
                </a:solidFill>
                <a:latin typeface="Calibri" pitchFamily="34" charset="0"/>
              </a:rPr>
              <a:t>es</a:t>
            </a:r>
            <a:r>
              <a:rPr lang="en-US" sz="2800" b="1" dirty="0" smtClean="0">
                <a:solidFill>
                  <a:schemeClr val="bg2">
                    <a:lumMod val="10000"/>
                  </a:schemeClr>
                </a:solidFill>
                <a:latin typeface="Calibri" pitchFamily="34" charset="0"/>
              </a:rPr>
              <a:t> la </a:t>
            </a:r>
            <a:r>
              <a:rPr lang="en-US" sz="2800" b="1" dirty="0" err="1" smtClean="0">
                <a:solidFill>
                  <a:schemeClr val="bg2">
                    <a:lumMod val="10000"/>
                  </a:schemeClr>
                </a:solidFill>
                <a:latin typeface="Calibri" pitchFamily="34" charset="0"/>
              </a:rPr>
              <a:t>Diferencia</a:t>
            </a:r>
            <a:r>
              <a:rPr lang="en-US" sz="2800" b="1" dirty="0" smtClean="0">
                <a:solidFill>
                  <a:schemeClr val="bg2">
                    <a:lumMod val="10000"/>
                  </a:schemeClr>
                </a:solidFill>
                <a:latin typeface="Calibri" pitchFamily="34" charset="0"/>
              </a:rPr>
              <a:t> entre CTT y CTI?</a:t>
            </a:r>
            <a:endParaRPr lang="en-US" sz="2800" b="1" dirty="0">
              <a:solidFill>
                <a:schemeClr val="bg2">
                  <a:lumMod val="10000"/>
                </a:schemeClr>
              </a:solidFill>
              <a:latin typeface="Calibri" pitchFamily="34" charset="0"/>
            </a:endParaRPr>
          </a:p>
        </p:txBody>
      </p:sp>
      <p:sp>
        <p:nvSpPr>
          <p:cNvPr id="11" name="5-Point Star 10" title="Picture of star under the page number"/>
          <p:cNvSpPr/>
          <p:nvPr/>
        </p:nvSpPr>
        <p:spPr>
          <a:xfrm>
            <a:off x="8484669" y="6607293"/>
            <a:ext cx="159026" cy="143123"/>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Subtitle 8"/>
          <p:cNvSpPr txBox="1">
            <a:spLocks/>
          </p:cNvSpPr>
          <p:nvPr/>
        </p:nvSpPr>
        <p:spPr bwMode="auto">
          <a:xfrm>
            <a:off x="4800600" y="1981200"/>
            <a:ext cx="4038599" cy="506413"/>
          </a:xfrm>
          <a:prstGeom prst="rect">
            <a:avLst/>
          </a:prstGeom>
          <a:noFill/>
          <a:ln w="9525">
            <a:noFill/>
            <a:miter lim="800000"/>
            <a:headEnd/>
            <a:tailEnd/>
          </a:ln>
        </p:spPr>
        <p:txBody>
          <a:bodyPr/>
          <a:lstStyle/>
          <a:p>
            <a:pPr marL="0" lvl="1">
              <a:lnSpc>
                <a:spcPts val="2000"/>
              </a:lnSpc>
              <a:spcBef>
                <a:spcPct val="20000"/>
              </a:spcBef>
            </a:pPr>
            <a:r>
              <a:rPr lang="en-US" sz="2000" b="1" u="sng" dirty="0" smtClean="0">
                <a:solidFill>
                  <a:srgbClr val="C00000"/>
                </a:solidFill>
                <a:latin typeface="Arial Narrow" pitchFamily="34" charset="0"/>
              </a:rPr>
              <a:t>Plan de Control de </a:t>
            </a:r>
            <a:r>
              <a:rPr lang="en-US" sz="2000" b="1" u="sng" dirty="0" err="1" smtClean="0">
                <a:solidFill>
                  <a:srgbClr val="C00000"/>
                </a:solidFill>
                <a:latin typeface="Arial Narrow" pitchFamily="34" charset="0"/>
              </a:rPr>
              <a:t>Tráfico</a:t>
            </a:r>
            <a:r>
              <a:rPr lang="en-US" sz="2000" b="1" u="sng" dirty="0" smtClean="0">
                <a:solidFill>
                  <a:srgbClr val="C00000"/>
                </a:solidFill>
                <a:latin typeface="Arial Narrow" pitchFamily="34" charset="0"/>
              </a:rPr>
              <a:t> </a:t>
            </a:r>
            <a:r>
              <a:rPr lang="en-US" sz="2000" b="1" u="sng" dirty="0" err="1" smtClean="0">
                <a:solidFill>
                  <a:srgbClr val="C00000"/>
                </a:solidFill>
                <a:latin typeface="Arial Narrow" pitchFamily="34" charset="0"/>
              </a:rPr>
              <a:t>Interno</a:t>
            </a:r>
            <a:endParaRPr lang="en-US" sz="2200" b="1" dirty="0" smtClean="0">
              <a:latin typeface="Arial Narrow" pitchFamily="34" charset="0"/>
            </a:endParaRPr>
          </a:p>
          <a:p>
            <a:pPr marL="0" lvl="1">
              <a:lnSpc>
                <a:spcPts val="2200"/>
              </a:lnSpc>
              <a:spcBef>
                <a:spcPct val="20000"/>
              </a:spcBef>
              <a:buFont typeface="Arial" charset="0"/>
              <a:buChar char="•"/>
            </a:pPr>
            <a:endParaRPr lang="en-US" sz="2200" b="1" dirty="0">
              <a:latin typeface="Arial Narrow" pitchFamily="34" charset="0"/>
            </a:endParaRPr>
          </a:p>
        </p:txBody>
      </p:sp>
      <p:pic>
        <p:nvPicPr>
          <p:cNvPr id="20" name="Picture 19" descr="MUTCD_Cover_61132229_std.png" title="Picture of Manual on uniform traffic control devices for streets and highways"/>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240000">
            <a:off x="1480633" y="3276918"/>
            <a:ext cx="2578126" cy="3090043"/>
          </a:xfrm>
          <a:prstGeom prst="rect">
            <a:avLst/>
          </a:prstGeom>
          <a:ln w="12700">
            <a:solidFill>
              <a:schemeClr val="tx1"/>
            </a:solidFill>
          </a:ln>
          <a:effectLst>
            <a:outerShdw blurRad="50800" dist="76200" dir="2700000" algn="tl" rotWithShape="0">
              <a:prstClr val="black">
                <a:alpha val="40000"/>
              </a:prstClr>
            </a:outerShdw>
          </a:effectLst>
        </p:spPr>
      </p:pic>
      <p:pic>
        <p:nvPicPr>
          <p:cNvPr id="21" name="Picture 20" descr="ITCP Booklet.bmp" title="Picture of internal traffic control plans book"/>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240000">
            <a:off x="5507009" y="3264365"/>
            <a:ext cx="2129812" cy="2849989"/>
          </a:xfrm>
          <a:prstGeom prst="rect">
            <a:avLst/>
          </a:prstGeom>
          <a:ln w="12700">
            <a:solidFill>
              <a:schemeClr val="tx1"/>
            </a:solidFill>
          </a:ln>
          <a:effectLst>
            <a:outerShdw blurRad="292100" dist="139700" dir="2700000" algn="tl" rotWithShape="0">
              <a:srgbClr val="333333">
                <a:alpha val="65000"/>
              </a:srgbClr>
            </a:outerShdw>
          </a:effectLst>
        </p:spPr>
      </p:pic>
      <p:sp>
        <p:nvSpPr>
          <p:cNvPr id="25" name="Subtitle 8"/>
          <p:cNvSpPr txBox="1">
            <a:spLocks/>
          </p:cNvSpPr>
          <p:nvPr/>
        </p:nvSpPr>
        <p:spPr bwMode="auto">
          <a:xfrm>
            <a:off x="533400" y="2286000"/>
            <a:ext cx="4267199" cy="506413"/>
          </a:xfrm>
          <a:prstGeom prst="rect">
            <a:avLst/>
          </a:prstGeom>
          <a:noFill/>
          <a:ln w="9525">
            <a:noFill/>
            <a:miter lim="800000"/>
            <a:headEnd/>
            <a:tailEnd/>
          </a:ln>
        </p:spPr>
        <p:txBody>
          <a:bodyPr/>
          <a:lstStyle/>
          <a:p>
            <a:pPr marL="0" lvl="1">
              <a:lnSpc>
                <a:spcPts val="2000"/>
              </a:lnSpc>
              <a:spcBef>
                <a:spcPct val="20000"/>
              </a:spcBef>
              <a:buFont typeface="Arial" pitchFamily="34" charset="0"/>
              <a:buChar char="•"/>
            </a:pPr>
            <a:r>
              <a:rPr lang="en-US" sz="2000" b="1" dirty="0" smtClean="0">
                <a:solidFill>
                  <a:schemeClr val="tx1">
                    <a:lumMod val="85000"/>
                    <a:lumOff val="15000"/>
                  </a:schemeClr>
                </a:solidFill>
                <a:latin typeface="Arial Narrow" pitchFamily="34" charset="0"/>
              </a:rPr>
              <a:t> </a:t>
            </a:r>
            <a:r>
              <a:rPr lang="en-US" sz="2000" b="1" dirty="0" err="1" smtClean="0">
                <a:solidFill>
                  <a:schemeClr val="tx1">
                    <a:lumMod val="85000"/>
                    <a:lumOff val="15000"/>
                  </a:schemeClr>
                </a:solidFill>
                <a:latin typeface="Arial Narrow" pitchFamily="34" charset="0"/>
              </a:rPr>
              <a:t>Prescrito</a:t>
            </a:r>
            <a:r>
              <a:rPr lang="en-US" sz="2000" b="1" dirty="0" smtClean="0">
                <a:solidFill>
                  <a:schemeClr val="tx1">
                    <a:lumMod val="85000"/>
                    <a:lumOff val="15000"/>
                  </a:schemeClr>
                </a:solidFill>
                <a:latin typeface="Arial Narrow" pitchFamily="34" charset="0"/>
              </a:rPr>
              <a:t> en el Manual </a:t>
            </a:r>
            <a:r>
              <a:rPr lang="en-US" sz="2000" b="1" dirty="0" err="1" smtClean="0">
                <a:solidFill>
                  <a:schemeClr val="tx1">
                    <a:lumMod val="85000"/>
                    <a:lumOff val="15000"/>
                  </a:schemeClr>
                </a:solidFill>
                <a:latin typeface="Arial Narrow" pitchFamily="34" charset="0"/>
              </a:rPr>
              <a:t>Uniforme</a:t>
            </a:r>
            <a:r>
              <a:rPr lang="en-US" sz="2000" b="1" dirty="0" smtClean="0">
                <a:solidFill>
                  <a:schemeClr val="tx1">
                    <a:lumMod val="85000"/>
                    <a:lumOff val="15000"/>
                  </a:schemeClr>
                </a:solidFill>
                <a:latin typeface="Arial Narrow" pitchFamily="34" charset="0"/>
              </a:rPr>
              <a:t> de Control de </a:t>
            </a:r>
            <a:r>
              <a:rPr lang="en-US" sz="2000" b="1" dirty="0" err="1" smtClean="0">
                <a:solidFill>
                  <a:schemeClr val="tx1">
                    <a:lumMod val="85000"/>
                    <a:lumOff val="15000"/>
                  </a:schemeClr>
                </a:solidFill>
                <a:latin typeface="Arial Narrow" pitchFamily="34" charset="0"/>
              </a:rPr>
              <a:t>Tráfico</a:t>
            </a:r>
            <a:r>
              <a:rPr lang="en-US" sz="2000" b="1" dirty="0" smtClean="0">
                <a:solidFill>
                  <a:schemeClr val="tx1">
                    <a:lumMod val="85000"/>
                    <a:lumOff val="15000"/>
                  </a:schemeClr>
                </a:solidFill>
                <a:latin typeface="Arial Narrow" pitchFamily="34" charset="0"/>
              </a:rPr>
              <a:t> Temporal de la </a:t>
            </a:r>
            <a:r>
              <a:rPr lang="en-US" sz="2000" b="1" dirty="0" err="1" smtClean="0">
                <a:solidFill>
                  <a:schemeClr val="tx1">
                    <a:lumMod val="85000"/>
                    <a:lumOff val="15000"/>
                  </a:schemeClr>
                </a:solidFill>
                <a:latin typeface="Arial Narrow" pitchFamily="34" charset="0"/>
              </a:rPr>
              <a:t>Administracion</a:t>
            </a:r>
            <a:r>
              <a:rPr lang="en-US" sz="2000" b="1" dirty="0" smtClean="0">
                <a:solidFill>
                  <a:schemeClr val="tx1">
                    <a:lumMod val="85000"/>
                    <a:lumOff val="15000"/>
                  </a:schemeClr>
                </a:solidFill>
                <a:latin typeface="Arial Narrow" pitchFamily="34" charset="0"/>
              </a:rPr>
              <a:t> Federal de </a:t>
            </a:r>
            <a:r>
              <a:rPr lang="en-US" sz="2000" b="1" dirty="0" err="1" smtClean="0">
                <a:solidFill>
                  <a:schemeClr val="tx1">
                    <a:lumMod val="85000"/>
                    <a:lumOff val="15000"/>
                  </a:schemeClr>
                </a:solidFill>
                <a:latin typeface="Arial Narrow" pitchFamily="34" charset="0"/>
              </a:rPr>
              <a:t>Carreteras</a:t>
            </a:r>
            <a:r>
              <a:rPr lang="en-US" sz="2000" b="1" dirty="0" smtClean="0">
                <a:solidFill>
                  <a:schemeClr val="tx1">
                    <a:lumMod val="85000"/>
                    <a:lumOff val="15000"/>
                  </a:schemeClr>
                </a:solidFill>
                <a:latin typeface="Arial Narrow" pitchFamily="34" charset="0"/>
              </a:rPr>
              <a:t> de los EEUU</a:t>
            </a:r>
            <a:endParaRPr lang="en-US" b="1" dirty="0" smtClean="0">
              <a:latin typeface="Arial Narrow" pitchFamily="34" charset="0"/>
            </a:endParaRPr>
          </a:p>
          <a:p>
            <a:pPr marL="0" lvl="1">
              <a:lnSpc>
                <a:spcPts val="2200"/>
              </a:lnSpc>
              <a:spcBef>
                <a:spcPct val="20000"/>
              </a:spcBef>
              <a:buFont typeface="Arial" charset="0"/>
              <a:buChar char="•"/>
            </a:pPr>
            <a:endParaRPr lang="en-US" sz="2200" b="1" dirty="0" smtClean="0">
              <a:latin typeface="Arial Narrow" pitchFamily="34" charset="0"/>
            </a:endParaRPr>
          </a:p>
          <a:p>
            <a:pPr marL="0" lvl="1">
              <a:lnSpc>
                <a:spcPts val="2200"/>
              </a:lnSpc>
              <a:spcBef>
                <a:spcPct val="20000"/>
              </a:spcBef>
              <a:buFont typeface="Arial" charset="0"/>
              <a:buChar char="•"/>
            </a:pPr>
            <a:endParaRPr lang="en-US" sz="2200" b="1" dirty="0">
              <a:latin typeface="Arial Narrow" pitchFamily="34" charset="0"/>
            </a:endParaRPr>
          </a:p>
        </p:txBody>
      </p:sp>
      <p:sp>
        <p:nvSpPr>
          <p:cNvPr id="27" name="Subtitle 8"/>
          <p:cNvSpPr txBox="1">
            <a:spLocks/>
          </p:cNvSpPr>
          <p:nvPr/>
        </p:nvSpPr>
        <p:spPr bwMode="auto">
          <a:xfrm>
            <a:off x="336864" y="3411469"/>
            <a:ext cx="3733800" cy="506413"/>
          </a:xfrm>
          <a:prstGeom prst="rect">
            <a:avLst/>
          </a:prstGeom>
          <a:noFill/>
          <a:ln w="9525">
            <a:noFill/>
            <a:miter lim="800000"/>
            <a:headEnd/>
            <a:tailEnd/>
          </a:ln>
        </p:spPr>
        <p:txBody>
          <a:bodyPr/>
          <a:lstStyle/>
          <a:p>
            <a:pPr marL="0" lvl="1">
              <a:lnSpc>
                <a:spcPts val="2000"/>
              </a:lnSpc>
              <a:spcBef>
                <a:spcPct val="20000"/>
              </a:spcBef>
              <a:buFont typeface="Wingdings" pitchFamily="2" charset="2"/>
              <a:buChar char="ü"/>
            </a:pPr>
            <a:r>
              <a:rPr lang="en-US" sz="2000" b="1" dirty="0" smtClean="0">
                <a:solidFill>
                  <a:schemeClr val="tx1">
                    <a:lumMod val="50000"/>
                    <a:lumOff val="50000"/>
                  </a:schemeClr>
                </a:solidFill>
                <a:latin typeface="Arial Narrow" pitchFamily="34" charset="0"/>
              </a:rPr>
              <a:t> </a:t>
            </a:r>
            <a:r>
              <a:rPr lang="en-US" sz="2000" b="1" dirty="0" err="1" smtClean="0">
                <a:solidFill>
                  <a:schemeClr val="tx1">
                    <a:lumMod val="50000"/>
                    <a:lumOff val="50000"/>
                  </a:schemeClr>
                </a:solidFill>
                <a:latin typeface="Arial Narrow" pitchFamily="34" charset="0"/>
              </a:rPr>
              <a:t>Desplaza</a:t>
            </a:r>
            <a:r>
              <a:rPr lang="en-US" sz="2000" b="1" dirty="0" smtClean="0">
                <a:solidFill>
                  <a:schemeClr val="tx1">
                    <a:lumMod val="50000"/>
                    <a:lumOff val="50000"/>
                  </a:schemeClr>
                </a:solidFill>
                <a:latin typeface="Arial Narrow" pitchFamily="34" charset="0"/>
              </a:rPr>
              <a:t> el </a:t>
            </a:r>
            <a:r>
              <a:rPr lang="en-US" sz="2000" b="1" dirty="0" err="1" smtClean="0">
                <a:solidFill>
                  <a:schemeClr val="tx1">
                    <a:lumMod val="50000"/>
                    <a:lumOff val="50000"/>
                  </a:schemeClr>
                </a:solidFill>
                <a:latin typeface="Arial Narrow" pitchFamily="34" charset="0"/>
              </a:rPr>
              <a:t>tráfico</a:t>
            </a:r>
            <a:r>
              <a:rPr lang="en-US" sz="2000" b="1" dirty="0" smtClean="0">
                <a:solidFill>
                  <a:schemeClr val="tx1">
                    <a:lumMod val="50000"/>
                    <a:lumOff val="50000"/>
                  </a:schemeClr>
                </a:solidFill>
                <a:latin typeface="Arial Narrow" pitchFamily="34" charset="0"/>
              </a:rPr>
              <a:t> </a:t>
            </a:r>
            <a:r>
              <a:rPr lang="en-US" sz="2000" b="1" dirty="0" err="1" smtClean="0">
                <a:solidFill>
                  <a:schemeClr val="tx1">
                    <a:lumMod val="50000"/>
                    <a:lumOff val="50000"/>
                  </a:schemeClr>
                </a:solidFill>
                <a:latin typeface="Arial Narrow" pitchFamily="34" charset="0"/>
              </a:rPr>
              <a:t>seguro</a:t>
            </a:r>
            <a:r>
              <a:rPr lang="en-US" sz="2000" b="1" dirty="0" smtClean="0">
                <a:solidFill>
                  <a:schemeClr val="tx1">
                    <a:lumMod val="50000"/>
                    <a:lumOff val="50000"/>
                  </a:schemeClr>
                </a:solidFill>
                <a:latin typeface="Arial Narrow" pitchFamily="34" charset="0"/>
              </a:rPr>
              <a:t> a lo largo de la </a:t>
            </a:r>
            <a:r>
              <a:rPr lang="en-US" sz="2000" b="1" dirty="0" err="1" smtClean="0">
                <a:solidFill>
                  <a:schemeClr val="tx1">
                    <a:lumMod val="50000"/>
                    <a:lumOff val="50000"/>
                  </a:schemeClr>
                </a:solidFill>
                <a:latin typeface="Arial Narrow" pitchFamily="34" charset="0"/>
              </a:rPr>
              <a:t>zona</a:t>
            </a:r>
            <a:r>
              <a:rPr lang="en-US" sz="2000" b="1" dirty="0" smtClean="0">
                <a:solidFill>
                  <a:schemeClr val="tx1">
                    <a:lumMod val="50000"/>
                    <a:lumOff val="50000"/>
                  </a:schemeClr>
                </a:solidFill>
                <a:latin typeface="Arial Narrow" pitchFamily="34" charset="0"/>
              </a:rPr>
              <a:t> de </a:t>
            </a:r>
            <a:r>
              <a:rPr lang="en-US" sz="2000" b="1" dirty="0" err="1" smtClean="0">
                <a:solidFill>
                  <a:schemeClr val="tx1">
                    <a:lumMod val="50000"/>
                    <a:lumOff val="50000"/>
                  </a:schemeClr>
                </a:solidFill>
                <a:latin typeface="Arial Narrow" pitchFamily="34" charset="0"/>
              </a:rPr>
              <a:t>trabajo</a:t>
            </a:r>
            <a:endParaRPr lang="en-US" b="1" dirty="0" smtClean="0">
              <a:latin typeface="Arial Narrow" pitchFamily="34" charset="0"/>
            </a:endParaRPr>
          </a:p>
          <a:p>
            <a:pPr marL="0" lvl="1">
              <a:lnSpc>
                <a:spcPts val="2200"/>
              </a:lnSpc>
              <a:spcBef>
                <a:spcPct val="20000"/>
              </a:spcBef>
              <a:buFont typeface="Arial" charset="0"/>
              <a:buChar char="•"/>
            </a:pPr>
            <a:endParaRPr lang="en-US" sz="2200" b="1" dirty="0" smtClean="0">
              <a:latin typeface="Arial Narrow" pitchFamily="34" charset="0"/>
            </a:endParaRPr>
          </a:p>
          <a:p>
            <a:pPr marL="0" lvl="1">
              <a:lnSpc>
                <a:spcPts val="2200"/>
              </a:lnSpc>
              <a:spcBef>
                <a:spcPct val="20000"/>
              </a:spcBef>
              <a:buFont typeface="Arial" charset="0"/>
              <a:buChar char="•"/>
            </a:pPr>
            <a:endParaRPr lang="en-US" sz="2200" b="1" dirty="0">
              <a:latin typeface="Arial Narrow" pitchFamily="34" charset="0"/>
            </a:endParaRPr>
          </a:p>
        </p:txBody>
      </p:sp>
      <p:pic>
        <p:nvPicPr>
          <p:cNvPr id="28" name="Picture 27" descr="MUTCD_Cover_61132229_std.png" title="Picture of manual on uniform traffic control devices book"/>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240000">
            <a:off x="334957" y="5214998"/>
            <a:ext cx="999387" cy="1197827"/>
          </a:xfrm>
          <a:prstGeom prst="rect">
            <a:avLst/>
          </a:prstGeom>
          <a:ln w="12700">
            <a:solidFill>
              <a:schemeClr val="tx1"/>
            </a:solidFill>
          </a:ln>
          <a:effectLst>
            <a:outerShdw blurRad="50800" dist="76200" dir="2700000" algn="tl" rotWithShape="0">
              <a:prstClr val="black">
                <a:alpha val="40000"/>
              </a:prstClr>
            </a:outerShdw>
          </a:effectLst>
        </p:spPr>
      </p:pic>
      <p:pic>
        <p:nvPicPr>
          <p:cNvPr id="29" name="Picture 3" descr="C:\Users\bsant.ARTBA\AppData\Local\Microsoft\Windows\Temporary Internet Files\Content.IE5\WXP7EXCJ\MC900441736[1].png" title="Picture of a yellow car"/>
          <p:cNvPicPr>
            <a:picLocks noChangeAspect="1" noChangeArrowheads="1"/>
          </p:cNvPicPr>
          <p:nvPr/>
        </p:nvPicPr>
        <p:blipFill>
          <a:blip r:embed="rId8" cstate="print"/>
          <a:srcRect/>
          <a:stretch>
            <a:fillRect/>
          </a:stretch>
        </p:blipFill>
        <p:spPr bwMode="auto">
          <a:xfrm flipH="1">
            <a:off x="1447800" y="3352800"/>
            <a:ext cx="2895600" cy="2895600"/>
          </a:xfrm>
          <a:prstGeom prst="rect">
            <a:avLst/>
          </a:prstGeom>
          <a:noFill/>
        </p:spPr>
      </p:pic>
      <p:pic>
        <p:nvPicPr>
          <p:cNvPr id="31" name="Picture 30" descr="ITCP Booklet.bmp" title="Picture of internal taraffic control plans book"/>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540000">
            <a:off x="7841097" y="5164133"/>
            <a:ext cx="839277" cy="1123071"/>
          </a:xfrm>
          <a:prstGeom prst="rect">
            <a:avLst/>
          </a:prstGeom>
          <a:ln w="12700">
            <a:solidFill>
              <a:schemeClr val="tx1"/>
            </a:solidFill>
          </a:ln>
          <a:effectLst>
            <a:outerShdw blurRad="292100" dist="139700" dir="2700000" algn="tl" rotWithShape="0">
              <a:srgbClr val="333333">
                <a:alpha val="65000"/>
              </a:srgbClr>
            </a:outerShdw>
          </a:effectLst>
        </p:spPr>
      </p:pic>
      <p:pic>
        <p:nvPicPr>
          <p:cNvPr id="32" name="Picture 31" descr="HardHat.png" title="Picture of a hard hat"/>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944193" y="4160922"/>
            <a:ext cx="2814226" cy="2362200"/>
          </a:xfrm>
          <a:prstGeom prst="rect">
            <a:avLst/>
          </a:prstGeom>
        </p:spPr>
      </p:pic>
      <p:sp>
        <p:nvSpPr>
          <p:cNvPr id="12" name="Title 11" hidden="1"/>
          <p:cNvSpPr>
            <a:spLocks noGrp="1"/>
          </p:cNvSpPr>
          <p:nvPr>
            <p:ph type="title"/>
          </p:nvPr>
        </p:nvSpPr>
        <p:spPr>
          <a:xfrm>
            <a:off x="441325" y="-990600"/>
            <a:ext cx="8229600" cy="1143000"/>
          </a:xfrm>
        </p:spPr>
        <p:txBody>
          <a:bodyPr>
            <a:normAutofit fontScale="90000"/>
          </a:bodyPr>
          <a:lstStyle/>
          <a:p>
            <a:r>
              <a:rPr lang="en-US" dirty="0" smtClean="0"/>
              <a:t>What is the difference between TTC and ITC</a:t>
            </a:r>
            <a:endParaRPr lang="en-US" dirty="0"/>
          </a:p>
        </p:txBody>
      </p:sp>
      <p:sp>
        <p:nvSpPr>
          <p:cNvPr id="23" name="Slide Number Placeholder 4"/>
          <p:cNvSpPr>
            <a:spLocks noGrp="1"/>
          </p:cNvSpPr>
          <p:nvPr>
            <p:ph type="sldNum" sz="quarter" idx="12"/>
          </p:nvPr>
        </p:nvSpPr>
        <p:spPr/>
        <p:txBody>
          <a:bodyPr/>
          <a:lstStyle/>
          <a:p>
            <a:pPr>
              <a:defRPr/>
            </a:pPr>
            <a:fld id="{991630E5-D2C6-4D54-9913-55C6C92AA029}" type="slidenum">
              <a:rPr lang="en-US" smtClean="0"/>
              <a:pPr>
                <a:defRPr/>
              </a:pPr>
              <a:t>7</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29"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p:cTn id="19" dur="1000" fill="hold"/>
                                        <p:tgtEl>
                                          <p:spTgt spid="20"/>
                                        </p:tgtEl>
                                        <p:attrNameLst>
                                          <p:attrName>ppt_x</p:attrName>
                                        </p:attrNameLst>
                                      </p:cBhvr>
                                      <p:tavLst>
                                        <p:tav tm="0">
                                          <p:val>
                                            <p:strVal val="#ppt_x-.2"/>
                                          </p:val>
                                        </p:tav>
                                        <p:tav tm="100000">
                                          <p:val>
                                            <p:strVal val="#ppt_x"/>
                                          </p:val>
                                        </p:tav>
                                      </p:tavLst>
                                    </p:anim>
                                    <p:anim calcmode="lin" valueType="num">
                                      <p:cBhvr>
                                        <p:cTn id="20" dur="1000" fill="hold"/>
                                        <p:tgtEl>
                                          <p:spTgt spid="20"/>
                                        </p:tgtEl>
                                        <p:attrNameLst>
                                          <p:attrName>ppt_y</p:attrName>
                                        </p:attrNameLst>
                                      </p:cBhvr>
                                      <p:tavLst>
                                        <p:tav tm="0">
                                          <p:val>
                                            <p:strVal val="#ppt_y"/>
                                          </p:val>
                                        </p:tav>
                                        <p:tav tm="100000">
                                          <p:val>
                                            <p:strVal val="#ppt_y"/>
                                          </p:val>
                                        </p:tav>
                                      </p:tavLst>
                                    </p:anim>
                                    <p:animEffect transition="in" filter="wipe(right)" prLst="gradientSize: 0.1">
                                      <p:cBhvr>
                                        <p:cTn id="21" dur="1000"/>
                                        <p:tgtEl>
                                          <p:spTgt spid="20"/>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5"/>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childTnLst>
                                </p:cTn>
                              </p:par>
                              <p:par>
                                <p:cTn id="30" presetID="29" presetClass="entr" presetSubtype="0" fill="hold" nodeType="with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p:cTn id="32" dur="1000" fill="hold"/>
                                        <p:tgtEl>
                                          <p:spTgt spid="21"/>
                                        </p:tgtEl>
                                        <p:attrNameLst>
                                          <p:attrName>ppt_x</p:attrName>
                                        </p:attrNameLst>
                                      </p:cBhvr>
                                      <p:tavLst>
                                        <p:tav tm="0">
                                          <p:val>
                                            <p:strVal val="#ppt_x-.2"/>
                                          </p:val>
                                        </p:tav>
                                        <p:tav tm="100000">
                                          <p:val>
                                            <p:strVal val="#ppt_x"/>
                                          </p:val>
                                        </p:tav>
                                      </p:tavLst>
                                    </p:anim>
                                    <p:anim calcmode="lin" valueType="num">
                                      <p:cBhvr>
                                        <p:cTn id="33" dur="1000" fill="hold"/>
                                        <p:tgtEl>
                                          <p:spTgt spid="21"/>
                                        </p:tgtEl>
                                        <p:attrNameLst>
                                          <p:attrName>ppt_y</p:attrName>
                                        </p:attrNameLst>
                                      </p:cBhvr>
                                      <p:tavLst>
                                        <p:tav tm="0">
                                          <p:val>
                                            <p:strVal val="#ppt_y"/>
                                          </p:val>
                                        </p:tav>
                                        <p:tav tm="100000">
                                          <p:val>
                                            <p:strVal val="#ppt_y"/>
                                          </p:val>
                                        </p:tav>
                                      </p:tavLst>
                                    </p:anim>
                                    <p:animEffect transition="in" filter="wipe(right)" prLst="gradientSize: 0.1">
                                      <p:cBhvr>
                                        <p:cTn id="34" dur="10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par>
                                <p:cTn id="43" presetID="10" presetClass="entr" presetSubtype="0" fill="hold" nodeType="with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fade">
                                      <p:cBhvr>
                                        <p:cTn id="45" dur="1000"/>
                                        <p:tgtEl>
                                          <p:spTgt spid="28"/>
                                        </p:tgtEl>
                                      </p:cBhvr>
                                    </p:animEffect>
                                  </p:childTnLst>
                                </p:cTn>
                              </p:par>
                              <p:par>
                                <p:cTn id="46" presetID="2" presetClass="entr" presetSubtype="3" fill="hold" nodeType="with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additive="base">
                                        <p:cTn id="48" dur="1000" fill="hold"/>
                                        <p:tgtEl>
                                          <p:spTgt spid="29"/>
                                        </p:tgtEl>
                                        <p:attrNameLst>
                                          <p:attrName>ppt_x</p:attrName>
                                        </p:attrNameLst>
                                      </p:cBhvr>
                                      <p:tavLst>
                                        <p:tav tm="0">
                                          <p:val>
                                            <p:strVal val="1+#ppt_w/2"/>
                                          </p:val>
                                        </p:tav>
                                        <p:tav tm="100000">
                                          <p:val>
                                            <p:strVal val="#ppt_x"/>
                                          </p:val>
                                        </p:tav>
                                      </p:tavLst>
                                    </p:anim>
                                    <p:anim calcmode="lin" valueType="num">
                                      <p:cBhvr additive="base">
                                        <p:cTn id="49" dur="1000" fill="hold"/>
                                        <p:tgtEl>
                                          <p:spTgt spid="29"/>
                                        </p:tgtEl>
                                        <p:attrNameLst>
                                          <p:attrName>ppt_y</p:attrName>
                                        </p:attrNameLst>
                                      </p:cBhvr>
                                      <p:tavLst>
                                        <p:tav tm="0">
                                          <p:val>
                                            <p:strVal val="0-#ppt_h/2"/>
                                          </p:val>
                                        </p:tav>
                                        <p:tav tm="100000">
                                          <p:val>
                                            <p:strVal val="#ppt_y"/>
                                          </p:val>
                                        </p:tav>
                                      </p:tavLst>
                                    </p:anim>
                                  </p:childTnLst>
                                </p:cTn>
                              </p:par>
                              <p:par>
                                <p:cTn id="50" presetID="10" presetClass="exit" presetSubtype="0" fill="hold" nodeType="withEffect">
                                  <p:stCondLst>
                                    <p:cond delay="0"/>
                                  </p:stCondLst>
                                  <p:childTnLst>
                                    <p:animEffect transition="out" filter="fade">
                                      <p:cBhvr>
                                        <p:cTn id="51" dur="500"/>
                                        <p:tgtEl>
                                          <p:spTgt spid="20"/>
                                        </p:tgtEl>
                                      </p:cBhvr>
                                    </p:animEffect>
                                    <p:set>
                                      <p:cBhvr>
                                        <p:cTn id="52" dur="1" fill="hold">
                                          <p:stCondLst>
                                            <p:cond delay="499"/>
                                          </p:stCondLst>
                                        </p:cTn>
                                        <p:tgtEl>
                                          <p:spTgt spid="20"/>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0"/>
                                        </p:tgtEl>
                                        <p:attrNameLst>
                                          <p:attrName>style.visibility</p:attrName>
                                        </p:attrNameLst>
                                      </p:cBhvr>
                                      <p:to>
                                        <p:strVal val="visible"/>
                                      </p:to>
                                    </p:set>
                                  </p:childTnLst>
                                </p:cTn>
                              </p:par>
                              <p:par>
                                <p:cTn id="57" presetID="10" presetClass="entr" presetSubtype="0" fill="hold" nodeType="with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childTnLst>
                                </p:cTn>
                              </p:par>
                              <p:par>
                                <p:cTn id="60" presetID="30" presetClass="entr" presetSubtype="0" fill="hold" nodeType="with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fade">
                                      <p:cBhvr>
                                        <p:cTn id="62" dur="800" decel="100000"/>
                                        <p:tgtEl>
                                          <p:spTgt spid="32"/>
                                        </p:tgtEl>
                                      </p:cBhvr>
                                    </p:animEffect>
                                    <p:anim calcmode="lin" valueType="num">
                                      <p:cBhvr>
                                        <p:cTn id="63" dur="800" decel="100000" fill="hold"/>
                                        <p:tgtEl>
                                          <p:spTgt spid="32"/>
                                        </p:tgtEl>
                                        <p:attrNameLst>
                                          <p:attrName>style.rotation</p:attrName>
                                        </p:attrNameLst>
                                      </p:cBhvr>
                                      <p:tavLst>
                                        <p:tav tm="0">
                                          <p:val>
                                            <p:fltVal val="-90"/>
                                          </p:val>
                                        </p:tav>
                                        <p:tav tm="100000">
                                          <p:val>
                                            <p:fltVal val="0"/>
                                          </p:val>
                                        </p:tav>
                                      </p:tavLst>
                                    </p:anim>
                                    <p:anim calcmode="lin" valueType="num">
                                      <p:cBhvr>
                                        <p:cTn id="64" dur="800" decel="100000" fill="hold"/>
                                        <p:tgtEl>
                                          <p:spTgt spid="32"/>
                                        </p:tgtEl>
                                        <p:attrNameLst>
                                          <p:attrName>ppt_x</p:attrName>
                                        </p:attrNameLst>
                                      </p:cBhvr>
                                      <p:tavLst>
                                        <p:tav tm="0">
                                          <p:val>
                                            <p:strVal val="#ppt_x+0.4"/>
                                          </p:val>
                                        </p:tav>
                                        <p:tav tm="100000">
                                          <p:val>
                                            <p:strVal val="#ppt_x-0.05"/>
                                          </p:val>
                                        </p:tav>
                                      </p:tavLst>
                                    </p:anim>
                                    <p:anim calcmode="lin" valueType="num">
                                      <p:cBhvr>
                                        <p:cTn id="65" dur="800" decel="100000" fill="hold"/>
                                        <p:tgtEl>
                                          <p:spTgt spid="32"/>
                                        </p:tgtEl>
                                        <p:attrNameLst>
                                          <p:attrName>ppt_y</p:attrName>
                                        </p:attrNameLst>
                                      </p:cBhvr>
                                      <p:tavLst>
                                        <p:tav tm="0">
                                          <p:val>
                                            <p:strVal val="#ppt_y-0.4"/>
                                          </p:val>
                                        </p:tav>
                                        <p:tav tm="100000">
                                          <p:val>
                                            <p:strVal val="#ppt_y+0.1"/>
                                          </p:val>
                                        </p:tav>
                                      </p:tavLst>
                                    </p:anim>
                                    <p:anim calcmode="lin" valueType="num">
                                      <p:cBhvr>
                                        <p:cTn id="66" dur="200" accel="100000" fill="hold">
                                          <p:stCondLst>
                                            <p:cond delay="800"/>
                                          </p:stCondLst>
                                        </p:cTn>
                                        <p:tgtEl>
                                          <p:spTgt spid="32"/>
                                        </p:tgtEl>
                                        <p:attrNameLst>
                                          <p:attrName>ppt_x</p:attrName>
                                        </p:attrNameLst>
                                      </p:cBhvr>
                                      <p:tavLst>
                                        <p:tav tm="0">
                                          <p:val>
                                            <p:strVal val="#ppt_x-0.05"/>
                                          </p:val>
                                        </p:tav>
                                        <p:tav tm="100000">
                                          <p:val>
                                            <p:strVal val="#ppt_x"/>
                                          </p:val>
                                        </p:tav>
                                      </p:tavLst>
                                    </p:anim>
                                    <p:anim calcmode="lin" valueType="num">
                                      <p:cBhvr>
                                        <p:cTn id="67" dur="200" accel="100000" fill="hold">
                                          <p:stCondLst>
                                            <p:cond delay="800"/>
                                          </p:stCondLst>
                                        </p:cTn>
                                        <p:tgtEl>
                                          <p:spTgt spid="32"/>
                                        </p:tgtEl>
                                        <p:attrNameLst>
                                          <p:attrName>ppt_y</p:attrName>
                                        </p:attrNameLst>
                                      </p:cBhvr>
                                      <p:tavLst>
                                        <p:tav tm="0">
                                          <p:val>
                                            <p:strVal val="#ppt_y+0.1"/>
                                          </p:val>
                                        </p:tav>
                                        <p:tav tm="100000">
                                          <p:val>
                                            <p:strVal val="#ppt_y"/>
                                          </p:val>
                                        </p:tav>
                                      </p:tavLst>
                                    </p:anim>
                                  </p:childTnLst>
                                </p:cTn>
                              </p:par>
                              <p:par>
                                <p:cTn id="68" presetID="10" presetClass="exit" presetSubtype="0" fill="hold" nodeType="withEffect">
                                  <p:stCondLst>
                                    <p:cond delay="0"/>
                                  </p:stCondLst>
                                  <p:childTnLst>
                                    <p:animEffect transition="out" filter="fade">
                                      <p:cBhvr>
                                        <p:cTn id="69" dur="1000"/>
                                        <p:tgtEl>
                                          <p:spTgt spid="21"/>
                                        </p:tgtEl>
                                      </p:cBhvr>
                                    </p:animEffect>
                                    <p:set>
                                      <p:cBhvr>
                                        <p:cTn id="70" dur="1" fill="hold">
                                          <p:stCondLst>
                                            <p:cond delay="999"/>
                                          </p:stCondLst>
                                        </p:cTn>
                                        <p:tgtEl>
                                          <p:spTgt spid="21"/>
                                        </p:tgtEl>
                                        <p:attrNameLst>
                                          <p:attrName>style.visibility</p:attrName>
                                        </p:attrNameLst>
                                      </p:cBhvr>
                                      <p:to>
                                        <p:strVal val="hidden"/>
                                      </p:to>
                                    </p:set>
                                  </p:childTnLst>
                                </p:cTn>
                              </p:par>
                              <p:par>
                                <p:cTn id="71" presetID="1" presetClass="entr" presetSubtype="0" fill="hold" grpId="0" nodeType="withEffect">
                                  <p:stCondLst>
                                    <p:cond delay="0"/>
                                  </p:stCondLst>
                                  <p:childTnLst>
                                    <p:set>
                                      <p:cBhvr>
                                        <p:cTn id="7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0" grpId="0"/>
      <p:bldP spid="8" grpId="0"/>
      <p:bldP spid="9" grpId="0"/>
      <p:bldP spid="11" grpId="0" animBg="1"/>
      <p:bldP spid="13" grpId="0"/>
      <p:bldP spid="25" grpId="0"/>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title="Picture of ARTBA Internal traffic control preventing runovers and backovers in roadway construction Title"/>
          <p:cNvGrpSpPr/>
          <p:nvPr/>
        </p:nvGrpSpPr>
        <p:grpSpPr>
          <a:xfrm>
            <a:off x="381000" y="336288"/>
            <a:ext cx="8595360" cy="959112"/>
            <a:chOff x="381000" y="336288"/>
            <a:chExt cx="8595360" cy="959112"/>
          </a:xfrm>
        </p:grpSpPr>
        <p:sp>
          <p:nvSpPr>
            <p:cNvPr id="3" name="Title 7"/>
            <p:cNvSpPr txBox="1">
              <a:spLocks/>
            </p:cNvSpPr>
            <p:nvPr/>
          </p:nvSpPr>
          <p:spPr>
            <a:xfrm>
              <a:off x="381000" y="336288"/>
              <a:ext cx="8595360" cy="914400"/>
            </a:xfrm>
            <a:prstGeom prst="rect">
              <a:avLst/>
            </a:pr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tileRect/>
            </a:gradFill>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a:bevelT h="25400"/>
            </a:sp3d>
          </p:spPr>
          <p:style>
            <a:lnRef idx="0">
              <a:schemeClr val="accent3"/>
            </a:lnRef>
            <a:fillRef idx="3">
              <a:schemeClr val="accent3"/>
            </a:fillRef>
            <a:effectRef idx="3">
              <a:schemeClr val="accent3"/>
            </a:effectRef>
            <a:fontRef idx="minor">
              <a:schemeClr val="lt1"/>
            </a:fontRef>
          </p:style>
          <p:txBody>
            <a:bodyPr anchor="ctr"/>
            <a:lstStyle/>
            <a:p>
              <a:pPr fontAlgn="auto">
                <a:spcAft>
                  <a:spcPts val="0"/>
                </a:spcAft>
                <a:defRPr/>
              </a:pPr>
              <a:endParaRPr lang="en-US" sz="3600" b="1" dirty="0">
                <a:solidFill>
                  <a:schemeClr val="bg1"/>
                </a:solidFill>
              </a:endParaRPr>
            </a:p>
          </p:txBody>
        </p:sp>
        <p:sp>
          <p:nvSpPr>
            <p:cNvPr id="4" name="Subtitle 8"/>
            <p:cNvSpPr txBox="1">
              <a:spLocks/>
            </p:cNvSpPr>
            <p:nvPr/>
          </p:nvSpPr>
          <p:spPr bwMode="auto">
            <a:xfrm>
              <a:off x="927698" y="592348"/>
              <a:ext cx="6324600" cy="381000"/>
            </a:xfrm>
            <a:prstGeom prst="rect">
              <a:avLst/>
            </a:prstGeom>
            <a:noFill/>
            <a:ln w="9525">
              <a:noFill/>
              <a:miter lim="800000"/>
              <a:headEnd/>
              <a:tailEnd/>
            </a:ln>
          </p:spPr>
          <p:txBody>
            <a:bodyPr>
              <a:scene3d>
                <a:camera prst="orthographicFront"/>
                <a:lightRig rig="threePt" dir="t"/>
              </a:scene3d>
              <a:sp3d extrusionH="57150">
                <a:bevelT w="82550" h="38100" prst="coolSlant"/>
              </a:sp3d>
            </a:bodyPr>
            <a:lstStyle/>
            <a:p>
              <a:pPr lvl="0" algn="r">
                <a:lnSpc>
                  <a:spcPts val="1900"/>
                </a:lnSpc>
              </a:pPr>
              <a:r>
                <a:rPr lang="en-US" sz="3600" b="1" dirty="0" smtClean="0">
                  <a:solidFill>
                    <a:prstClr val="black"/>
                  </a:solidFill>
                  <a:effectLst>
                    <a:outerShdw blurRad="60007" dist="310007" dir="7680000" sy="30000" kx="1300200" algn="ctr" rotWithShape="0">
                      <a:prstClr val="black">
                        <a:alpha val="32000"/>
                      </a:prstClr>
                    </a:outerShdw>
                  </a:effectLst>
                </a:rPr>
                <a:t>Control </a:t>
              </a:r>
              <a:r>
                <a:rPr lang="en-US" sz="3600" b="1" dirty="0">
                  <a:solidFill>
                    <a:prstClr val="black"/>
                  </a:solidFill>
                  <a:effectLst>
                    <a:outerShdw blurRad="60007" dist="310007" dir="7680000" sy="30000" kx="1300200" algn="ctr" rotWithShape="0">
                      <a:prstClr val="black">
                        <a:alpha val="32000"/>
                      </a:prstClr>
                    </a:outerShdw>
                  </a:effectLst>
                </a:rPr>
                <a:t>de </a:t>
              </a:r>
              <a:r>
                <a:rPr lang="en-US" sz="3600" b="1" dirty="0" err="1">
                  <a:solidFill>
                    <a:prstClr val="black"/>
                  </a:solidFill>
                  <a:effectLst>
                    <a:outerShdw blurRad="60007" dist="310007" dir="7680000" sy="30000" kx="1300200" algn="ctr" rotWithShape="0">
                      <a:prstClr val="black">
                        <a:alpha val="32000"/>
                      </a:prstClr>
                    </a:outerShdw>
                  </a:effectLst>
                </a:rPr>
                <a:t>Tr</a:t>
              </a:r>
              <a:r>
                <a:rPr lang="es-US" sz="3600" b="1" dirty="0" err="1">
                  <a:solidFill>
                    <a:prstClr val="black"/>
                  </a:solidFill>
                  <a:effectLst>
                    <a:outerShdw blurRad="60007" dist="310007" dir="7680000" sy="30000" kx="1300200" algn="ctr" rotWithShape="0">
                      <a:prstClr val="black">
                        <a:alpha val="32000"/>
                      </a:prstClr>
                    </a:outerShdw>
                  </a:effectLst>
                </a:rPr>
                <a:t>áfico</a:t>
              </a:r>
              <a:r>
                <a:rPr lang="es-US" sz="3600" b="1" dirty="0">
                  <a:solidFill>
                    <a:prstClr val="black"/>
                  </a:solidFill>
                  <a:effectLst>
                    <a:outerShdw blurRad="60007" dist="310007" dir="7680000" sy="30000" kx="1300200" algn="ctr" rotWithShape="0">
                      <a:prstClr val="black">
                        <a:alpha val="32000"/>
                      </a:prstClr>
                    </a:outerShdw>
                  </a:effectLst>
                </a:rPr>
                <a:t> Interno</a:t>
              </a: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a:p>
              <a:pPr algn="r">
                <a:lnSpc>
                  <a:spcPts val="1900"/>
                </a:lnSpc>
              </a:pP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p:txBody>
        </p:sp>
        <p:sp>
          <p:nvSpPr>
            <p:cNvPr id="5" name="Subtitle 8"/>
            <p:cNvSpPr txBox="1">
              <a:spLocks/>
            </p:cNvSpPr>
            <p:nvPr/>
          </p:nvSpPr>
          <p:spPr bwMode="auto">
            <a:xfrm>
              <a:off x="589828" y="957530"/>
              <a:ext cx="7563572" cy="337870"/>
            </a:xfrm>
            <a:prstGeom prst="rect">
              <a:avLst/>
            </a:prstGeom>
            <a:noFill/>
            <a:ln w="9525">
              <a:noFill/>
              <a:miter lim="800000"/>
              <a:headEnd/>
              <a:tailEnd/>
            </a:ln>
          </p:spPr>
          <p:txBody>
            <a:bodyPr/>
            <a:lstStyle/>
            <a:p>
              <a:pPr>
                <a:lnSpc>
                  <a:spcPts val="1900"/>
                </a:lnSpc>
              </a:pPr>
              <a:r>
                <a:rPr lang="en-US" sz="1600" b="1" i="1" spc="50" dirty="0">
                  <a:ln>
                    <a:solidFill>
                      <a:srgbClr val="C00000"/>
                    </a:solidFill>
                  </a:ln>
                  <a:solidFill>
                    <a:srgbClr val="003300"/>
                  </a:solidFill>
                </a:rPr>
                <a:t>PREVINIENDO INCIDENTES POR ATROPELLOS EN LA CONSTRUCCION VIAL</a:t>
              </a:r>
              <a:endParaRPr lang="en-US" sz="1600" b="1" i="1" spc="50" dirty="0">
                <a:ln>
                  <a:solidFill>
                    <a:srgbClr val="C00000"/>
                  </a:solidFill>
                </a:ln>
                <a:solidFill>
                  <a:srgbClr val="003300"/>
                </a:solidFill>
                <a:latin typeface="Calibri" pitchFamily="34" charset="0"/>
              </a:endParaRPr>
            </a:p>
            <a:p>
              <a:pPr>
                <a:lnSpc>
                  <a:spcPts val="1900"/>
                </a:lnSpc>
              </a:pPr>
              <a:endParaRPr lang="en-US" sz="1600" b="1" i="1" spc="50" dirty="0">
                <a:ln>
                  <a:solidFill>
                    <a:srgbClr val="C00000"/>
                  </a:solidFill>
                </a:ln>
                <a:solidFill>
                  <a:srgbClr val="003300"/>
                </a:solidFill>
                <a:latin typeface="Calibri" pitchFamily="34" charset="0"/>
              </a:endParaRPr>
            </a:p>
          </p:txBody>
        </p:sp>
        <p:pic>
          <p:nvPicPr>
            <p:cNvPr id="6" name="Picture 5" descr="LOGO-ARTBA.png" title="Picture of ARTBA Internal traffic control preventing runovers and backovers in roadway construction Title"/>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57200" y="652077"/>
              <a:ext cx="533400" cy="207686"/>
            </a:xfrm>
            <a:prstGeom prst="rect">
              <a:avLst/>
            </a:prstGeom>
            <a:effectLst>
              <a:outerShdw blurRad="50800" dist="38100" dir="2700000" algn="tl" rotWithShape="0">
                <a:prstClr val="black">
                  <a:alpha val="40000"/>
                </a:prstClr>
              </a:outerShdw>
            </a:effectLst>
          </p:spPr>
        </p:pic>
        <p:pic>
          <p:nvPicPr>
            <p:cNvPr id="7" name="Picture 6" descr="Logo_WZ_Safety.png" title="Picture of ARTBA Internal traffic control preventing runovers and backovers in roadway construction Title"/>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91399" y="440545"/>
              <a:ext cx="1383723" cy="727388"/>
            </a:xfrm>
            <a:prstGeom prst="rect">
              <a:avLst/>
            </a:prstGeom>
            <a:effectLst>
              <a:outerShdw blurRad="50800" dist="38100" dir="2700000" algn="tl" rotWithShape="0">
                <a:prstClr val="black">
                  <a:alpha val="40000"/>
                </a:prstClr>
              </a:outerShdw>
            </a:effectLst>
          </p:spPr>
        </p:pic>
      </p:grpSp>
      <p:sp>
        <p:nvSpPr>
          <p:cNvPr id="8" name="Subtitle 8"/>
          <p:cNvSpPr txBox="1">
            <a:spLocks/>
          </p:cNvSpPr>
          <p:nvPr/>
        </p:nvSpPr>
        <p:spPr bwMode="auto">
          <a:xfrm>
            <a:off x="388938" y="1447800"/>
            <a:ext cx="7478712" cy="533400"/>
          </a:xfrm>
          <a:prstGeom prst="rect">
            <a:avLst/>
          </a:prstGeom>
          <a:noFill/>
          <a:ln w="9525">
            <a:noFill/>
            <a:miter lim="800000"/>
            <a:headEnd/>
            <a:tailEnd/>
          </a:ln>
        </p:spPr>
        <p:txBody>
          <a:bodyPr/>
          <a:lstStyle/>
          <a:p>
            <a:pPr marL="342900" indent="-342900">
              <a:spcBef>
                <a:spcPct val="20000"/>
              </a:spcBef>
            </a:pPr>
            <a:r>
              <a:rPr lang="en-US" sz="2800" b="1" dirty="0" err="1" smtClean="0">
                <a:solidFill>
                  <a:schemeClr val="bg2">
                    <a:lumMod val="10000"/>
                  </a:schemeClr>
                </a:solidFill>
                <a:latin typeface="Calibri" pitchFamily="34" charset="0"/>
              </a:rPr>
              <a:t>Más</a:t>
            </a:r>
            <a:r>
              <a:rPr lang="en-US" sz="2800" b="1" dirty="0" smtClean="0">
                <a:solidFill>
                  <a:schemeClr val="bg2">
                    <a:lumMod val="10000"/>
                  </a:schemeClr>
                </a:solidFill>
                <a:latin typeface="Calibri" pitchFamily="34" charset="0"/>
              </a:rPr>
              <a:t> </a:t>
            </a:r>
            <a:r>
              <a:rPr lang="en-US" sz="2800" b="1" dirty="0" err="1" smtClean="0">
                <a:solidFill>
                  <a:schemeClr val="bg2">
                    <a:lumMod val="10000"/>
                  </a:schemeClr>
                </a:solidFill>
                <a:latin typeface="Calibri" pitchFamily="34" charset="0"/>
              </a:rPr>
              <a:t>Diferencias</a:t>
            </a:r>
            <a:r>
              <a:rPr lang="en-US" sz="2800" b="1" dirty="0" smtClean="0">
                <a:solidFill>
                  <a:schemeClr val="bg2">
                    <a:lumMod val="10000"/>
                  </a:schemeClr>
                </a:solidFill>
                <a:latin typeface="Calibri" pitchFamily="34" charset="0"/>
              </a:rPr>
              <a:t> entre CTT y CTI</a:t>
            </a:r>
            <a:endParaRPr lang="en-US" sz="2800" b="1" dirty="0">
              <a:solidFill>
                <a:schemeClr val="bg2">
                  <a:lumMod val="10000"/>
                </a:schemeClr>
              </a:solidFill>
              <a:latin typeface="Calibri" pitchFamily="34" charset="0"/>
            </a:endParaRPr>
          </a:p>
        </p:txBody>
      </p:sp>
      <p:sp>
        <p:nvSpPr>
          <p:cNvPr id="10" name="5-Point Star 9" title="Picture of star under the page number"/>
          <p:cNvSpPr/>
          <p:nvPr/>
        </p:nvSpPr>
        <p:spPr>
          <a:xfrm>
            <a:off x="8484669" y="6607293"/>
            <a:ext cx="159026" cy="143123"/>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1" name="Table 10" title="Picture of a table of the differences between TTC and ITC "/>
          <p:cNvGraphicFramePr>
            <a:graphicFrameLocks noGrp="1"/>
          </p:cNvGraphicFramePr>
          <p:nvPr>
            <p:extLst>
              <p:ext uri="{D42A27DB-BD31-4B8C-83A1-F6EECF244321}">
                <p14:modId xmlns:p14="http://schemas.microsoft.com/office/powerpoint/2010/main" val="596054803"/>
              </p:ext>
            </p:extLst>
          </p:nvPr>
        </p:nvGraphicFramePr>
        <p:xfrm>
          <a:off x="533400" y="2057400"/>
          <a:ext cx="8077200" cy="3761232"/>
        </p:xfrm>
        <a:graphic>
          <a:graphicData uri="http://schemas.openxmlformats.org/drawingml/2006/table">
            <a:tbl>
              <a:tblPr firstRow="1" bandRow="1">
                <a:tableStyleId>{073A0DAA-6AF3-43AB-8588-CEC1D06C72B9}</a:tableStyleId>
              </a:tblPr>
              <a:tblGrid>
                <a:gridCol w="4038600"/>
                <a:gridCol w="4038600"/>
              </a:tblGrid>
              <a:tr h="3708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400" spc="50" baseline="0" dirty="0" smtClean="0">
                          <a:solidFill>
                            <a:schemeClr val="bg1"/>
                          </a:solidFill>
                          <a:latin typeface="Arial Narrow" pitchFamily="34" charset="0"/>
                        </a:rPr>
                        <a:t>Plan de Control de </a:t>
                      </a:r>
                      <a:r>
                        <a:rPr lang="en-US" sz="2400" spc="50" baseline="0" dirty="0" err="1" smtClean="0">
                          <a:solidFill>
                            <a:schemeClr val="bg1"/>
                          </a:solidFill>
                          <a:latin typeface="Arial Narrow" pitchFamily="34" charset="0"/>
                        </a:rPr>
                        <a:t>Tráfico</a:t>
                      </a:r>
                      <a:r>
                        <a:rPr lang="en-US" sz="2400" spc="50" baseline="0" dirty="0" smtClean="0">
                          <a:solidFill>
                            <a:schemeClr val="bg1"/>
                          </a:solidFill>
                          <a:latin typeface="Arial Narrow" pitchFamily="34" charset="0"/>
                        </a:rPr>
                        <a:t> Temporal</a:t>
                      </a:r>
                      <a:endParaRPr lang="en-US" sz="2400" spc="50" baseline="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400" b="1" spc="50" baseline="0" dirty="0" smtClean="0">
                          <a:solidFill>
                            <a:schemeClr val="bg1"/>
                          </a:solidFill>
                          <a:latin typeface="Arial Narrow" pitchFamily="34" charset="0"/>
                        </a:rPr>
                        <a:t>Plan de Control de </a:t>
                      </a:r>
                      <a:r>
                        <a:rPr lang="en-US" sz="2400" b="1" spc="50" baseline="0" dirty="0" err="1" smtClean="0">
                          <a:solidFill>
                            <a:schemeClr val="bg1"/>
                          </a:solidFill>
                          <a:latin typeface="Arial Narrow" pitchFamily="34" charset="0"/>
                        </a:rPr>
                        <a:t>Tráfico</a:t>
                      </a:r>
                      <a:r>
                        <a:rPr lang="en-US" sz="2400" b="1" spc="50" baseline="0" dirty="0" smtClean="0">
                          <a:solidFill>
                            <a:schemeClr val="bg1"/>
                          </a:solidFill>
                          <a:latin typeface="Arial Narrow" pitchFamily="34" charset="0"/>
                        </a:rPr>
                        <a:t> </a:t>
                      </a:r>
                      <a:r>
                        <a:rPr lang="en-US" sz="2400" b="1" spc="50" baseline="0" dirty="0" err="1" smtClean="0">
                          <a:solidFill>
                            <a:schemeClr val="bg1"/>
                          </a:solidFill>
                          <a:latin typeface="Arial Narrow" pitchFamily="34" charset="0"/>
                        </a:rPr>
                        <a:t>Interno</a:t>
                      </a:r>
                      <a:endParaRPr lang="en-US" sz="2400" spc="50" baseline="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b="1" dirty="0" smtClean="0">
                          <a:latin typeface="Arial Narrow" pitchFamily="34" charset="0"/>
                        </a:rPr>
                        <a:t>      </a:t>
                      </a:r>
                      <a:r>
                        <a:rPr lang="en-US" sz="2200" b="1" dirty="0" err="1" smtClean="0">
                          <a:latin typeface="Arial Narrow" pitchFamily="34" charset="0"/>
                        </a:rPr>
                        <a:t>Vehículos</a:t>
                      </a:r>
                      <a:r>
                        <a:rPr lang="en-US" sz="2200" b="1" dirty="0" smtClean="0">
                          <a:latin typeface="Arial Narrow" pitchFamily="34" charset="0"/>
                        </a:rPr>
                        <a:t> </a:t>
                      </a:r>
                      <a:r>
                        <a:rPr lang="en-US" sz="2200" b="1" dirty="0" err="1" smtClean="0">
                          <a:latin typeface="Arial Narrow" pitchFamily="34" charset="0"/>
                        </a:rPr>
                        <a:t>Motorizados</a:t>
                      </a:r>
                      <a:endParaRPr lang="en-US" sz="2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b="1" dirty="0" smtClean="0">
                          <a:latin typeface="Arial Narrow" pitchFamily="34" charset="0"/>
                        </a:rPr>
                        <a:t>        </a:t>
                      </a:r>
                      <a:r>
                        <a:rPr lang="en-US" sz="2200" b="1" dirty="0" err="1" smtClean="0">
                          <a:latin typeface="Arial Narrow" pitchFamily="34" charset="0"/>
                        </a:rPr>
                        <a:t>Equipos</a:t>
                      </a:r>
                      <a:r>
                        <a:rPr lang="en-US" sz="2200" b="1" dirty="0" smtClean="0">
                          <a:latin typeface="Arial Narrow" pitchFamily="34" charset="0"/>
                        </a:rPr>
                        <a:t> de </a:t>
                      </a:r>
                      <a:r>
                        <a:rPr lang="en-US" sz="2200" b="1" dirty="0" err="1" smtClean="0">
                          <a:latin typeface="Arial Narrow" pitchFamily="34" charset="0"/>
                        </a:rPr>
                        <a:t>Construcción</a:t>
                      </a:r>
                      <a:endParaRPr lang="en-US" sz="2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b="1" dirty="0" smtClean="0">
                          <a:latin typeface="Arial Narrow" pitchFamily="34" charset="0"/>
                        </a:rPr>
                        <a:t>      </a:t>
                      </a:r>
                      <a:r>
                        <a:rPr lang="en-US" sz="2200" b="1" dirty="0" err="1" smtClean="0">
                          <a:latin typeface="Arial Narrow" pitchFamily="34" charset="0"/>
                        </a:rPr>
                        <a:t>Normativa</a:t>
                      </a:r>
                      <a:r>
                        <a:rPr lang="en-US" sz="2200" b="1" dirty="0" smtClean="0">
                          <a:latin typeface="Arial Narrow" pitchFamily="34" charset="0"/>
                        </a:rPr>
                        <a:t> Federal o </a:t>
                      </a:r>
                      <a:r>
                        <a:rPr lang="en-US" sz="2200" b="1" dirty="0" err="1" smtClean="0">
                          <a:latin typeface="Arial Narrow" pitchFamily="34" charset="0"/>
                        </a:rPr>
                        <a:t>Estatal</a:t>
                      </a:r>
                      <a:endParaRPr lang="en-US" sz="2200" b="1"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b="1" dirty="0" smtClean="0">
                          <a:latin typeface="Arial Narrow" pitchFamily="34" charset="0"/>
                        </a:rPr>
                        <a:t>      </a:t>
                      </a:r>
                      <a:r>
                        <a:rPr lang="en-US" sz="2200" b="1" dirty="0" err="1" smtClean="0">
                          <a:latin typeface="Arial Narrow" pitchFamily="34" charset="0"/>
                        </a:rPr>
                        <a:t>Guia</a:t>
                      </a:r>
                      <a:r>
                        <a:rPr lang="en-US" sz="2200" b="1" dirty="0" smtClean="0">
                          <a:latin typeface="Arial Narrow" pitchFamily="34" charset="0"/>
                        </a:rPr>
                        <a:t> de </a:t>
                      </a:r>
                      <a:r>
                        <a:rPr lang="en-US" sz="2200" b="1" dirty="0" err="1" smtClean="0">
                          <a:latin typeface="Arial Narrow" pitchFamily="34" charset="0"/>
                        </a:rPr>
                        <a:t>Desarrollo</a:t>
                      </a:r>
                      <a:r>
                        <a:rPr lang="en-US" sz="2200" b="1" dirty="0" smtClean="0">
                          <a:latin typeface="Arial Narrow" pitchFamily="34" charset="0"/>
                        </a:rPr>
                        <a:t> de NIOSH</a:t>
                      </a:r>
                      <a:endParaRPr lang="en-US" sz="2200" b="1"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b="1" dirty="0" smtClean="0">
                          <a:latin typeface="Arial Narrow" pitchFamily="34" charset="0"/>
                        </a:rPr>
                        <a:t>      </a:t>
                      </a:r>
                      <a:r>
                        <a:rPr lang="en-US" sz="2200" b="1" dirty="0" err="1" smtClean="0">
                          <a:latin typeface="Arial Narrow" pitchFamily="34" charset="0"/>
                        </a:rPr>
                        <a:t>Típicos</a:t>
                      </a:r>
                      <a:endParaRPr lang="en-US" sz="2200" b="1"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b="1" dirty="0" smtClean="0">
                          <a:latin typeface="Arial Narrow" pitchFamily="34" charset="0"/>
                        </a:rPr>
                        <a:t>      Diagrams de CTI</a:t>
                      </a:r>
                      <a:endParaRPr lang="en-US" sz="2200" b="1"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b="1" dirty="0" smtClean="0">
                          <a:latin typeface="Arial Narrow" pitchFamily="34" charset="0"/>
                        </a:rPr>
                        <a:t>      </a:t>
                      </a:r>
                      <a:r>
                        <a:rPr lang="en-US" sz="2200" b="1" dirty="0" err="1" smtClean="0">
                          <a:latin typeface="Arial Narrow" pitchFamily="34" charset="0"/>
                        </a:rPr>
                        <a:t>Notas</a:t>
                      </a:r>
                      <a:r>
                        <a:rPr lang="en-US" sz="2200" b="1" dirty="0" smtClean="0">
                          <a:latin typeface="Arial Narrow" pitchFamily="34" charset="0"/>
                        </a:rPr>
                        <a:t> de </a:t>
                      </a:r>
                      <a:r>
                        <a:rPr lang="en-US" sz="2200" b="1" dirty="0" err="1" smtClean="0">
                          <a:latin typeface="Arial Narrow" pitchFamily="34" charset="0"/>
                        </a:rPr>
                        <a:t>Aplicación</a:t>
                      </a:r>
                      <a:r>
                        <a:rPr lang="en-US" sz="2200" b="1" dirty="0" smtClean="0">
                          <a:latin typeface="Arial Narrow" pitchFamily="34" charset="0"/>
                        </a:rPr>
                        <a:t> </a:t>
                      </a:r>
                      <a:r>
                        <a:rPr lang="en-US" sz="2200" b="1" dirty="0" err="1" smtClean="0">
                          <a:latin typeface="Arial Narrow" pitchFamily="34" charset="0"/>
                        </a:rPr>
                        <a:t>Típica</a:t>
                      </a:r>
                      <a:endParaRPr lang="en-US" sz="2200" b="1"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b="1" dirty="0" smtClean="0">
                          <a:latin typeface="Arial Narrow" pitchFamily="34" charset="0"/>
                        </a:rPr>
                        <a:t>      </a:t>
                      </a:r>
                      <a:r>
                        <a:rPr lang="en-US" sz="2200" b="1" dirty="0" err="1" smtClean="0">
                          <a:latin typeface="Arial Narrow" pitchFamily="34" charset="0"/>
                        </a:rPr>
                        <a:t>Notas</a:t>
                      </a:r>
                      <a:r>
                        <a:rPr lang="en-US" sz="2200" b="1" dirty="0" smtClean="0">
                          <a:latin typeface="Arial Narrow" pitchFamily="34" charset="0"/>
                        </a:rPr>
                        <a:t> de Control</a:t>
                      </a:r>
                      <a:r>
                        <a:rPr lang="en-US" sz="2200" b="1" baseline="0" dirty="0" smtClean="0">
                          <a:latin typeface="Arial Narrow" pitchFamily="34" charset="0"/>
                        </a:rPr>
                        <a:t> de </a:t>
                      </a:r>
                      <a:r>
                        <a:rPr lang="en-US" sz="2200" b="1" baseline="0" dirty="0" err="1" smtClean="0">
                          <a:latin typeface="Arial Narrow" pitchFamily="34" charset="0"/>
                        </a:rPr>
                        <a:t>Tráfico</a:t>
                      </a:r>
                      <a:endParaRPr lang="en-US" sz="2200" b="1" baseline="0" dirty="0" smtClean="0">
                        <a:latin typeface="Arial Narrow"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200" b="1" baseline="0" dirty="0" smtClean="0">
                          <a:latin typeface="Arial Narrow" pitchFamily="34" charset="0"/>
                        </a:rPr>
                        <a:t>      </a:t>
                      </a:r>
                      <a:r>
                        <a:rPr lang="en-US" sz="2200" b="1" baseline="0" dirty="0" err="1" smtClean="0">
                          <a:latin typeface="Arial Narrow" pitchFamily="34" charset="0"/>
                        </a:rPr>
                        <a:t>Interno</a:t>
                      </a:r>
                      <a:endParaRPr lang="en-US" sz="2200" b="1"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b="1" dirty="0" smtClean="0">
                          <a:latin typeface="Arial Narrow" pitchFamily="34" charset="0"/>
                        </a:rPr>
                        <a:t>      </a:t>
                      </a:r>
                      <a:r>
                        <a:rPr lang="en-US" sz="2200" b="1" dirty="0" err="1" smtClean="0">
                          <a:latin typeface="Arial Narrow" pitchFamily="34" charset="0"/>
                        </a:rPr>
                        <a:t>Ingeniero</a:t>
                      </a:r>
                      <a:r>
                        <a:rPr lang="en-US" sz="2200" b="1" dirty="0" smtClean="0">
                          <a:latin typeface="Arial Narrow" pitchFamily="34" charset="0"/>
                        </a:rPr>
                        <a:t> de </a:t>
                      </a:r>
                      <a:r>
                        <a:rPr lang="en-US" sz="2200" b="1" dirty="0" err="1" smtClean="0">
                          <a:latin typeface="Arial Narrow" pitchFamily="34" charset="0"/>
                        </a:rPr>
                        <a:t>Seguridad</a:t>
                      </a:r>
                      <a:r>
                        <a:rPr lang="en-US" sz="2200" b="1" dirty="0" smtClean="0">
                          <a:latin typeface="Arial Narrow" pitchFamily="34" charset="0"/>
                        </a:rPr>
                        <a:t> de</a:t>
                      </a:r>
                    </a:p>
                    <a:p>
                      <a:pPr marL="0" marR="0" indent="0" algn="l" defTabSz="914400" rtl="0" eaLnBrk="1" fontAlgn="auto" latinLnBrk="0" hangingPunct="1">
                        <a:lnSpc>
                          <a:spcPct val="100000"/>
                        </a:lnSpc>
                        <a:spcBef>
                          <a:spcPts val="0"/>
                        </a:spcBef>
                        <a:spcAft>
                          <a:spcPts val="0"/>
                        </a:spcAft>
                        <a:buClrTx/>
                        <a:buSzTx/>
                        <a:buFontTx/>
                        <a:buNone/>
                        <a:tabLst/>
                        <a:defRPr/>
                      </a:pPr>
                      <a:r>
                        <a:rPr lang="en-US" sz="2200" b="1" dirty="0" smtClean="0">
                          <a:latin typeface="Arial Narrow" pitchFamily="34" charset="0"/>
                        </a:rPr>
                        <a:t>      </a:t>
                      </a:r>
                      <a:r>
                        <a:rPr lang="en-US" sz="2200" b="1" dirty="0" err="1" smtClean="0">
                          <a:latin typeface="Arial Narrow" pitchFamily="34" charset="0"/>
                        </a:rPr>
                        <a:t>Tráfico</a:t>
                      </a:r>
                      <a:endParaRPr lang="en-US" sz="2200" b="1"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tcPr>
                </a:tc>
                <a:tc>
                  <a:txBody>
                    <a:bodyPr/>
                    <a:lstStyle/>
                    <a:p>
                      <a:pPr marL="342900" indent="-342900">
                        <a:lnSpc>
                          <a:spcPct val="120000"/>
                        </a:lnSpc>
                        <a:spcBef>
                          <a:spcPts val="768"/>
                        </a:spcBef>
                        <a:buClr>
                          <a:srgbClr val="FFCC00"/>
                        </a:buClr>
                        <a:buFontTx/>
                        <a:buNone/>
                      </a:pPr>
                      <a:r>
                        <a:rPr lang="en-US" sz="2200" b="1" dirty="0" smtClean="0">
                          <a:latin typeface="Arial Narrow" pitchFamily="34" charset="0"/>
                        </a:rPr>
                        <a:t>      Supervisor/ </a:t>
                      </a:r>
                      <a:r>
                        <a:rPr lang="en-US" sz="2200" b="1" dirty="0" err="1" smtClean="0">
                          <a:latin typeface="Arial Narrow" pitchFamily="34" charset="0"/>
                        </a:rPr>
                        <a:t>Superintendente</a:t>
                      </a:r>
                      <a:r>
                        <a:rPr lang="en-US" sz="2200" b="1" dirty="0" smtClean="0">
                          <a:latin typeface="Arial Narrow" pitchFamily="34" charset="0"/>
                        </a:rPr>
                        <a:t> de  la </a:t>
                      </a:r>
                      <a:r>
                        <a:rPr lang="en-US" sz="2200" b="1" dirty="0" err="1" smtClean="0">
                          <a:latin typeface="Arial Narrow" pitchFamily="34" charset="0"/>
                        </a:rPr>
                        <a:t>Obra</a:t>
                      </a:r>
                      <a:endParaRPr kumimoji="0" lang="en-US" sz="2200" b="1" i="0" u="none" strike="noStrike" kern="1200" cap="none" spc="0" normalizeH="0" baseline="0" noProof="0" dirty="0" smtClean="0">
                        <a:ln>
                          <a:noFill/>
                        </a:ln>
                        <a:solidFill>
                          <a:schemeClr val="tx1"/>
                        </a:solidFill>
                        <a:effectLst/>
                        <a:uLnTx/>
                        <a:uFillTx/>
                        <a:latin typeface="Arial Narrow"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tcPr>
                </a:tc>
              </a:tr>
            </a:tbl>
          </a:graphicData>
        </a:graphic>
      </p:graphicFrame>
      <p:pic>
        <p:nvPicPr>
          <p:cNvPr id="12" name="Picture 11" descr="Checkmark.jpg" title="Picture of check marks"/>
          <p:cNvPicPr>
            <a:picLocks noChangeAspect="1"/>
          </p:cNvPicPr>
          <p:nvPr/>
        </p:nvPicPr>
        <p:blipFill>
          <a:blip r:embed="rId5" cstate="email">
            <a:clrChange>
              <a:clrFrom>
                <a:srgbClr val="FFFFFE"/>
              </a:clrFrom>
              <a:clrTo>
                <a:srgbClr val="FFFFFE">
                  <a:alpha val="0"/>
                </a:srgbClr>
              </a:clrTo>
            </a:clrChange>
            <a:extLst>
              <a:ext uri="{28A0092B-C50C-407E-A947-70E740481C1C}">
                <a14:useLocalDpi xmlns:a14="http://schemas.microsoft.com/office/drawing/2010/main"/>
              </a:ext>
            </a:extLst>
          </a:blip>
          <a:stretch>
            <a:fillRect/>
          </a:stretch>
        </p:blipFill>
        <p:spPr>
          <a:xfrm>
            <a:off x="601133" y="2864198"/>
            <a:ext cx="395804" cy="526576"/>
          </a:xfrm>
          <a:prstGeom prst="rect">
            <a:avLst/>
          </a:prstGeom>
        </p:spPr>
      </p:pic>
      <p:pic>
        <p:nvPicPr>
          <p:cNvPr id="13" name="Picture 12" descr="Checkmark.jpg" title="Picture of check marks"/>
          <p:cNvPicPr>
            <a:picLocks noChangeAspect="1"/>
          </p:cNvPicPr>
          <p:nvPr/>
        </p:nvPicPr>
        <p:blipFill>
          <a:blip r:embed="rId5" cstate="email">
            <a:clrChange>
              <a:clrFrom>
                <a:srgbClr val="FFFFFE"/>
              </a:clrFrom>
              <a:clrTo>
                <a:srgbClr val="FFFFFE">
                  <a:alpha val="0"/>
                </a:srgbClr>
              </a:clrTo>
            </a:clrChange>
            <a:extLst>
              <a:ext uri="{28A0092B-C50C-407E-A947-70E740481C1C}">
                <a14:useLocalDpi xmlns:a14="http://schemas.microsoft.com/office/drawing/2010/main"/>
              </a:ext>
            </a:extLst>
          </a:blip>
          <a:stretch>
            <a:fillRect/>
          </a:stretch>
        </p:blipFill>
        <p:spPr>
          <a:xfrm>
            <a:off x="601133" y="3306170"/>
            <a:ext cx="395804" cy="526576"/>
          </a:xfrm>
          <a:prstGeom prst="rect">
            <a:avLst/>
          </a:prstGeom>
        </p:spPr>
      </p:pic>
      <p:pic>
        <p:nvPicPr>
          <p:cNvPr id="14" name="Picture 13" descr="Checkmark.jpg" title="Picture of check marks"/>
          <p:cNvPicPr>
            <a:picLocks noChangeAspect="1"/>
          </p:cNvPicPr>
          <p:nvPr/>
        </p:nvPicPr>
        <p:blipFill>
          <a:blip r:embed="rId5" cstate="email">
            <a:clrChange>
              <a:clrFrom>
                <a:srgbClr val="FFFFFE"/>
              </a:clrFrom>
              <a:clrTo>
                <a:srgbClr val="FFFFFE">
                  <a:alpha val="0"/>
                </a:srgbClr>
              </a:clrTo>
            </a:clrChange>
            <a:extLst>
              <a:ext uri="{28A0092B-C50C-407E-A947-70E740481C1C}">
                <a14:useLocalDpi xmlns:a14="http://schemas.microsoft.com/office/drawing/2010/main"/>
              </a:ext>
            </a:extLst>
          </a:blip>
          <a:stretch>
            <a:fillRect/>
          </a:stretch>
        </p:blipFill>
        <p:spPr>
          <a:xfrm>
            <a:off x="601133" y="3740624"/>
            <a:ext cx="395804" cy="526576"/>
          </a:xfrm>
          <a:prstGeom prst="rect">
            <a:avLst/>
          </a:prstGeom>
        </p:spPr>
      </p:pic>
      <p:pic>
        <p:nvPicPr>
          <p:cNvPr id="15" name="Picture 14" descr="Checkmark.jpg" title="Picture of check marks"/>
          <p:cNvPicPr>
            <a:picLocks noChangeAspect="1"/>
          </p:cNvPicPr>
          <p:nvPr/>
        </p:nvPicPr>
        <p:blipFill>
          <a:blip r:embed="rId5" cstate="email">
            <a:clrChange>
              <a:clrFrom>
                <a:srgbClr val="FFFFFE"/>
              </a:clrFrom>
              <a:clrTo>
                <a:srgbClr val="FFFFFE">
                  <a:alpha val="0"/>
                </a:srgbClr>
              </a:clrTo>
            </a:clrChange>
            <a:extLst>
              <a:ext uri="{28A0092B-C50C-407E-A947-70E740481C1C}">
                <a14:useLocalDpi xmlns:a14="http://schemas.microsoft.com/office/drawing/2010/main"/>
              </a:ext>
            </a:extLst>
          </a:blip>
          <a:stretch>
            <a:fillRect/>
          </a:stretch>
        </p:blipFill>
        <p:spPr>
          <a:xfrm>
            <a:off x="586135" y="4437549"/>
            <a:ext cx="395804" cy="526576"/>
          </a:xfrm>
          <a:prstGeom prst="rect">
            <a:avLst/>
          </a:prstGeom>
        </p:spPr>
      </p:pic>
      <p:pic>
        <p:nvPicPr>
          <p:cNvPr id="16" name="Picture 15" descr="Checkmark.jpg" title="Picture of check marks"/>
          <p:cNvPicPr>
            <a:picLocks noChangeAspect="1"/>
          </p:cNvPicPr>
          <p:nvPr/>
        </p:nvPicPr>
        <p:blipFill>
          <a:blip r:embed="rId5" cstate="email">
            <a:clrChange>
              <a:clrFrom>
                <a:srgbClr val="FFFFFE"/>
              </a:clrFrom>
              <a:clrTo>
                <a:srgbClr val="FFFFFE">
                  <a:alpha val="0"/>
                </a:srgbClr>
              </a:clrTo>
            </a:clrChange>
            <a:extLst>
              <a:ext uri="{28A0092B-C50C-407E-A947-70E740481C1C}">
                <a14:useLocalDpi xmlns:a14="http://schemas.microsoft.com/office/drawing/2010/main"/>
              </a:ext>
            </a:extLst>
          </a:blip>
          <a:stretch>
            <a:fillRect/>
          </a:stretch>
        </p:blipFill>
        <p:spPr>
          <a:xfrm>
            <a:off x="586135" y="4978341"/>
            <a:ext cx="395804" cy="526576"/>
          </a:xfrm>
          <a:prstGeom prst="rect">
            <a:avLst/>
          </a:prstGeom>
        </p:spPr>
      </p:pic>
      <p:pic>
        <p:nvPicPr>
          <p:cNvPr id="17" name="Picture 16" descr="Checkmark.jpg" title="Picture of check marks"/>
          <p:cNvPicPr>
            <a:picLocks noChangeAspect="1"/>
          </p:cNvPicPr>
          <p:nvPr/>
        </p:nvPicPr>
        <p:blipFill>
          <a:blip r:embed="rId5" cstate="email">
            <a:clrChange>
              <a:clrFrom>
                <a:srgbClr val="FFFFFE"/>
              </a:clrFrom>
              <a:clrTo>
                <a:srgbClr val="FFFFFE">
                  <a:alpha val="0"/>
                </a:srgbClr>
              </a:clrTo>
            </a:clrChange>
            <a:extLst>
              <a:ext uri="{28A0092B-C50C-407E-A947-70E740481C1C}">
                <a14:useLocalDpi xmlns:a14="http://schemas.microsoft.com/office/drawing/2010/main"/>
              </a:ext>
            </a:extLst>
          </a:blip>
          <a:stretch>
            <a:fillRect/>
          </a:stretch>
        </p:blipFill>
        <p:spPr>
          <a:xfrm>
            <a:off x="4679827" y="2885238"/>
            <a:ext cx="395804" cy="526576"/>
          </a:xfrm>
          <a:prstGeom prst="rect">
            <a:avLst/>
          </a:prstGeom>
        </p:spPr>
      </p:pic>
      <p:pic>
        <p:nvPicPr>
          <p:cNvPr id="18" name="Picture 17" descr="Checkmark.jpg" title="Picture of check marks"/>
          <p:cNvPicPr>
            <a:picLocks noChangeAspect="1"/>
          </p:cNvPicPr>
          <p:nvPr/>
        </p:nvPicPr>
        <p:blipFill>
          <a:blip r:embed="rId5" cstate="email">
            <a:clrChange>
              <a:clrFrom>
                <a:srgbClr val="FFFFFE"/>
              </a:clrFrom>
              <a:clrTo>
                <a:srgbClr val="FFFFFE">
                  <a:alpha val="0"/>
                </a:srgbClr>
              </a:clrTo>
            </a:clrChange>
            <a:extLst>
              <a:ext uri="{28A0092B-C50C-407E-A947-70E740481C1C}">
                <a14:useLocalDpi xmlns:a14="http://schemas.microsoft.com/office/drawing/2010/main"/>
              </a:ext>
            </a:extLst>
          </a:blip>
          <a:stretch>
            <a:fillRect/>
          </a:stretch>
        </p:blipFill>
        <p:spPr>
          <a:xfrm>
            <a:off x="4648200" y="3379275"/>
            <a:ext cx="395804" cy="526576"/>
          </a:xfrm>
          <a:prstGeom prst="rect">
            <a:avLst/>
          </a:prstGeom>
        </p:spPr>
      </p:pic>
      <p:pic>
        <p:nvPicPr>
          <p:cNvPr id="19" name="Picture 18" descr="Checkmark.jpg" title="Picture of check marks"/>
          <p:cNvPicPr>
            <a:picLocks noChangeAspect="1"/>
          </p:cNvPicPr>
          <p:nvPr/>
        </p:nvPicPr>
        <p:blipFill>
          <a:blip r:embed="rId5" cstate="email">
            <a:clrChange>
              <a:clrFrom>
                <a:srgbClr val="FFFFFE"/>
              </a:clrFrom>
              <a:clrTo>
                <a:srgbClr val="FFFFFE">
                  <a:alpha val="0"/>
                </a:srgbClr>
              </a:clrTo>
            </a:clrChange>
            <a:extLst>
              <a:ext uri="{28A0092B-C50C-407E-A947-70E740481C1C}">
                <a14:useLocalDpi xmlns:a14="http://schemas.microsoft.com/office/drawing/2010/main"/>
              </a:ext>
            </a:extLst>
          </a:blip>
          <a:stretch>
            <a:fillRect/>
          </a:stretch>
        </p:blipFill>
        <p:spPr>
          <a:xfrm>
            <a:off x="4648200" y="3826491"/>
            <a:ext cx="395804" cy="526576"/>
          </a:xfrm>
          <a:prstGeom prst="rect">
            <a:avLst/>
          </a:prstGeom>
        </p:spPr>
      </p:pic>
      <p:pic>
        <p:nvPicPr>
          <p:cNvPr id="20" name="Picture 19" descr="Checkmark.jpg" title="Picture of check marks"/>
          <p:cNvPicPr>
            <a:picLocks noChangeAspect="1"/>
          </p:cNvPicPr>
          <p:nvPr/>
        </p:nvPicPr>
        <p:blipFill>
          <a:blip r:embed="rId5" cstate="email">
            <a:clrChange>
              <a:clrFrom>
                <a:srgbClr val="FFFFFE"/>
              </a:clrFrom>
              <a:clrTo>
                <a:srgbClr val="FFFFFE">
                  <a:alpha val="0"/>
                </a:srgbClr>
              </a:clrTo>
            </a:clrChange>
            <a:extLst>
              <a:ext uri="{28A0092B-C50C-407E-A947-70E740481C1C}">
                <a14:useLocalDpi xmlns:a14="http://schemas.microsoft.com/office/drawing/2010/main"/>
              </a:ext>
            </a:extLst>
          </a:blip>
          <a:stretch>
            <a:fillRect/>
          </a:stretch>
        </p:blipFill>
        <p:spPr>
          <a:xfrm>
            <a:off x="4648200" y="4267200"/>
            <a:ext cx="395804" cy="526576"/>
          </a:xfrm>
          <a:prstGeom prst="rect">
            <a:avLst/>
          </a:prstGeom>
        </p:spPr>
      </p:pic>
      <p:pic>
        <p:nvPicPr>
          <p:cNvPr id="21" name="Picture 20" descr="Checkmark.jpg" title="Picture of check marks"/>
          <p:cNvPicPr>
            <a:picLocks noChangeAspect="1"/>
          </p:cNvPicPr>
          <p:nvPr/>
        </p:nvPicPr>
        <p:blipFill>
          <a:blip r:embed="rId5" cstate="email">
            <a:clrChange>
              <a:clrFrom>
                <a:srgbClr val="FFFFFE"/>
              </a:clrFrom>
              <a:clrTo>
                <a:srgbClr val="FFFFFE">
                  <a:alpha val="0"/>
                </a:srgbClr>
              </a:clrTo>
            </a:clrChange>
            <a:extLst>
              <a:ext uri="{28A0092B-C50C-407E-A947-70E740481C1C}">
                <a14:useLocalDpi xmlns:a14="http://schemas.microsoft.com/office/drawing/2010/main"/>
              </a:ext>
            </a:extLst>
          </a:blip>
          <a:stretch>
            <a:fillRect/>
          </a:stretch>
        </p:blipFill>
        <p:spPr>
          <a:xfrm>
            <a:off x="4648200" y="5128591"/>
            <a:ext cx="395804" cy="526576"/>
          </a:xfrm>
          <a:prstGeom prst="rect">
            <a:avLst/>
          </a:prstGeom>
        </p:spPr>
      </p:pic>
      <p:pic>
        <p:nvPicPr>
          <p:cNvPr id="24" name="Picture 23" descr="DumpTruck.png" title="Picture of a dump truck"/>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695551" y="5267056"/>
            <a:ext cx="2344197" cy="1302011"/>
          </a:xfrm>
          <a:prstGeom prst="rect">
            <a:avLst/>
          </a:prstGeom>
        </p:spPr>
      </p:pic>
      <p:pic>
        <p:nvPicPr>
          <p:cNvPr id="25" name="Picture 24" descr="chevrolet_11cruze_angularfront_Regular.png" title="Picture of a car"/>
          <p:cNvPicPr>
            <a:picLocks noChangeAspect="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flipH="1">
            <a:off x="1829019" y="5391879"/>
            <a:ext cx="2286000" cy="1358537"/>
          </a:xfrm>
          <a:prstGeom prst="rect">
            <a:avLst/>
          </a:prstGeom>
        </p:spPr>
      </p:pic>
      <p:sp>
        <p:nvSpPr>
          <p:cNvPr id="22" name="Title 21" hidden="1"/>
          <p:cNvSpPr>
            <a:spLocks noGrp="1"/>
          </p:cNvSpPr>
          <p:nvPr>
            <p:ph type="title"/>
          </p:nvPr>
        </p:nvSpPr>
        <p:spPr>
          <a:xfrm>
            <a:off x="450637" y="-806712"/>
            <a:ext cx="8229600" cy="1143000"/>
          </a:xfrm>
        </p:spPr>
        <p:txBody>
          <a:bodyPr>
            <a:normAutofit fontScale="90000"/>
          </a:bodyPr>
          <a:lstStyle/>
          <a:p>
            <a:r>
              <a:rPr lang="en-US" dirty="0" smtClean="0"/>
              <a:t>More differences between TTC and ITC</a:t>
            </a:r>
            <a:endParaRPr lang="en-US" dirty="0"/>
          </a:p>
        </p:txBody>
      </p:sp>
      <p:sp>
        <p:nvSpPr>
          <p:cNvPr id="26" name="Slide Number Placeholder 4"/>
          <p:cNvSpPr>
            <a:spLocks noGrp="1"/>
          </p:cNvSpPr>
          <p:nvPr>
            <p:ph type="sldNum" sz="quarter" idx="12"/>
          </p:nvPr>
        </p:nvSpPr>
        <p:spPr/>
        <p:txBody>
          <a:bodyPr/>
          <a:lstStyle/>
          <a:p>
            <a:pPr>
              <a:defRPr/>
            </a:pPr>
            <a:fld id="{991630E5-D2C6-4D54-9913-55C6C92AA029}" type="slidenum">
              <a:rPr lang="en-US" smtClean="0"/>
              <a:pPr>
                <a:defRPr/>
              </a:pPr>
              <a:t>8</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7" presetClass="entr" presetSubtype="1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1"/>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title="Picture of ARTBA Internal traffic control preventing runovers and backovers in roadway construction Title"/>
          <p:cNvGrpSpPr/>
          <p:nvPr/>
        </p:nvGrpSpPr>
        <p:grpSpPr>
          <a:xfrm>
            <a:off x="381000" y="336288"/>
            <a:ext cx="8595360" cy="959112"/>
            <a:chOff x="381000" y="336288"/>
            <a:chExt cx="8595360" cy="959112"/>
          </a:xfrm>
        </p:grpSpPr>
        <p:sp>
          <p:nvSpPr>
            <p:cNvPr id="3" name="Title 7"/>
            <p:cNvSpPr txBox="1">
              <a:spLocks/>
            </p:cNvSpPr>
            <p:nvPr/>
          </p:nvSpPr>
          <p:spPr>
            <a:xfrm>
              <a:off x="381000" y="336288"/>
              <a:ext cx="8595360" cy="914400"/>
            </a:xfrm>
            <a:prstGeom prst="rect">
              <a:avLst/>
            </a:pr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tileRect/>
            </a:gradFill>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a:bevelT h="25400"/>
            </a:sp3d>
          </p:spPr>
          <p:style>
            <a:lnRef idx="0">
              <a:schemeClr val="accent3"/>
            </a:lnRef>
            <a:fillRef idx="3">
              <a:schemeClr val="accent3"/>
            </a:fillRef>
            <a:effectRef idx="3">
              <a:schemeClr val="accent3"/>
            </a:effectRef>
            <a:fontRef idx="minor">
              <a:schemeClr val="lt1"/>
            </a:fontRef>
          </p:style>
          <p:txBody>
            <a:bodyPr anchor="ctr"/>
            <a:lstStyle/>
            <a:p>
              <a:pPr fontAlgn="auto">
                <a:spcAft>
                  <a:spcPts val="0"/>
                </a:spcAft>
                <a:defRPr/>
              </a:pPr>
              <a:endParaRPr lang="en-US" sz="3600" b="1" dirty="0">
                <a:solidFill>
                  <a:schemeClr val="bg1"/>
                </a:solidFill>
              </a:endParaRPr>
            </a:p>
          </p:txBody>
        </p:sp>
        <p:sp>
          <p:nvSpPr>
            <p:cNvPr id="4" name="Subtitle 8"/>
            <p:cNvSpPr txBox="1">
              <a:spLocks/>
            </p:cNvSpPr>
            <p:nvPr/>
          </p:nvSpPr>
          <p:spPr bwMode="auto">
            <a:xfrm>
              <a:off x="927698" y="592348"/>
              <a:ext cx="6324600" cy="381000"/>
            </a:xfrm>
            <a:prstGeom prst="rect">
              <a:avLst/>
            </a:prstGeom>
            <a:noFill/>
            <a:ln w="9525">
              <a:noFill/>
              <a:miter lim="800000"/>
              <a:headEnd/>
              <a:tailEnd/>
            </a:ln>
          </p:spPr>
          <p:txBody>
            <a:bodyPr>
              <a:scene3d>
                <a:camera prst="orthographicFront"/>
                <a:lightRig rig="threePt" dir="t"/>
              </a:scene3d>
              <a:sp3d extrusionH="57150">
                <a:bevelT w="82550" h="38100" prst="coolSlant"/>
              </a:sp3d>
            </a:bodyPr>
            <a:lstStyle/>
            <a:p>
              <a:pPr algn="r">
                <a:lnSpc>
                  <a:spcPts val="1900"/>
                </a:lnSpc>
              </a:pPr>
              <a:r>
                <a:rPr lang="en-US" sz="3600" b="1" dirty="0" smtClean="0">
                  <a:effectLst>
                    <a:outerShdw blurRad="60007" dist="310007" dir="7680000" sy="30000" kx="1300200" algn="ctr" rotWithShape="0">
                      <a:prstClr val="black">
                        <a:alpha val="32000"/>
                      </a:prstClr>
                    </a:outerShdw>
                  </a:effectLst>
                </a:rPr>
                <a:t>Control </a:t>
              </a:r>
              <a:r>
                <a:rPr lang="en-US" sz="3600" b="1" dirty="0">
                  <a:effectLst>
                    <a:outerShdw blurRad="60007" dist="310007" dir="7680000" sy="30000" kx="1300200" algn="ctr" rotWithShape="0">
                      <a:prstClr val="black">
                        <a:alpha val="32000"/>
                      </a:prstClr>
                    </a:outerShdw>
                  </a:effectLst>
                </a:rPr>
                <a:t>de </a:t>
              </a:r>
              <a:r>
                <a:rPr lang="en-US" sz="3600" b="1" dirty="0" err="1">
                  <a:effectLst>
                    <a:outerShdw blurRad="60007" dist="310007" dir="7680000" sy="30000" kx="1300200" algn="ctr" rotWithShape="0">
                      <a:prstClr val="black">
                        <a:alpha val="32000"/>
                      </a:prstClr>
                    </a:outerShdw>
                  </a:effectLst>
                </a:rPr>
                <a:t>Tr</a:t>
              </a:r>
              <a:r>
                <a:rPr lang="es-US" sz="3600" b="1" dirty="0" err="1">
                  <a:effectLst>
                    <a:outerShdw blurRad="60007" dist="310007" dir="7680000" sy="30000" kx="1300200" algn="ctr" rotWithShape="0">
                      <a:prstClr val="black">
                        <a:alpha val="32000"/>
                      </a:prstClr>
                    </a:outerShdw>
                  </a:effectLst>
                </a:rPr>
                <a:t>áfico</a:t>
              </a:r>
              <a:r>
                <a:rPr lang="es-US" sz="3600" b="1" dirty="0">
                  <a:effectLst>
                    <a:outerShdw blurRad="60007" dist="310007" dir="7680000" sy="30000" kx="1300200" algn="ctr" rotWithShape="0">
                      <a:prstClr val="black">
                        <a:alpha val="32000"/>
                      </a:prstClr>
                    </a:outerShdw>
                  </a:effectLst>
                </a:rPr>
                <a:t> Interno</a:t>
              </a: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a:p>
              <a:pPr algn="r">
                <a:lnSpc>
                  <a:spcPts val="1900"/>
                </a:lnSpc>
              </a:pP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p:txBody>
        </p:sp>
        <p:sp>
          <p:nvSpPr>
            <p:cNvPr id="5" name="Subtitle 8"/>
            <p:cNvSpPr txBox="1">
              <a:spLocks/>
            </p:cNvSpPr>
            <p:nvPr/>
          </p:nvSpPr>
          <p:spPr bwMode="auto">
            <a:xfrm>
              <a:off x="589828" y="957530"/>
              <a:ext cx="7563572" cy="337870"/>
            </a:xfrm>
            <a:prstGeom prst="rect">
              <a:avLst/>
            </a:prstGeom>
            <a:noFill/>
            <a:ln w="9525">
              <a:noFill/>
              <a:miter lim="800000"/>
              <a:headEnd/>
              <a:tailEnd/>
            </a:ln>
          </p:spPr>
          <p:txBody>
            <a:bodyPr/>
            <a:lstStyle/>
            <a:p>
              <a:pPr lvl="0">
                <a:lnSpc>
                  <a:spcPts val="1900"/>
                </a:lnSpc>
              </a:pPr>
              <a:r>
                <a:rPr lang="en-US" sz="1600" b="1" i="1" spc="50" dirty="0">
                  <a:ln>
                    <a:solidFill>
                      <a:srgbClr val="C00000"/>
                    </a:solidFill>
                  </a:ln>
                  <a:solidFill>
                    <a:srgbClr val="003300"/>
                  </a:solidFill>
                </a:rPr>
                <a:t>PREVINIENDO INCIDENTES POR ATROPELLOS EN LA CONSTRUCCION VIAL</a:t>
              </a:r>
              <a:endParaRPr lang="en-US" sz="1600" b="1" i="1" spc="50" dirty="0">
                <a:ln>
                  <a:solidFill>
                    <a:srgbClr val="C00000"/>
                  </a:solidFill>
                </a:ln>
                <a:solidFill>
                  <a:srgbClr val="003300"/>
                </a:solidFill>
                <a:latin typeface="Calibri" pitchFamily="34" charset="0"/>
              </a:endParaRPr>
            </a:p>
            <a:p>
              <a:pPr>
                <a:lnSpc>
                  <a:spcPts val="1900"/>
                </a:lnSpc>
              </a:pPr>
              <a:endParaRPr lang="en-US" sz="1600" b="1" i="1" spc="50" dirty="0">
                <a:ln>
                  <a:solidFill>
                    <a:srgbClr val="C00000"/>
                  </a:solidFill>
                </a:ln>
                <a:solidFill>
                  <a:srgbClr val="003300"/>
                </a:solidFill>
                <a:latin typeface="Calibri" pitchFamily="34" charset="0"/>
              </a:endParaRPr>
            </a:p>
          </p:txBody>
        </p:sp>
        <p:pic>
          <p:nvPicPr>
            <p:cNvPr id="6" name="Picture 5" descr="LOGO-ARTBA.png" title="Picture of ARTBA Internal traffic control preventing runovers and backovers in roadway construction Title"/>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57200" y="652077"/>
              <a:ext cx="533400" cy="207686"/>
            </a:xfrm>
            <a:prstGeom prst="rect">
              <a:avLst/>
            </a:prstGeom>
            <a:effectLst>
              <a:outerShdw blurRad="50800" dist="38100" dir="2700000" algn="tl" rotWithShape="0">
                <a:prstClr val="black">
                  <a:alpha val="40000"/>
                </a:prstClr>
              </a:outerShdw>
            </a:effectLst>
          </p:spPr>
        </p:pic>
        <p:pic>
          <p:nvPicPr>
            <p:cNvPr id="7" name="Picture 6" descr="Logo_WZ_Safety.png" title="Picture of ARTBA Internal traffic control preventing runovers and backovers in roadway construction Title"/>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91399" y="440545"/>
              <a:ext cx="1383723" cy="727388"/>
            </a:xfrm>
            <a:prstGeom prst="rect">
              <a:avLst/>
            </a:prstGeom>
            <a:effectLst>
              <a:outerShdw blurRad="50800" dist="38100" dir="2700000" algn="tl" rotWithShape="0">
                <a:prstClr val="black">
                  <a:alpha val="40000"/>
                </a:prstClr>
              </a:outerShdw>
            </a:effectLst>
          </p:spPr>
        </p:pic>
      </p:grpSp>
      <p:sp>
        <p:nvSpPr>
          <p:cNvPr id="8" name="Subtitle 8"/>
          <p:cNvSpPr txBox="1">
            <a:spLocks/>
          </p:cNvSpPr>
          <p:nvPr/>
        </p:nvSpPr>
        <p:spPr bwMode="auto">
          <a:xfrm>
            <a:off x="388938" y="1447800"/>
            <a:ext cx="7478712" cy="533400"/>
          </a:xfrm>
          <a:prstGeom prst="rect">
            <a:avLst/>
          </a:prstGeom>
          <a:noFill/>
          <a:ln w="9525">
            <a:noFill/>
            <a:miter lim="800000"/>
            <a:headEnd/>
            <a:tailEnd/>
          </a:ln>
        </p:spPr>
        <p:txBody>
          <a:bodyPr/>
          <a:lstStyle/>
          <a:p>
            <a:pPr marL="342900" indent="-342900">
              <a:spcBef>
                <a:spcPct val="20000"/>
              </a:spcBef>
            </a:pPr>
            <a:r>
              <a:rPr lang="en-US" sz="2800" b="1" dirty="0" smtClean="0">
                <a:solidFill>
                  <a:schemeClr val="bg2">
                    <a:lumMod val="10000"/>
                  </a:schemeClr>
                </a:solidFill>
                <a:latin typeface="Calibri" pitchFamily="34" charset="0"/>
              </a:rPr>
              <a:t>¿</a:t>
            </a:r>
            <a:r>
              <a:rPr lang="en-US" sz="2800" b="1" dirty="0" err="1" smtClean="0">
                <a:solidFill>
                  <a:schemeClr val="bg2">
                    <a:lumMod val="10000"/>
                  </a:schemeClr>
                </a:solidFill>
                <a:latin typeface="Calibri" pitchFamily="34" charset="0"/>
              </a:rPr>
              <a:t>Qué</a:t>
            </a:r>
            <a:r>
              <a:rPr lang="en-US" sz="2800" b="1" dirty="0" smtClean="0">
                <a:solidFill>
                  <a:schemeClr val="bg2">
                    <a:lumMod val="10000"/>
                  </a:schemeClr>
                </a:solidFill>
                <a:latin typeface="Calibri" pitchFamily="34" charset="0"/>
              </a:rPr>
              <a:t> </a:t>
            </a:r>
            <a:r>
              <a:rPr lang="en-US" sz="2800" b="1" dirty="0" err="1" smtClean="0">
                <a:solidFill>
                  <a:schemeClr val="bg2">
                    <a:lumMod val="10000"/>
                  </a:schemeClr>
                </a:solidFill>
                <a:latin typeface="Calibri" pitchFamily="34" charset="0"/>
              </a:rPr>
              <a:t>tienen</a:t>
            </a:r>
            <a:r>
              <a:rPr lang="en-US" sz="2800" b="1" dirty="0" smtClean="0">
                <a:solidFill>
                  <a:schemeClr val="bg2">
                    <a:lumMod val="10000"/>
                  </a:schemeClr>
                </a:solidFill>
                <a:latin typeface="Calibri" pitchFamily="34" charset="0"/>
              </a:rPr>
              <a:t> en </a:t>
            </a:r>
            <a:r>
              <a:rPr lang="en-US" sz="2800" b="1" dirty="0" err="1" smtClean="0">
                <a:solidFill>
                  <a:schemeClr val="bg2">
                    <a:lumMod val="10000"/>
                  </a:schemeClr>
                </a:solidFill>
                <a:latin typeface="Calibri" pitchFamily="34" charset="0"/>
              </a:rPr>
              <a:t>común</a:t>
            </a:r>
            <a:r>
              <a:rPr lang="en-US" sz="2800" b="1" dirty="0" smtClean="0">
                <a:solidFill>
                  <a:schemeClr val="bg2">
                    <a:lumMod val="10000"/>
                  </a:schemeClr>
                </a:solidFill>
                <a:latin typeface="Calibri" pitchFamily="34" charset="0"/>
              </a:rPr>
              <a:t> los PCTT y los PCTI?</a:t>
            </a:r>
            <a:endParaRPr lang="en-US" sz="2800" b="1" dirty="0">
              <a:solidFill>
                <a:schemeClr val="bg2">
                  <a:lumMod val="10000"/>
                </a:schemeClr>
              </a:solidFill>
              <a:latin typeface="Calibri" pitchFamily="34" charset="0"/>
            </a:endParaRPr>
          </a:p>
        </p:txBody>
      </p:sp>
      <p:sp>
        <p:nvSpPr>
          <p:cNvPr id="10" name="5-Point Star 9" title="Picture of star under the page number"/>
          <p:cNvSpPr/>
          <p:nvPr/>
        </p:nvSpPr>
        <p:spPr>
          <a:xfrm>
            <a:off x="8484669" y="6607293"/>
            <a:ext cx="159026" cy="143123"/>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1" name="Table 10" title="Picture of a table of what do ITCPs and TTCPs share in common"/>
          <p:cNvGraphicFramePr>
            <a:graphicFrameLocks noGrp="1"/>
          </p:cNvGraphicFramePr>
          <p:nvPr>
            <p:extLst>
              <p:ext uri="{D42A27DB-BD31-4B8C-83A1-F6EECF244321}">
                <p14:modId xmlns:p14="http://schemas.microsoft.com/office/powerpoint/2010/main" val="3606692437"/>
              </p:ext>
            </p:extLst>
          </p:nvPr>
        </p:nvGraphicFramePr>
        <p:xfrm>
          <a:off x="533400" y="2209800"/>
          <a:ext cx="8001000" cy="2164080"/>
        </p:xfrm>
        <a:graphic>
          <a:graphicData uri="http://schemas.openxmlformats.org/drawingml/2006/table">
            <a:tbl>
              <a:tblPr firstRow="1" bandRow="1">
                <a:tableStyleId>{073A0DAA-6AF3-43AB-8588-CEC1D06C72B9}</a:tableStyleId>
              </a:tblPr>
              <a:tblGrid>
                <a:gridCol w="8001000"/>
              </a:tblGrid>
              <a:tr h="3708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400" spc="50" baseline="0" dirty="0" err="1" smtClean="0">
                          <a:solidFill>
                            <a:schemeClr val="bg1"/>
                          </a:solidFill>
                          <a:latin typeface="Arial Narrow" pitchFamily="34" charset="0"/>
                        </a:rPr>
                        <a:t>Temas</a:t>
                      </a:r>
                      <a:r>
                        <a:rPr lang="en-US" sz="2400" spc="50" baseline="0" dirty="0" smtClean="0">
                          <a:solidFill>
                            <a:schemeClr val="bg1"/>
                          </a:solidFill>
                          <a:latin typeface="Arial Narrow" pitchFamily="34" charset="0"/>
                        </a:rPr>
                        <a:t> </a:t>
                      </a:r>
                      <a:r>
                        <a:rPr lang="en-US" sz="2400" spc="50" baseline="0" dirty="0" err="1" smtClean="0">
                          <a:solidFill>
                            <a:schemeClr val="bg1"/>
                          </a:solidFill>
                          <a:latin typeface="Arial Narrow" pitchFamily="34" charset="0"/>
                        </a:rPr>
                        <a:t>comunes</a:t>
                      </a:r>
                      <a:endParaRPr lang="en-US" sz="2400" spc="50" baseline="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b="1" dirty="0" smtClean="0">
                          <a:latin typeface="Arial Narrow" pitchFamily="34" charset="0"/>
                        </a:rPr>
                        <a:t>      </a:t>
                      </a:r>
                      <a:r>
                        <a:rPr lang="en-US" sz="2200" b="1" dirty="0" err="1" smtClean="0">
                          <a:latin typeface="Arial Narrow" pitchFamily="34" charset="0"/>
                        </a:rPr>
                        <a:t>Proveen</a:t>
                      </a:r>
                      <a:r>
                        <a:rPr lang="en-US" sz="2200" b="1" dirty="0" smtClean="0">
                          <a:latin typeface="Arial Narrow" pitchFamily="34" charset="0"/>
                        </a:rPr>
                        <a:t> </a:t>
                      </a:r>
                      <a:r>
                        <a:rPr lang="en-US" sz="2200" b="1" dirty="0" err="1" smtClean="0">
                          <a:latin typeface="Arial Narrow" pitchFamily="34" charset="0"/>
                        </a:rPr>
                        <a:t>dirección</a:t>
                      </a:r>
                      <a:r>
                        <a:rPr lang="en-US" sz="2200" b="1" dirty="0" smtClean="0">
                          <a:latin typeface="Arial Narrow" pitchFamily="34" charset="0"/>
                        </a:rPr>
                        <a:t> </a:t>
                      </a:r>
                      <a:r>
                        <a:rPr lang="en-US" sz="2200" b="1" dirty="0" err="1" smtClean="0">
                          <a:latin typeface="Arial Narrow" pitchFamily="34" charset="0"/>
                        </a:rPr>
                        <a:t>clara</a:t>
                      </a:r>
                      <a:r>
                        <a:rPr lang="en-US" sz="2200" b="1" dirty="0" smtClean="0">
                          <a:latin typeface="Arial Narrow" pitchFamily="34" charset="0"/>
                        </a:rPr>
                        <a:t> a los </a:t>
                      </a:r>
                      <a:r>
                        <a:rPr lang="en-US" sz="2200" b="1" dirty="0" err="1" smtClean="0">
                          <a:latin typeface="Arial Narrow" pitchFamily="34" charset="0"/>
                        </a:rPr>
                        <a:t>conductores</a:t>
                      </a:r>
                      <a:endParaRPr lang="en-US" sz="2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tcPr>
                </a:tc>
              </a:tr>
              <a:tr h="3708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200" b="1" dirty="0" smtClean="0">
                          <a:latin typeface="Arial Narrow" pitchFamily="34" charset="0"/>
                        </a:rPr>
                        <a:t>      </a:t>
                      </a:r>
                      <a:r>
                        <a:rPr lang="en-US" sz="2200" b="1" dirty="0" err="1" smtClean="0">
                          <a:latin typeface="Arial Narrow" pitchFamily="34" charset="0"/>
                        </a:rPr>
                        <a:t>Separa</a:t>
                      </a:r>
                      <a:r>
                        <a:rPr lang="en-US" sz="2200" b="1" dirty="0" smtClean="0">
                          <a:latin typeface="Arial Narrow" pitchFamily="34" charset="0"/>
                        </a:rPr>
                        <a:t> los </a:t>
                      </a:r>
                      <a:r>
                        <a:rPr lang="en-US" sz="2200" b="1" dirty="0" err="1" smtClean="0">
                          <a:latin typeface="Arial Narrow" pitchFamily="34" charset="0"/>
                        </a:rPr>
                        <a:t>vehículos</a:t>
                      </a:r>
                      <a:r>
                        <a:rPr lang="en-US" sz="2200" b="1" dirty="0" smtClean="0">
                          <a:latin typeface="Arial Narrow" pitchFamily="34" charset="0"/>
                        </a:rPr>
                        <a:t> en </a:t>
                      </a:r>
                      <a:r>
                        <a:rPr lang="en-US" sz="2200" b="1" dirty="0" err="1" smtClean="0">
                          <a:latin typeface="Arial Narrow" pitchFamily="34" charset="0"/>
                        </a:rPr>
                        <a:t>movimiento</a:t>
                      </a:r>
                      <a:r>
                        <a:rPr lang="en-US" sz="2200" b="1" dirty="0" smtClean="0">
                          <a:latin typeface="Arial Narrow" pitchFamily="34" charset="0"/>
                        </a:rPr>
                        <a:t> de los </a:t>
                      </a:r>
                      <a:r>
                        <a:rPr lang="en-US" sz="2200" b="1" dirty="0" err="1" smtClean="0">
                          <a:latin typeface="Arial Narrow" pitchFamily="34" charset="0"/>
                        </a:rPr>
                        <a:t>trabajadores</a:t>
                      </a:r>
                      <a:r>
                        <a:rPr lang="en-US" sz="2200" b="1" dirty="0" smtClean="0">
                          <a:latin typeface="Arial Narrow" pitchFamily="34" charset="0"/>
                        </a:rPr>
                        <a:t> a pie</a:t>
                      </a:r>
                      <a:endParaRPr lang="en-US" sz="2200" b="1"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b="1" dirty="0" smtClean="0">
                          <a:latin typeface="Arial Narrow" pitchFamily="34" charset="0"/>
                        </a:rPr>
                        <a:t>      </a:t>
                      </a:r>
                      <a:r>
                        <a:rPr lang="en-US" sz="2200" b="1" dirty="0" err="1" smtClean="0">
                          <a:latin typeface="Arial Narrow" pitchFamily="34" charset="0"/>
                        </a:rPr>
                        <a:t>Usa</a:t>
                      </a:r>
                      <a:r>
                        <a:rPr lang="en-US" sz="2200" b="1" dirty="0" smtClean="0">
                          <a:latin typeface="Arial Narrow" pitchFamily="34" charset="0"/>
                        </a:rPr>
                        <a:t> </a:t>
                      </a:r>
                      <a:r>
                        <a:rPr lang="en-US" sz="2200" b="1" dirty="0" err="1" smtClean="0">
                          <a:latin typeface="Arial Narrow" pitchFamily="34" charset="0"/>
                        </a:rPr>
                        <a:t>dispositivos</a:t>
                      </a:r>
                      <a:r>
                        <a:rPr lang="en-US" sz="2200" b="1" dirty="0" smtClean="0">
                          <a:latin typeface="Arial Narrow" pitchFamily="34" charset="0"/>
                        </a:rPr>
                        <a:t> de control de </a:t>
                      </a:r>
                      <a:r>
                        <a:rPr lang="en-US" sz="2200" b="1" dirty="0" err="1" smtClean="0">
                          <a:latin typeface="Arial Narrow" pitchFamily="34" charset="0"/>
                        </a:rPr>
                        <a:t>tráfico</a:t>
                      </a:r>
                      <a:r>
                        <a:rPr lang="en-US" sz="2200" b="1" dirty="0" smtClean="0">
                          <a:latin typeface="Arial Narrow" pitchFamily="34" charset="0"/>
                        </a:rPr>
                        <a:t> para </a:t>
                      </a:r>
                      <a:r>
                        <a:rPr lang="en-US" sz="2200" b="1" dirty="0" err="1" smtClean="0">
                          <a:latin typeface="Arial Narrow" pitchFamily="34" charset="0"/>
                        </a:rPr>
                        <a:t>marcar</a:t>
                      </a:r>
                      <a:r>
                        <a:rPr lang="en-US" sz="2200" b="1" dirty="0" smtClean="0">
                          <a:latin typeface="Arial Narrow" pitchFamily="34" charset="0"/>
                        </a:rPr>
                        <a:t> </a:t>
                      </a:r>
                      <a:r>
                        <a:rPr lang="en-US" sz="2200" b="1" dirty="0" err="1" smtClean="0">
                          <a:latin typeface="Arial Narrow" pitchFamily="34" charset="0"/>
                        </a:rPr>
                        <a:t>rutas</a:t>
                      </a:r>
                      <a:r>
                        <a:rPr lang="en-US" sz="2200" b="1" dirty="0" smtClean="0">
                          <a:latin typeface="Arial Narrow" pitchFamily="34" charset="0"/>
                        </a:rPr>
                        <a:t> de </a:t>
                      </a:r>
                      <a:r>
                        <a:rPr lang="en-US" sz="2200" b="1" dirty="0" err="1" smtClean="0">
                          <a:latin typeface="Arial Narrow" pitchFamily="34" charset="0"/>
                        </a:rPr>
                        <a:t>tráfico</a:t>
                      </a:r>
                      <a:endParaRPr lang="en-US" sz="2200" b="1" dirty="0" smtClean="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b="1" dirty="0" smtClean="0">
                          <a:latin typeface="Arial Narrow" pitchFamily="34" charset="0"/>
                        </a:rPr>
                        <a:t>      </a:t>
                      </a:r>
                      <a:r>
                        <a:rPr lang="en-US" sz="2200" b="1" dirty="0" err="1" smtClean="0">
                          <a:latin typeface="Arial Narrow" pitchFamily="34" charset="0"/>
                        </a:rPr>
                        <a:t>Mantiene</a:t>
                      </a:r>
                      <a:r>
                        <a:rPr lang="en-US" sz="2200" b="1" dirty="0" smtClean="0">
                          <a:latin typeface="Arial Narrow" pitchFamily="34" charset="0"/>
                        </a:rPr>
                        <a:t> un </a:t>
                      </a:r>
                      <a:r>
                        <a:rPr lang="en-US" sz="2200" b="1" dirty="0" err="1" smtClean="0">
                          <a:latin typeface="Arial Narrow" pitchFamily="34" charset="0"/>
                        </a:rPr>
                        <a:t>flujo</a:t>
                      </a:r>
                      <a:r>
                        <a:rPr lang="en-US" sz="2200" b="1" dirty="0" smtClean="0">
                          <a:latin typeface="Arial Narrow" pitchFamily="34" charset="0"/>
                        </a:rPr>
                        <a:t> de</a:t>
                      </a:r>
                      <a:r>
                        <a:rPr lang="en-US" sz="2200" b="1" baseline="0" dirty="0" smtClean="0">
                          <a:latin typeface="Arial Narrow" pitchFamily="34" charset="0"/>
                        </a:rPr>
                        <a:t> </a:t>
                      </a:r>
                      <a:r>
                        <a:rPr lang="en-US" sz="2200" b="1" baseline="0" dirty="0" err="1" smtClean="0">
                          <a:latin typeface="Arial Narrow" pitchFamily="34" charset="0"/>
                        </a:rPr>
                        <a:t>tráfico</a:t>
                      </a:r>
                      <a:r>
                        <a:rPr lang="en-US" sz="2200" b="1" baseline="0" dirty="0" smtClean="0">
                          <a:latin typeface="Arial Narrow" pitchFamily="34" charset="0"/>
                        </a:rPr>
                        <a:t> </a:t>
                      </a:r>
                      <a:r>
                        <a:rPr lang="en-US" sz="2200" b="1" baseline="0" dirty="0" err="1" smtClean="0">
                          <a:latin typeface="Arial Narrow" pitchFamily="34" charset="0"/>
                        </a:rPr>
                        <a:t>fluido</a:t>
                      </a:r>
                      <a:endParaRPr lang="en-US" sz="2200" b="1"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tcPr>
                </a:tc>
              </a:tr>
            </a:tbl>
          </a:graphicData>
        </a:graphic>
      </p:graphicFrame>
      <p:pic>
        <p:nvPicPr>
          <p:cNvPr id="12" name="Picture 11" descr="Checkmark.jpg" title="Picture of a check mark"/>
          <p:cNvPicPr>
            <a:picLocks noChangeAspect="1"/>
          </p:cNvPicPr>
          <p:nvPr/>
        </p:nvPicPr>
        <p:blipFill>
          <a:blip r:embed="rId5" cstate="email">
            <a:clrChange>
              <a:clrFrom>
                <a:srgbClr val="FFFFFE"/>
              </a:clrFrom>
              <a:clrTo>
                <a:srgbClr val="FFFFFE">
                  <a:alpha val="0"/>
                </a:srgbClr>
              </a:clrTo>
            </a:clrChange>
            <a:extLst>
              <a:ext uri="{28A0092B-C50C-407E-A947-70E740481C1C}">
                <a14:useLocalDpi xmlns:a14="http://schemas.microsoft.com/office/drawing/2010/main"/>
              </a:ext>
            </a:extLst>
          </a:blip>
          <a:stretch>
            <a:fillRect/>
          </a:stretch>
        </p:blipFill>
        <p:spPr>
          <a:xfrm>
            <a:off x="601133" y="2667000"/>
            <a:ext cx="395804" cy="526576"/>
          </a:xfrm>
          <a:prstGeom prst="rect">
            <a:avLst/>
          </a:prstGeom>
        </p:spPr>
      </p:pic>
      <p:pic>
        <p:nvPicPr>
          <p:cNvPr id="13" name="Picture 12" descr="Checkmark.jpg" title="Picture of a check mark"/>
          <p:cNvPicPr>
            <a:picLocks noChangeAspect="1"/>
          </p:cNvPicPr>
          <p:nvPr/>
        </p:nvPicPr>
        <p:blipFill>
          <a:blip r:embed="rId5" cstate="email">
            <a:clrChange>
              <a:clrFrom>
                <a:srgbClr val="FFFFFE"/>
              </a:clrFrom>
              <a:clrTo>
                <a:srgbClr val="FFFFFE">
                  <a:alpha val="0"/>
                </a:srgbClr>
              </a:clrTo>
            </a:clrChange>
            <a:extLst>
              <a:ext uri="{28A0092B-C50C-407E-A947-70E740481C1C}">
                <a14:useLocalDpi xmlns:a14="http://schemas.microsoft.com/office/drawing/2010/main"/>
              </a:ext>
            </a:extLst>
          </a:blip>
          <a:stretch>
            <a:fillRect/>
          </a:stretch>
        </p:blipFill>
        <p:spPr>
          <a:xfrm>
            <a:off x="601133" y="3107266"/>
            <a:ext cx="395804" cy="526576"/>
          </a:xfrm>
          <a:prstGeom prst="rect">
            <a:avLst/>
          </a:prstGeom>
        </p:spPr>
      </p:pic>
      <p:pic>
        <p:nvPicPr>
          <p:cNvPr id="14" name="Picture 13" descr="Checkmark.jpg" title="Picture of a check mark"/>
          <p:cNvPicPr>
            <a:picLocks noChangeAspect="1"/>
          </p:cNvPicPr>
          <p:nvPr/>
        </p:nvPicPr>
        <p:blipFill>
          <a:blip r:embed="rId5" cstate="email">
            <a:clrChange>
              <a:clrFrom>
                <a:srgbClr val="FFFFFE"/>
              </a:clrFrom>
              <a:clrTo>
                <a:srgbClr val="FFFFFE">
                  <a:alpha val="0"/>
                </a:srgbClr>
              </a:clrTo>
            </a:clrChange>
            <a:extLst>
              <a:ext uri="{28A0092B-C50C-407E-A947-70E740481C1C}">
                <a14:useLocalDpi xmlns:a14="http://schemas.microsoft.com/office/drawing/2010/main"/>
              </a:ext>
            </a:extLst>
          </a:blip>
          <a:stretch>
            <a:fillRect/>
          </a:stretch>
        </p:blipFill>
        <p:spPr>
          <a:xfrm>
            <a:off x="601133" y="3522134"/>
            <a:ext cx="395804" cy="526576"/>
          </a:xfrm>
          <a:prstGeom prst="rect">
            <a:avLst/>
          </a:prstGeom>
        </p:spPr>
      </p:pic>
      <p:pic>
        <p:nvPicPr>
          <p:cNvPr id="15" name="Picture 14" descr="Checkmark.jpg" title="Picture of a check mark"/>
          <p:cNvPicPr>
            <a:picLocks noChangeAspect="1"/>
          </p:cNvPicPr>
          <p:nvPr/>
        </p:nvPicPr>
        <p:blipFill>
          <a:blip r:embed="rId5" cstate="email">
            <a:clrChange>
              <a:clrFrom>
                <a:srgbClr val="FFFFFE"/>
              </a:clrFrom>
              <a:clrTo>
                <a:srgbClr val="FFFFFE">
                  <a:alpha val="0"/>
                </a:srgbClr>
              </a:clrTo>
            </a:clrChange>
            <a:extLst>
              <a:ext uri="{28A0092B-C50C-407E-A947-70E740481C1C}">
                <a14:useLocalDpi xmlns:a14="http://schemas.microsoft.com/office/drawing/2010/main"/>
              </a:ext>
            </a:extLst>
          </a:blip>
          <a:stretch>
            <a:fillRect/>
          </a:stretch>
        </p:blipFill>
        <p:spPr>
          <a:xfrm>
            <a:off x="601133" y="3945466"/>
            <a:ext cx="395804" cy="526576"/>
          </a:xfrm>
          <a:prstGeom prst="rect">
            <a:avLst/>
          </a:prstGeom>
        </p:spPr>
      </p:pic>
      <p:sp>
        <p:nvSpPr>
          <p:cNvPr id="17" name="Title 16" hidden="1"/>
          <p:cNvSpPr>
            <a:spLocks noGrp="1"/>
          </p:cNvSpPr>
          <p:nvPr>
            <p:ph type="title"/>
          </p:nvPr>
        </p:nvSpPr>
        <p:spPr>
          <a:xfrm>
            <a:off x="359520" y="-806712"/>
            <a:ext cx="8229600" cy="1143000"/>
          </a:xfrm>
        </p:spPr>
        <p:txBody>
          <a:bodyPr>
            <a:normAutofit fontScale="90000"/>
          </a:bodyPr>
          <a:lstStyle/>
          <a:p>
            <a:r>
              <a:rPr lang="en-US" dirty="0" smtClean="0"/>
              <a:t>What do ITCPs and TTCPs share in common</a:t>
            </a:r>
            <a:endParaRPr lang="en-US" dirty="0"/>
          </a:p>
        </p:txBody>
      </p:sp>
      <p:sp>
        <p:nvSpPr>
          <p:cNvPr id="16" name="Slide Number Placeholder 4"/>
          <p:cNvSpPr>
            <a:spLocks noGrp="1"/>
          </p:cNvSpPr>
          <p:nvPr>
            <p:ph type="sldNum" sz="quarter" idx="12"/>
          </p:nvPr>
        </p:nvSpPr>
        <p:spPr/>
        <p:txBody>
          <a:bodyPr/>
          <a:lstStyle/>
          <a:p>
            <a:pPr>
              <a:defRPr/>
            </a:pPr>
            <a:fld id="{991630E5-D2C6-4D54-9913-55C6C92AA029}" type="slidenum">
              <a:rPr lang="en-US" smtClean="0"/>
              <a:pPr>
                <a:defRPr/>
              </a:pPr>
              <a:t>9</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7" presetClass="entr" presetSubtype="1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6486</TotalTime>
  <Words>3655</Words>
  <Application>Microsoft Office PowerPoint</Application>
  <PresentationFormat>On-screen Show (4:3)</PresentationFormat>
  <Paragraphs>360</Paragraphs>
  <Slides>26</Slides>
  <Notes>24</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Principles of internal traffic control for roadway construction</vt:lpstr>
      <vt:lpstr>OSHA Disclaimer</vt:lpstr>
      <vt:lpstr>Course goals</vt:lpstr>
      <vt:lpstr>What is internal traffic control</vt:lpstr>
      <vt:lpstr>Overview of Internal traffic control</vt:lpstr>
      <vt:lpstr>How does ITC work</vt:lpstr>
      <vt:lpstr>What is the difference between TTC and ITC</vt:lpstr>
      <vt:lpstr>More differences between TTC and ITC</vt:lpstr>
      <vt:lpstr>What do ITCPs and TTCPs share in common</vt:lpstr>
      <vt:lpstr>Why implement internal traffic control</vt:lpstr>
      <vt:lpstr>There are 2 types of runovers and backovers</vt:lpstr>
      <vt:lpstr>Job related fatalities in road construction</vt:lpstr>
      <vt:lpstr>More workers are killed by construction vehicles than by motorists</vt:lpstr>
      <vt:lpstr>Construction vehicles are the greatest hazard</vt:lpstr>
      <vt:lpstr>Vehicles frequently enter and exit</vt:lpstr>
      <vt:lpstr>Workers on foot may work close to large vehicles</vt:lpstr>
      <vt:lpstr>What are blind spots, and workers on foot are vulnerable in blind spots</vt:lpstr>
      <vt:lpstr>Setting up a mirror check station</vt:lpstr>
      <vt:lpstr>Blind spots</vt:lpstr>
      <vt:lpstr>Each type and make of vehicle has unique blind spots</vt:lpstr>
      <vt:lpstr>Workers are also struck and killed by motorists</vt:lpstr>
      <vt:lpstr>Los trabajadores son atropellados por automovilistas</vt:lpstr>
      <vt:lpstr>How can we prevent deaths caused by motorists</vt:lpstr>
      <vt:lpstr>How can we use TTCDs properly</vt:lpstr>
      <vt:lpstr>Workers should know basic TTC and ITC concepts</vt:lpstr>
      <vt:lpstr>Discussion and 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Beth Larson</dc:creator>
  <cp:lastModifiedBy>Powell, John W. - OSHA CTR</cp:lastModifiedBy>
  <cp:revision>602</cp:revision>
  <cp:lastPrinted>2017-05-18T20:18:57Z</cp:lastPrinted>
  <dcterms:created xsi:type="dcterms:W3CDTF">2013-10-16T13:38:14Z</dcterms:created>
  <dcterms:modified xsi:type="dcterms:W3CDTF">2017-07-14T17:43:00Z</dcterms:modified>
</cp:coreProperties>
</file>