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2" r:id="rId1"/>
    <p:sldMasterId id="2147484124" r:id="rId2"/>
  </p:sldMasterIdLst>
  <p:notesMasterIdLst>
    <p:notesMasterId r:id="rId39"/>
  </p:notesMasterIdLst>
  <p:handoutMasterIdLst>
    <p:handoutMasterId r:id="rId40"/>
  </p:handoutMasterIdLst>
  <p:sldIdLst>
    <p:sldId id="956" r:id="rId3"/>
    <p:sldId id="962" r:id="rId4"/>
    <p:sldId id="963" r:id="rId5"/>
    <p:sldId id="964" r:id="rId6"/>
    <p:sldId id="965" r:id="rId7"/>
    <p:sldId id="966" r:id="rId8"/>
    <p:sldId id="980" r:id="rId9"/>
    <p:sldId id="967" r:id="rId10"/>
    <p:sldId id="968" r:id="rId11"/>
    <p:sldId id="969" r:id="rId12"/>
    <p:sldId id="971" r:id="rId13"/>
    <p:sldId id="981" r:id="rId14"/>
    <p:sldId id="982" r:id="rId15"/>
    <p:sldId id="972" r:id="rId16"/>
    <p:sldId id="983" r:id="rId17"/>
    <p:sldId id="973" r:id="rId18"/>
    <p:sldId id="975" r:id="rId19"/>
    <p:sldId id="984" r:id="rId20"/>
    <p:sldId id="978" r:id="rId21"/>
    <p:sldId id="985" r:id="rId22"/>
    <p:sldId id="970" r:id="rId23"/>
    <p:sldId id="935" r:id="rId24"/>
    <p:sldId id="937" r:id="rId25"/>
    <p:sldId id="939" r:id="rId26"/>
    <p:sldId id="946" r:id="rId27"/>
    <p:sldId id="942" r:id="rId28"/>
    <p:sldId id="944" r:id="rId29"/>
    <p:sldId id="952" r:id="rId30"/>
    <p:sldId id="950" r:id="rId31"/>
    <p:sldId id="948" r:id="rId32"/>
    <p:sldId id="949" r:id="rId33"/>
    <p:sldId id="951" r:id="rId34"/>
    <p:sldId id="953" r:id="rId35"/>
    <p:sldId id="954" r:id="rId36"/>
    <p:sldId id="957" r:id="rId37"/>
    <p:sldId id="933" r:id="rId38"/>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CC00"/>
    <a:srgbClr val="FFFF99"/>
    <a:srgbClr val="6666FF"/>
    <a:srgbClr val="6600FF"/>
    <a:srgbClr val="00CC66"/>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0" autoAdjust="0"/>
    <p:restoredTop sz="65900" autoAdjust="0"/>
  </p:normalViewPr>
  <p:slideViewPr>
    <p:cSldViewPr>
      <p:cViewPr>
        <p:scale>
          <a:sx n="60" d="100"/>
          <a:sy n="60" d="100"/>
        </p:scale>
        <p:origin x="-1080"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1950"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bwMode="auto">
          <a:xfrm>
            <a:off x="1" y="0"/>
            <a:ext cx="2989505" cy="457200"/>
          </a:xfrm>
          <a:prstGeom prst="rect">
            <a:avLst/>
          </a:prstGeom>
          <a:noFill/>
          <a:ln w="9525">
            <a:noFill/>
            <a:miter lim="800000"/>
            <a:headEnd/>
            <a:tailEnd/>
          </a:ln>
          <a:effectLst/>
        </p:spPr>
        <p:txBody>
          <a:bodyPr vert="horz" wrap="square" lIns="91616" tIns="45808" rIns="91616" bIns="45808" numCol="1" anchor="t" anchorCtr="0" compatLnSpc="1">
            <a:prstTxWarp prst="textNoShape">
              <a:avLst/>
            </a:prstTxWarp>
          </a:bodyPr>
          <a:lstStyle>
            <a:lvl1pPr defTabSz="916596" eaLnBrk="0" hangingPunct="0">
              <a:defRPr kumimoji="1" sz="1300">
                <a:latin typeface="Arial" charset="0"/>
                <a:cs typeface="+mn-cs"/>
              </a:defRPr>
            </a:lvl1pPr>
          </a:lstStyle>
          <a:p>
            <a:pPr>
              <a:defRPr/>
            </a:pPr>
            <a:endParaRPr lang="en-US" dirty="0"/>
          </a:p>
        </p:txBody>
      </p:sp>
      <p:sp>
        <p:nvSpPr>
          <p:cNvPr id="162819" name="Rectangle 3"/>
          <p:cNvSpPr>
            <a:spLocks noGrp="1" noChangeArrowheads="1"/>
          </p:cNvSpPr>
          <p:nvPr>
            <p:ph type="dt" sz="quarter" idx="1"/>
          </p:nvPr>
        </p:nvSpPr>
        <p:spPr bwMode="auto">
          <a:xfrm>
            <a:off x="3885580" y="0"/>
            <a:ext cx="2991057" cy="457200"/>
          </a:xfrm>
          <a:prstGeom prst="rect">
            <a:avLst/>
          </a:prstGeom>
          <a:noFill/>
          <a:ln w="9525">
            <a:noFill/>
            <a:miter lim="800000"/>
            <a:headEnd/>
            <a:tailEnd/>
          </a:ln>
          <a:effectLst/>
        </p:spPr>
        <p:txBody>
          <a:bodyPr vert="horz" wrap="square" lIns="91616" tIns="45808" rIns="91616" bIns="45808" numCol="1" anchor="t" anchorCtr="0" compatLnSpc="1">
            <a:prstTxWarp prst="textNoShape">
              <a:avLst/>
            </a:prstTxWarp>
          </a:bodyPr>
          <a:lstStyle>
            <a:lvl1pPr algn="r" defTabSz="916596" eaLnBrk="0" hangingPunct="0">
              <a:defRPr sz="1300">
                <a:cs typeface="+mn-cs"/>
              </a:defRPr>
            </a:lvl1pPr>
          </a:lstStyle>
          <a:p>
            <a:pPr>
              <a:defRPr/>
            </a:pPr>
            <a:endParaRPr lang="en-US" dirty="0"/>
          </a:p>
        </p:txBody>
      </p:sp>
      <p:sp>
        <p:nvSpPr>
          <p:cNvPr id="162820" name="Rectangle 4"/>
          <p:cNvSpPr>
            <a:spLocks noGrp="1" noChangeArrowheads="1"/>
          </p:cNvSpPr>
          <p:nvPr>
            <p:ph type="ftr" sz="quarter" idx="2"/>
          </p:nvPr>
        </p:nvSpPr>
        <p:spPr bwMode="auto">
          <a:xfrm>
            <a:off x="1" y="8855075"/>
            <a:ext cx="2989505" cy="457200"/>
          </a:xfrm>
          <a:prstGeom prst="rect">
            <a:avLst/>
          </a:prstGeom>
          <a:noFill/>
          <a:ln w="9525">
            <a:noFill/>
            <a:miter lim="800000"/>
            <a:headEnd/>
            <a:tailEnd/>
          </a:ln>
          <a:effectLst/>
        </p:spPr>
        <p:txBody>
          <a:bodyPr vert="horz" wrap="square" lIns="91616" tIns="45808" rIns="91616" bIns="45808" numCol="1" anchor="b" anchorCtr="0" compatLnSpc="1">
            <a:prstTxWarp prst="textNoShape">
              <a:avLst/>
            </a:prstTxWarp>
          </a:bodyPr>
          <a:lstStyle>
            <a:lvl1pPr defTabSz="916596" eaLnBrk="0" hangingPunct="0">
              <a:defRPr sz="1300">
                <a:cs typeface="+mn-cs"/>
              </a:defRPr>
            </a:lvl1pPr>
          </a:lstStyle>
          <a:p>
            <a:pPr>
              <a:defRPr/>
            </a:pPr>
            <a:endParaRPr lang="en-US" dirty="0"/>
          </a:p>
        </p:txBody>
      </p:sp>
      <p:sp>
        <p:nvSpPr>
          <p:cNvPr id="162821" name="Rectangle 5"/>
          <p:cNvSpPr>
            <a:spLocks noGrp="1" noChangeArrowheads="1"/>
          </p:cNvSpPr>
          <p:nvPr>
            <p:ph type="sldNum" sz="quarter" idx="3"/>
          </p:nvPr>
        </p:nvSpPr>
        <p:spPr bwMode="auto">
          <a:xfrm>
            <a:off x="3885580" y="8855075"/>
            <a:ext cx="2991057" cy="457200"/>
          </a:xfrm>
          <a:prstGeom prst="rect">
            <a:avLst/>
          </a:prstGeom>
          <a:noFill/>
          <a:ln w="9525">
            <a:noFill/>
            <a:miter lim="800000"/>
            <a:headEnd/>
            <a:tailEnd/>
          </a:ln>
          <a:effectLst/>
        </p:spPr>
        <p:txBody>
          <a:bodyPr vert="horz" wrap="square" lIns="91616" tIns="45808" rIns="91616" bIns="45808" numCol="1" anchor="b" anchorCtr="0" compatLnSpc="1">
            <a:prstTxWarp prst="textNoShape">
              <a:avLst/>
            </a:prstTxWarp>
          </a:bodyPr>
          <a:lstStyle>
            <a:lvl1pPr algn="r" defTabSz="916596" eaLnBrk="0" hangingPunct="0">
              <a:defRPr sz="1300">
                <a:cs typeface="+mn-cs"/>
              </a:defRPr>
            </a:lvl1pPr>
          </a:lstStyle>
          <a:p>
            <a:pPr>
              <a:defRPr/>
            </a:pPr>
            <a:fld id="{2FCFF601-0F84-4132-8C07-C12F1164D406}" type="slidenum">
              <a:rPr lang="en-US"/>
              <a:pPr>
                <a:defRPr/>
              </a:pPr>
              <a:t>‹#›</a:t>
            </a:fld>
            <a:endParaRPr lang="en-US" dirty="0"/>
          </a:p>
        </p:txBody>
      </p:sp>
    </p:spTree>
    <p:extLst>
      <p:ext uri="{BB962C8B-B14F-4D97-AF65-F5344CB8AC3E}">
        <p14:creationId xmlns:p14="http://schemas.microsoft.com/office/powerpoint/2010/main" val="54741983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1" y="0"/>
            <a:ext cx="2989505" cy="457200"/>
          </a:xfrm>
          <a:prstGeom prst="rect">
            <a:avLst/>
          </a:prstGeom>
          <a:noFill/>
          <a:ln w="9525">
            <a:noFill/>
            <a:miter lim="800000"/>
            <a:headEnd/>
            <a:tailEnd/>
          </a:ln>
          <a:effectLst/>
        </p:spPr>
        <p:txBody>
          <a:bodyPr vert="horz" wrap="square" lIns="91616" tIns="45808" rIns="91616" bIns="45808" numCol="1" anchor="t" anchorCtr="0" compatLnSpc="1">
            <a:prstTxWarp prst="textNoShape">
              <a:avLst/>
            </a:prstTxWarp>
          </a:bodyPr>
          <a:lstStyle>
            <a:lvl1pPr defTabSz="916596" eaLnBrk="0" hangingPunct="0">
              <a:defRPr sz="1300">
                <a:cs typeface="+mn-cs"/>
              </a:defRPr>
            </a:lvl1pPr>
          </a:lstStyle>
          <a:p>
            <a:pPr>
              <a:defRPr/>
            </a:pPr>
            <a:endParaRPr lang="en-US" dirty="0"/>
          </a:p>
        </p:txBody>
      </p:sp>
      <p:sp>
        <p:nvSpPr>
          <p:cNvPr id="97283" name="Rectangle 3"/>
          <p:cNvSpPr>
            <a:spLocks noGrp="1" noChangeArrowheads="1"/>
          </p:cNvSpPr>
          <p:nvPr>
            <p:ph type="dt" idx="1"/>
          </p:nvPr>
        </p:nvSpPr>
        <p:spPr bwMode="auto">
          <a:xfrm>
            <a:off x="3885580" y="0"/>
            <a:ext cx="2991057" cy="457200"/>
          </a:xfrm>
          <a:prstGeom prst="rect">
            <a:avLst/>
          </a:prstGeom>
          <a:noFill/>
          <a:ln w="9525">
            <a:noFill/>
            <a:miter lim="800000"/>
            <a:headEnd/>
            <a:tailEnd/>
          </a:ln>
          <a:effectLst/>
        </p:spPr>
        <p:txBody>
          <a:bodyPr vert="horz" wrap="square" lIns="91616" tIns="45808" rIns="91616" bIns="45808" numCol="1" anchor="t" anchorCtr="0" compatLnSpc="1">
            <a:prstTxWarp prst="textNoShape">
              <a:avLst/>
            </a:prstTxWarp>
          </a:bodyPr>
          <a:lstStyle>
            <a:lvl1pPr algn="r" defTabSz="916596" eaLnBrk="0" hangingPunct="0">
              <a:defRPr sz="1300">
                <a:cs typeface="+mn-cs"/>
              </a:defRPr>
            </a:lvl1pPr>
          </a:lstStyle>
          <a:p>
            <a:pPr>
              <a:defRPr/>
            </a:pPr>
            <a:r>
              <a:rPr lang="en-US" dirty="0"/>
              <a:t>May 2001</a:t>
            </a:r>
          </a:p>
        </p:txBody>
      </p:sp>
      <p:sp>
        <p:nvSpPr>
          <p:cNvPr id="60420" name="Rectangle 4"/>
          <p:cNvSpPr>
            <a:spLocks noGrp="1" noRot="1" noChangeAspect="1" noChangeArrowheads="1" noTextEdit="1"/>
          </p:cNvSpPr>
          <p:nvPr>
            <p:ph type="sldImg" idx="2"/>
          </p:nvPr>
        </p:nvSpPr>
        <p:spPr bwMode="auto">
          <a:xfrm>
            <a:off x="1060450" y="685800"/>
            <a:ext cx="4679950" cy="3511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5" name="Rectangle 5"/>
          <p:cNvSpPr>
            <a:spLocks noGrp="1" noChangeArrowheads="1"/>
          </p:cNvSpPr>
          <p:nvPr>
            <p:ph type="body" sz="quarter" idx="3"/>
          </p:nvPr>
        </p:nvSpPr>
        <p:spPr bwMode="auto">
          <a:xfrm>
            <a:off x="897628" y="4427541"/>
            <a:ext cx="5082934" cy="4194175"/>
          </a:xfrm>
          <a:prstGeom prst="rect">
            <a:avLst/>
          </a:prstGeom>
          <a:noFill/>
          <a:ln w="9525">
            <a:noFill/>
            <a:miter lim="800000"/>
            <a:headEnd/>
            <a:tailEnd/>
          </a:ln>
          <a:effectLst/>
        </p:spPr>
        <p:txBody>
          <a:bodyPr vert="horz" wrap="square" lIns="91616" tIns="45808" rIns="91616" bIns="458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7286" name="Rectangle 6"/>
          <p:cNvSpPr>
            <a:spLocks noGrp="1" noChangeArrowheads="1"/>
          </p:cNvSpPr>
          <p:nvPr>
            <p:ph type="ftr" sz="quarter" idx="4"/>
          </p:nvPr>
        </p:nvSpPr>
        <p:spPr bwMode="auto">
          <a:xfrm>
            <a:off x="1" y="8855075"/>
            <a:ext cx="2989505" cy="457200"/>
          </a:xfrm>
          <a:prstGeom prst="rect">
            <a:avLst/>
          </a:prstGeom>
          <a:noFill/>
          <a:ln w="9525">
            <a:noFill/>
            <a:miter lim="800000"/>
            <a:headEnd/>
            <a:tailEnd/>
          </a:ln>
          <a:effectLst/>
        </p:spPr>
        <p:txBody>
          <a:bodyPr vert="horz" wrap="square" lIns="91616" tIns="45808" rIns="91616" bIns="45808" numCol="1" anchor="b" anchorCtr="0" compatLnSpc="1">
            <a:prstTxWarp prst="textNoShape">
              <a:avLst/>
            </a:prstTxWarp>
          </a:bodyPr>
          <a:lstStyle>
            <a:lvl1pPr defTabSz="916596" eaLnBrk="0" hangingPunct="0">
              <a:defRPr sz="1300">
                <a:cs typeface="+mn-cs"/>
              </a:defRPr>
            </a:lvl1pPr>
          </a:lstStyle>
          <a:p>
            <a:pPr>
              <a:defRPr/>
            </a:pPr>
            <a:endParaRPr lang="en-US" dirty="0"/>
          </a:p>
        </p:txBody>
      </p:sp>
      <p:sp>
        <p:nvSpPr>
          <p:cNvPr id="97287" name="Rectangle 7"/>
          <p:cNvSpPr>
            <a:spLocks noGrp="1" noChangeArrowheads="1"/>
          </p:cNvSpPr>
          <p:nvPr>
            <p:ph type="sldNum" sz="quarter" idx="5"/>
          </p:nvPr>
        </p:nvSpPr>
        <p:spPr bwMode="auto">
          <a:xfrm>
            <a:off x="3885580" y="8855075"/>
            <a:ext cx="2991057" cy="457200"/>
          </a:xfrm>
          <a:prstGeom prst="rect">
            <a:avLst/>
          </a:prstGeom>
          <a:noFill/>
          <a:ln w="9525">
            <a:noFill/>
            <a:miter lim="800000"/>
            <a:headEnd/>
            <a:tailEnd/>
          </a:ln>
          <a:effectLst/>
        </p:spPr>
        <p:txBody>
          <a:bodyPr vert="horz" wrap="square" lIns="91616" tIns="45808" rIns="91616" bIns="45808" numCol="1" anchor="b" anchorCtr="0" compatLnSpc="1">
            <a:prstTxWarp prst="textNoShape">
              <a:avLst/>
            </a:prstTxWarp>
          </a:bodyPr>
          <a:lstStyle>
            <a:lvl1pPr algn="r" defTabSz="916596" eaLnBrk="0" hangingPunct="0">
              <a:defRPr sz="1300">
                <a:cs typeface="+mn-cs"/>
              </a:defRPr>
            </a:lvl1pPr>
          </a:lstStyle>
          <a:p>
            <a:pPr>
              <a:defRPr/>
            </a:pPr>
            <a:fld id="{12F6032C-3B43-440C-BEFB-96BD5FDFA4A2}" type="slidenum">
              <a:rPr lang="en-US"/>
              <a:pPr>
                <a:defRPr/>
              </a:pPr>
              <a:t>‹#›</a:t>
            </a:fld>
            <a:endParaRPr lang="en-US" dirty="0"/>
          </a:p>
        </p:txBody>
      </p:sp>
    </p:spTree>
    <p:extLst>
      <p:ext uri="{BB962C8B-B14F-4D97-AF65-F5344CB8AC3E}">
        <p14:creationId xmlns:p14="http://schemas.microsoft.com/office/powerpoint/2010/main" val="359253921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Instructor Notes:</a:t>
            </a:r>
          </a:p>
          <a:p>
            <a:endParaRPr lang="en-US" dirty="0" smtClean="0"/>
          </a:p>
          <a:p>
            <a:r>
              <a:rPr lang="en-US" dirty="0" smtClean="0"/>
              <a:t>This unit is the fourth that will</a:t>
            </a:r>
            <a:r>
              <a:rPr lang="en-US" baseline="0" dirty="0" smtClean="0"/>
              <a:t> be presented during the first half of the class.  It provides instruction at the basic awareness level regarding emergency response strategies that are applicable to incidents involving grain storage and handling facilities.</a:t>
            </a:r>
          </a:p>
          <a:p>
            <a:endParaRPr lang="en-US" baseline="0" dirty="0" smtClean="0"/>
          </a:p>
          <a:p>
            <a:r>
              <a:rPr lang="en-US" baseline="0" dirty="0" smtClean="0"/>
              <a:t>The contents address the “response” component of emergency management. In other words, something bad has happened and there is a call for assistance. At this point it is too late to prevent the problem. Efforts need to be made to respond, mitigate the damages and to assist, to the extent possible, with the recovery process. Again, it is important to stress that emergency response must be conducted in a way to minimize the potential for secondary victims, especially for first responders.</a:t>
            </a:r>
            <a:endParaRPr lang="en-US" dirty="0" smtClean="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89E20CD0-CF5E-4D2A-987E-2FE33B72B812}"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dirty="0" smtClean="0"/>
              <a:t>Historically, the majority of documented entrapments and suffocations in grain or other free flowing material have resulted in fatalities. The fact that the victims of these incidents were often working alone while the unloading equipment was operating greatly reduces the probability of survival. The victim has simply spent too</a:t>
            </a:r>
            <a:r>
              <a:rPr lang="en-US" baseline="0" dirty="0" smtClean="0"/>
              <a:t> much time beneath the surface of the grain and ends up inhaling or ingesting the grain into his airways or suffocating due to a lack of air. First responders, however, should not assume that the victim is deceased even if buried for a long time.</a:t>
            </a:r>
          </a:p>
          <a:p>
            <a:endParaRPr lang="en-US" baseline="0" dirty="0" smtClean="0"/>
          </a:p>
          <a:p>
            <a:r>
              <a:rPr lang="en-US" baseline="0" dirty="0" smtClean="0"/>
              <a:t>Victims of full engulfment have survived, though rarely, after being buried under grain for several hours. Their successful extrication was a surprise to everyone.</a:t>
            </a:r>
          </a:p>
          <a:p>
            <a:endParaRPr lang="en-US" baseline="0" dirty="0" smtClean="0"/>
          </a:p>
          <a:p>
            <a:r>
              <a:rPr lang="en-US" baseline="0" dirty="0" smtClean="0"/>
              <a:t>In a few cases the victim had covered his nose and mouth with his hands and in one case the victim was wearing a dust filtration respirator that kept his face free of grain. In these cases the victims felt the pressure of the surrounding grain, but were able to breath because their nose and mouth were protected.</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F6032C-3B43-440C-BEFB-96BD5FDFA4A2}" type="slidenum">
              <a:rPr lang="en-US" smtClean="0"/>
              <a:pPr>
                <a:defRPr/>
              </a:pPr>
              <a:t>10</a:t>
            </a:fld>
            <a:endParaRPr lang="en-US" dirty="0"/>
          </a:p>
        </p:txBody>
      </p:sp>
    </p:spTree>
    <p:extLst>
      <p:ext uri="{BB962C8B-B14F-4D97-AF65-F5344CB8AC3E}">
        <p14:creationId xmlns:p14="http://schemas.microsoft.com/office/powerpoint/2010/main" val="2488093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dirty="0" smtClean="0"/>
              <a:t>As noted earlier, there are seven different types of entrapment</a:t>
            </a:r>
            <a:r>
              <a:rPr lang="en-US" baseline="0" dirty="0" smtClean="0"/>
              <a:t> in flowing agricultural material that will require emergency assistance. Each of these may require a different response strategy and each presents unique hazards to first responders. Each type can result in either a partial entrapment or full engulfment.</a:t>
            </a:r>
          </a:p>
          <a:p>
            <a:endParaRPr lang="en-US" baseline="0" dirty="0" smtClean="0"/>
          </a:p>
          <a:p>
            <a:r>
              <a:rPr lang="en-US" baseline="0" dirty="0" smtClean="0"/>
              <a:t>Point out that time does not allow for covering all types of rescue strategies that have been used in the past, both successful and unsuccessful. Participants should be referred to other resources that provide more in-depth information on current approaches to freeing victims from entrapment in free-flowing materials, including items that are included as attachments to the Instructor’s Guide.</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F6032C-3B43-440C-BEFB-96BD5FDFA4A2}" type="slidenum">
              <a:rPr lang="en-US" smtClean="0"/>
              <a:pPr>
                <a:defRPr/>
              </a:pPr>
              <a:t>11</a:t>
            </a:fld>
            <a:endParaRPr lang="en-US" dirty="0"/>
          </a:p>
        </p:txBody>
      </p:sp>
    </p:spTree>
    <p:extLst>
      <p:ext uri="{BB962C8B-B14F-4D97-AF65-F5344CB8AC3E}">
        <p14:creationId xmlns:p14="http://schemas.microsoft.com/office/powerpoint/2010/main" val="2488093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dirty="0" smtClean="0"/>
              <a:t>First responders</a:t>
            </a:r>
            <a:r>
              <a:rPr lang="en-US" baseline="0" dirty="0" smtClean="0"/>
              <a:t> will encounter two typical scenarios at the scene of a flowing grain entrapment:</a:t>
            </a:r>
          </a:p>
          <a:p>
            <a:pPr marL="171450" indent="-171450">
              <a:buFont typeface="Arial" panose="020B0604020202020204" pitchFamily="34" charset="0"/>
              <a:buChar char="•"/>
            </a:pPr>
            <a:r>
              <a:rPr lang="en-US" baseline="0" dirty="0" smtClean="0"/>
              <a:t>Partial entrapment</a:t>
            </a:r>
          </a:p>
          <a:p>
            <a:pPr marL="171450" indent="-171450">
              <a:buFont typeface="Arial" panose="020B0604020202020204" pitchFamily="34" charset="0"/>
              <a:buChar char="•"/>
            </a:pPr>
            <a:r>
              <a:rPr lang="en-US" baseline="0" dirty="0" smtClean="0"/>
              <a:t>Complete engulfment</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Rescue strategies will vary between these two situations. As noted previously, the probability of a victim surviving</a:t>
            </a:r>
            <a:r>
              <a:rPr lang="en-US" baseline="0" dirty="0" smtClean="0"/>
              <a:t> complete engulfment is very low, especially if the location of the victim is unknown.</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Review the characteristics of each type of entrapment and challenge the participants to explore why response strategies could differ in each situation.</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F6032C-3B43-440C-BEFB-96BD5FDFA4A2}" type="slidenum">
              <a:rPr lang="en-US" smtClean="0"/>
              <a:pPr>
                <a:defRPr/>
              </a:pPr>
              <a:t>12</a:t>
            </a:fld>
            <a:endParaRPr lang="en-US" dirty="0"/>
          </a:p>
        </p:txBody>
      </p:sp>
    </p:spTree>
    <p:extLst>
      <p:ext uri="{BB962C8B-B14F-4D97-AF65-F5344CB8AC3E}">
        <p14:creationId xmlns:p14="http://schemas.microsoft.com/office/powerpoint/2010/main" val="2488093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dirty="0" smtClean="0"/>
              <a:t>Use this chart to point out that</a:t>
            </a:r>
            <a:r>
              <a:rPr lang="en-US" baseline="0" dirty="0" smtClean="0"/>
              <a:t> getting caught in a column of free-flowing grain in the middle of a grain bin is a race that you can’t win. The flow of grain being unloaded from a bin can pull a person down to knee-level in seconds, at which time most victims are helpless to save themselves.</a:t>
            </a:r>
          </a:p>
          <a:p>
            <a:endParaRPr lang="en-US" baseline="0" dirty="0" smtClean="0"/>
          </a:p>
          <a:p>
            <a:r>
              <a:rPr lang="en-US" baseline="0" dirty="0" smtClean="0"/>
              <a:t>As the bin empties, a rapidly moving flow of grain forms over the outlet. Grain flows at nearly the same rate as the unloading auger, so once a person is trapped in the flow, escape on their own is almost impossible.</a:t>
            </a:r>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F6032C-3B43-440C-BEFB-96BD5FDFA4A2}" type="slidenum">
              <a:rPr lang="en-US" smtClean="0"/>
              <a:pPr>
                <a:defRPr/>
              </a:pPr>
              <a:t>13</a:t>
            </a:fld>
            <a:endParaRPr lang="en-US" dirty="0"/>
          </a:p>
        </p:txBody>
      </p:sp>
    </p:spTree>
    <p:extLst>
      <p:ext uri="{BB962C8B-B14F-4D97-AF65-F5344CB8AC3E}">
        <p14:creationId xmlns:p14="http://schemas.microsoft.com/office/powerpoint/2010/main" val="2488093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dirty="0" smtClean="0"/>
              <a:t>This picture represents</a:t>
            </a:r>
            <a:r>
              <a:rPr lang="en-US" baseline="0" dirty="0" smtClean="0"/>
              <a:t> what a first responder will see inside a bin when a person has been partially pulled into flowing grain.</a:t>
            </a:r>
          </a:p>
          <a:p>
            <a:endParaRPr lang="en-US" baseline="0" dirty="0" smtClean="0"/>
          </a:p>
          <a:p>
            <a:r>
              <a:rPr lang="en-US" baseline="0" dirty="0" smtClean="0"/>
              <a:t>It takes 4 or 5 seconds to be submerged to the point where he or she is helpless, and takes fewer than 20 seconds to be completely submerged at the center of the bin.</a:t>
            </a:r>
          </a:p>
          <a:p>
            <a:endParaRPr lang="en-US" baseline="0" dirty="0" smtClean="0"/>
          </a:p>
          <a:p>
            <a:r>
              <a:rPr lang="en-US" baseline="0" dirty="0" smtClean="0"/>
              <a:t>Note the problem that will occur if first responder activity causes the grain to flow down on the victim. Even a minor shifting of grain can cause an avalanche that could completely engulf the previously partially buried victim.</a:t>
            </a:r>
          </a:p>
          <a:p>
            <a:endParaRPr lang="en-US" baseline="0" dirty="0" smtClean="0"/>
          </a:p>
          <a:p>
            <a:r>
              <a:rPr lang="en-US" dirty="0" smtClean="0"/>
              <a:t>This is why the most widely used rescue strategy is to begin emptying the grain from the bin using openings cut in the side of the bin.</a:t>
            </a:r>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F6032C-3B43-440C-BEFB-96BD5FDFA4A2}" type="slidenum">
              <a:rPr lang="en-US" smtClean="0"/>
              <a:pPr>
                <a:defRPr/>
              </a:pPr>
              <a:t>14</a:t>
            </a:fld>
            <a:endParaRPr lang="en-US" dirty="0"/>
          </a:p>
        </p:txBody>
      </p:sp>
    </p:spTree>
    <p:extLst>
      <p:ext uri="{BB962C8B-B14F-4D97-AF65-F5344CB8AC3E}">
        <p14:creationId xmlns:p14="http://schemas.microsoft.com/office/powerpoint/2010/main" val="2488093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dirty="0" smtClean="0"/>
              <a:t>There are two general strategies that have been used to free a victim entrapped in a grain mass when self extrication is not possible.</a:t>
            </a:r>
          </a:p>
          <a:p>
            <a:pPr marL="171450" indent="-171450">
              <a:buFont typeface="Arial" panose="020B0604020202020204" pitchFamily="34" charset="0"/>
              <a:buChar char="•"/>
            </a:pPr>
            <a:r>
              <a:rPr lang="en-US" dirty="0" smtClean="0"/>
              <a:t>Removing the grain from around the victim</a:t>
            </a:r>
          </a:p>
          <a:p>
            <a:pPr marL="171450" indent="-171450">
              <a:buFont typeface="Arial" panose="020B0604020202020204" pitchFamily="34" charset="0"/>
              <a:buChar char="•"/>
            </a:pPr>
            <a:r>
              <a:rPr lang="en-US" dirty="0" smtClean="0"/>
              <a:t>Isolating the victim using a grain containment device or grain rescue tube</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There is a third way that has been used in the past but it has a high risk of</a:t>
            </a:r>
            <a:r>
              <a:rPr lang="en-US" baseline="0" dirty="0" smtClean="0"/>
              <a:t> causing secondary injury to the victim. In this approach rescuers attempt to pull the victim from the grain using physical or mechanical means such as a powered winch. This approach has been used in some cases where the victim was wearing a full body harness which distributes the load placed on the body. This approach, however, is inconsistent with basic extrication procedures involving entrapped or entangled victims. The recommended approach is to remove, if possible, the elements of entrapment away from the victim.</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F6032C-3B43-440C-BEFB-96BD5FDFA4A2}" type="slidenum">
              <a:rPr lang="en-US" smtClean="0"/>
              <a:pPr>
                <a:defRPr/>
              </a:pPr>
              <a:t>15</a:t>
            </a:fld>
            <a:endParaRPr lang="en-US" dirty="0"/>
          </a:p>
        </p:txBody>
      </p:sp>
    </p:spTree>
    <p:extLst>
      <p:ext uri="{BB962C8B-B14F-4D97-AF65-F5344CB8AC3E}">
        <p14:creationId xmlns:p14="http://schemas.microsoft.com/office/powerpoint/2010/main" val="3811542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dirty="0" smtClean="0"/>
              <a:t>Discuss the power of flowing grain and why it is almost impossible</a:t>
            </a:r>
            <a:r>
              <a:rPr lang="en-US" baseline="0" dirty="0" smtClean="0"/>
              <a:t> to forcefully pull someone deeply buried in grain without injury.</a:t>
            </a:r>
          </a:p>
          <a:p>
            <a:endParaRPr lang="en-US" baseline="0" dirty="0" smtClean="0"/>
          </a:p>
          <a:p>
            <a:r>
              <a:rPr lang="en-US" baseline="0" dirty="0" smtClean="0"/>
              <a:t>Attempting to pull someone deeply buried in grain using mechanical assist could result in severe injuries.</a:t>
            </a:r>
          </a:p>
          <a:p>
            <a:endParaRPr lang="en-US" baseline="0" dirty="0" smtClean="0"/>
          </a:p>
          <a:p>
            <a:r>
              <a:rPr lang="en-US" baseline="0" dirty="0" smtClean="0"/>
              <a:t>Cases have been documented in which victims forcefully removed from a grain mass have experienced injuries to their joints and possible internal injuries.</a:t>
            </a:r>
            <a:endParaRPr lang="en-US" dirty="0" smtClean="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F6032C-3B43-440C-BEFB-96BD5FDFA4A2}" type="slidenum">
              <a:rPr lang="en-US" smtClean="0"/>
              <a:pPr>
                <a:defRPr/>
              </a:pPr>
              <a:t>16</a:t>
            </a:fld>
            <a:endParaRPr lang="en-US" dirty="0"/>
          </a:p>
        </p:txBody>
      </p:sp>
    </p:spTree>
    <p:extLst>
      <p:ext uri="{BB962C8B-B14F-4D97-AF65-F5344CB8AC3E}">
        <p14:creationId xmlns:p14="http://schemas.microsoft.com/office/powerpoint/2010/main" val="2488093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pPr marL="0" indent="0">
              <a:buFont typeface="Arial" pitchFamily="34" charset="0"/>
              <a:buNone/>
            </a:pPr>
            <a:r>
              <a:rPr lang="en-US" dirty="0" smtClean="0"/>
              <a:t>There</a:t>
            </a:r>
            <a:r>
              <a:rPr lang="en-US" baseline="0" dirty="0" smtClean="0"/>
              <a:t> will be a s</a:t>
            </a:r>
            <a:r>
              <a:rPr lang="en-US" dirty="0" smtClean="0"/>
              <a:t>ubstantial need for manpower and equipment to remove grain from a structure.</a:t>
            </a:r>
          </a:p>
          <a:p>
            <a:pPr marL="0" indent="0">
              <a:buFont typeface="Arial" pitchFamily="34" charset="0"/>
              <a:buNone/>
            </a:pPr>
            <a:endParaRPr lang="en-US" baseline="0" dirty="0" smtClean="0"/>
          </a:p>
          <a:p>
            <a:pPr marL="0" indent="0">
              <a:buFont typeface="Arial" pitchFamily="34" charset="0"/>
              <a:buNone/>
            </a:pPr>
            <a:r>
              <a:rPr lang="en-US" baseline="0" dirty="0" smtClean="0"/>
              <a:t>Large capacity material handling equipment such as grain vacuum machines, will be essential. In most cases there will be a large amount of grain that will need to be removed from around the base of the bin as it is emptied from the openings cut in its side.</a:t>
            </a:r>
          </a:p>
          <a:p>
            <a:pPr marL="0" indent="0">
              <a:buFont typeface="Arial" pitchFamily="34" charset="0"/>
              <a:buNone/>
            </a:pPr>
            <a:endParaRPr lang="en-US" baseline="0" dirty="0" smtClean="0"/>
          </a:p>
          <a:p>
            <a:pPr marL="0" indent="0">
              <a:buFont typeface="Arial" pitchFamily="34" charset="0"/>
              <a:buNone/>
            </a:pPr>
            <a:r>
              <a:rPr lang="en-US" baseline="0" dirty="0" smtClean="0"/>
              <a:t>First responders need to understand the structural limitations of the structure being emptied, making sure that removing the grain from one side of the bin does not cause uneven loading on the bin walls causing the bin to collapse. Cutting the bin at 4 opposite locations and opening them at about the same time is highly recommended.</a:t>
            </a:r>
          </a:p>
          <a:p>
            <a:pPr marL="0" indent="0">
              <a:buFont typeface="Arial" pitchFamily="34" charset="0"/>
              <a:buNone/>
            </a:pPr>
            <a:endParaRPr lang="en-US" baseline="0" dirty="0" smtClean="0"/>
          </a:p>
          <a:p>
            <a:pPr marL="0" indent="0">
              <a:buFont typeface="Arial" pitchFamily="34" charset="0"/>
              <a:buNone/>
            </a:pPr>
            <a:r>
              <a:rPr lang="en-US" baseline="0" dirty="0" smtClean="0"/>
              <a:t>Having access to multiple pieces of cutting equipment is essential due to the high risk of equipment failure. Multiple holes may have to be cut.</a:t>
            </a:r>
          </a:p>
          <a:p>
            <a:pPr marL="0" indent="0">
              <a:buFont typeface="Arial" pitchFamily="34" charset="0"/>
              <a:buNone/>
            </a:pPr>
            <a:endParaRPr lang="en-US" baseline="0" dirty="0" smtClean="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F6032C-3B43-440C-BEFB-96BD5FDFA4A2}" type="slidenum">
              <a:rPr lang="en-US" smtClean="0"/>
              <a:pPr>
                <a:defRPr/>
              </a:pPr>
              <a:t>17</a:t>
            </a:fld>
            <a:endParaRPr lang="en-US" dirty="0"/>
          </a:p>
        </p:txBody>
      </p:sp>
    </p:spTree>
    <p:extLst>
      <p:ext uri="{BB962C8B-B14F-4D97-AF65-F5344CB8AC3E}">
        <p14:creationId xmlns:p14="http://schemas.microsoft.com/office/powerpoint/2010/main" val="2488093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27541"/>
            <a:ext cx="5867400" cy="4106859"/>
          </a:xfrm>
        </p:spPr>
        <p:txBody>
          <a:bodyPr/>
          <a:lstStyle/>
          <a:p>
            <a:r>
              <a:rPr lang="en-US" dirty="0" smtClean="0"/>
              <a:t>Instructor Notes:</a:t>
            </a:r>
          </a:p>
          <a:p>
            <a:endParaRPr lang="en-US" sz="1000" dirty="0" smtClean="0"/>
          </a:p>
          <a:p>
            <a:pPr marL="0" indent="0">
              <a:buFont typeface="Arial" pitchFamily="34" charset="0"/>
              <a:buNone/>
            </a:pPr>
            <a:r>
              <a:rPr lang="en-US" dirty="0" smtClean="0"/>
              <a:t>Grain bins of less than 50,000 bushels can be successfully cut open without fear of collapse, if cut in a manner that allows grain to flow somewhat uniformly from the structure.</a:t>
            </a:r>
          </a:p>
          <a:p>
            <a:pPr marL="0" indent="0">
              <a:buFont typeface="Arial" pitchFamily="34" charset="0"/>
              <a:buNone/>
            </a:pPr>
            <a:endParaRPr lang="en-US" sz="1000" baseline="0" dirty="0" smtClean="0"/>
          </a:p>
          <a:p>
            <a:pPr marL="0" indent="0">
              <a:buFont typeface="Arial" pitchFamily="34" charset="0"/>
              <a:buNone/>
            </a:pPr>
            <a:r>
              <a:rPr lang="en-US" baseline="0" dirty="0" smtClean="0"/>
              <a:t>Openings should be cut as high as possible or approximately level with the victim to reduce the amount of grain that must be removed to access the victim. These cuts will remove the higher ring of grain around the victim reducing the risk of engulfment due to avalanching grain. The use of an aerial platform truck would provide safer access to the level needed.</a:t>
            </a:r>
          </a:p>
          <a:p>
            <a:pPr marL="0" indent="0">
              <a:buFont typeface="Arial" pitchFamily="34" charset="0"/>
              <a:buNone/>
            </a:pPr>
            <a:endParaRPr lang="en-US" sz="1000" baseline="0" dirty="0" smtClean="0"/>
          </a:p>
          <a:p>
            <a:pPr marL="0" indent="0">
              <a:buFont typeface="Arial" pitchFamily="34" charset="0"/>
              <a:buNone/>
            </a:pPr>
            <a:r>
              <a:rPr lang="en-US" baseline="0" dirty="0" smtClean="0"/>
              <a:t>Point out the size of the opening and the need to form a hinge along the top to allow control over the grain flow.</a:t>
            </a:r>
          </a:p>
          <a:p>
            <a:pPr marL="0" indent="0">
              <a:buFont typeface="Arial" pitchFamily="34" charset="0"/>
              <a:buNone/>
            </a:pPr>
            <a:endParaRPr lang="en-US" sz="1000" baseline="0" dirty="0" smtClean="0"/>
          </a:p>
          <a:p>
            <a:pPr marL="0" indent="0">
              <a:buFont typeface="Arial" pitchFamily="34" charset="0"/>
              <a:buNone/>
            </a:pPr>
            <a:r>
              <a:rPr lang="en-US" baseline="0" dirty="0" smtClean="0"/>
              <a:t>Even though this strategy results in damage to the structure, bin panels can be replaced with minimal costs.</a:t>
            </a:r>
          </a:p>
          <a:p>
            <a:pPr marL="0" indent="0">
              <a:buFont typeface="Arial" pitchFamily="34" charset="0"/>
              <a:buNone/>
            </a:pPr>
            <a:endParaRPr lang="en-US" sz="1000" baseline="0" dirty="0" smtClean="0"/>
          </a:p>
          <a:p>
            <a:pPr marL="0" indent="0">
              <a:buFont typeface="Arial" pitchFamily="34" charset="0"/>
              <a:buNone/>
            </a:pPr>
            <a:r>
              <a:rPr lang="en-US" baseline="0" dirty="0" smtClean="0"/>
              <a:t>First responders should not be standing on the surface of the grain when the openings in the bin are cut. There are documented incidents in which rescuers working in the bin, attending to the victim, were drawn into the flowing grain leaving the structure and becoming wedged into the opening.</a:t>
            </a:r>
          </a:p>
          <a:p>
            <a:pPr marL="0" indent="0">
              <a:buFont typeface="Arial" pitchFamily="34" charset="0"/>
              <a:buNone/>
            </a:pPr>
            <a:endParaRPr lang="en-US" baseline="0" dirty="0" smtClean="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F6032C-3B43-440C-BEFB-96BD5FDFA4A2}" type="slidenum">
              <a:rPr lang="en-US" smtClean="0"/>
              <a:pPr>
                <a:defRPr/>
              </a:pPr>
              <a:t>18</a:t>
            </a:fld>
            <a:endParaRPr lang="en-US" dirty="0"/>
          </a:p>
        </p:txBody>
      </p:sp>
    </p:spTree>
    <p:extLst>
      <p:ext uri="{BB962C8B-B14F-4D97-AF65-F5344CB8AC3E}">
        <p14:creationId xmlns:p14="http://schemas.microsoft.com/office/powerpoint/2010/main" val="2488093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dirty="0" smtClean="0"/>
              <a:t>There is no record of a bin completely failing during a rescue or recovery operation. However, as storage structures have gotten larger this possibility has been widely discussed due to the forces involved.</a:t>
            </a:r>
            <a:r>
              <a:rPr lang="en-US" baseline="0" dirty="0" smtClean="0"/>
              <a:t> For example, a 500,000 bushel bin can contain 28 million pounds of grain or 14,000 tons. The forces at work on the outer shell of the bin are enormous. Compromising the integrity of the bin under stress can have devastating consequences.</a:t>
            </a:r>
          </a:p>
          <a:p>
            <a:endParaRPr lang="en-US" baseline="0" dirty="0" smtClean="0"/>
          </a:p>
          <a:p>
            <a:r>
              <a:rPr lang="en-US" baseline="0" dirty="0" smtClean="0"/>
              <a:t>Larger bins or bins in poor condition should not be cut without consulting a structural engineer or someone experienced in the fabrication of grain storage structures.</a:t>
            </a:r>
          </a:p>
          <a:p>
            <a:endParaRPr lang="en-US" baseline="0" dirty="0" smtClean="0"/>
          </a:p>
          <a:p>
            <a:r>
              <a:rPr lang="en-US" baseline="0" dirty="0" smtClean="0"/>
              <a:t>All non-essential personnel should be moved away from the base of the bin during bin cutting operations. A sudden release of grain can travel dozens of feet and has the power to push railcars off their tracks.</a:t>
            </a:r>
          </a:p>
          <a:p>
            <a:pPr marL="171450" indent="-171450">
              <a:buFont typeface="Arial" pitchFamily="34" charset="0"/>
              <a:buChar char="•"/>
            </a:pP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F6032C-3B43-440C-BEFB-96BD5FDFA4A2}" type="slidenum">
              <a:rPr lang="en-US" smtClean="0"/>
              <a:pPr>
                <a:defRPr/>
              </a:pPr>
              <a:t>19</a:t>
            </a:fld>
            <a:endParaRPr lang="en-US" dirty="0"/>
          </a:p>
        </p:txBody>
      </p:sp>
    </p:spTree>
    <p:extLst>
      <p:ext uri="{BB962C8B-B14F-4D97-AF65-F5344CB8AC3E}">
        <p14:creationId xmlns:p14="http://schemas.microsoft.com/office/powerpoint/2010/main" val="403802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dirty="0" smtClean="0"/>
              <a:t>Briefly review each of the learning objectives of this unit.</a:t>
            </a:r>
          </a:p>
          <a:p>
            <a:endParaRPr lang="en-US" dirty="0" smtClean="0"/>
          </a:p>
          <a:p>
            <a:r>
              <a:rPr lang="en-US" dirty="0" smtClean="0"/>
              <a:t>Remind participants of the level of the training </a:t>
            </a:r>
            <a:r>
              <a:rPr lang="en-US" smtClean="0"/>
              <a:t>– </a:t>
            </a:r>
            <a:r>
              <a:rPr lang="en-US" b="1" smtClean="0"/>
              <a:t>basic </a:t>
            </a:r>
            <a:r>
              <a:rPr lang="en-US" b="1" dirty="0" smtClean="0"/>
              <a:t>awareness</a:t>
            </a:r>
            <a:r>
              <a:rPr lang="en-US" dirty="0" smtClean="0"/>
              <a:t>.</a:t>
            </a:r>
            <a:r>
              <a:rPr lang="en-US" baseline="0" dirty="0" smtClean="0"/>
              <a:t> Participants should be encouraged to pursue additional study and hands-on experiences on their own or by attending related training such as confined space entry, high angle rescue, machinery extrication, contact with overhead power lines, and victim packaging.</a:t>
            </a:r>
          </a:p>
          <a:p>
            <a:endParaRPr lang="en-US" baseline="0" dirty="0" smtClean="0"/>
          </a:p>
          <a:p>
            <a:r>
              <a:rPr lang="en-US" baseline="0" dirty="0" smtClean="0"/>
              <a:t>It is also important to keep reminding participants that no one person or response agency will have all the answers. Grain entrapments and engulfments are complex situations and require a team approach.</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F6032C-3B43-440C-BEFB-96BD5FDFA4A2}" type="slidenum">
              <a:rPr lang="en-US" smtClean="0"/>
              <a:pPr>
                <a:defRPr/>
              </a:pPr>
              <a:t>2</a:t>
            </a:fld>
            <a:endParaRPr lang="en-US" dirty="0"/>
          </a:p>
        </p:txBody>
      </p:sp>
    </p:spTree>
    <p:extLst>
      <p:ext uri="{BB962C8B-B14F-4D97-AF65-F5344CB8AC3E}">
        <p14:creationId xmlns:p14="http://schemas.microsoft.com/office/powerpoint/2010/main" val="2305358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27541"/>
            <a:ext cx="6019800" cy="4259259"/>
          </a:xfrm>
        </p:spPr>
        <p:txBody>
          <a:bodyPr/>
          <a:lstStyle/>
          <a:p>
            <a:r>
              <a:rPr lang="en-US" dirty="0" smtClean="0"/>
              <a:t>Instructor Notes:</a:t>
            </a:r>
          </a:p>
          <a:p>
            <a:endParaRPr lang="en-US" sz="1000" dirty="0" smtClean="0"/>
          </a:p>
          <a:p>
            <a:r>
              <a:rPr lang="en-US" dirty="0" smtClean="0"/>
              <a:t>As noted, the probability of surviving a complete engulfment is very low. First responders, however,</a:t>
            </a:r>
            <a:r>
              <a:rPr lang="en-US" baseline="0" dirty="0" smtClean="0"/>
              <a:t> should not assume that the victim has died because he is not visible.</a:t>
            </a:r>
          </a:p>
          <a:p>
            <a:endParaRPr lang="en-US" sz="1000" baseline="0" dirty="0" smtClean="0"/>
          </a:p>
          <a:p>
            <a:r>
              <a:rPr lang="en-US" baseline="0" dirty="0" smtClean="0"/>
              <a:t>Review the steps listed and respond to questions. There is often push-back regarding the recommendation to not enter the bin. The justification for this position is as follows:</a:t>
            </a:r>
          </a:p>
          <a:p>
            <a:pPr marL="171450" indent="-171450">
              <a:buFont typeface="Arial" pitchFamily="34" charset="0"/>
              <a:buChar char="•"/>
            </a:pPr>
            <a:r>
              <a:rPr lang="en-US" baseline="0" dirty="0" smtClean="0"/>
              <a:t>Entering the bin will cause more grain to flow in on the victim.</a:t>
            </a:r>
          </a:p>
          <a:p>
            <a:pPr marL="171450" indent="-171450">
              <a:buFont typeface="Arial" pitchFamily="34" charset="0"/>
              <a:buChar char="•"/>
            </a:pPr>
            <a:r>
              <a:rPr lang="en-US" baseline="0" dirty="0" smtClean="0"/>
              <a:t>Activity on the grain surface will increase the density of the grain.</a:t>
            </a:r>
          </a:p>
          <a:p>
            <a:pPr marL="171450" indent="-171450">
              <a:buFont typeface="Arial" pitchFamily="34" charset="0"/>
              <a:buChar char="•"/>
            </a:pPr>
            <a:r>
              <a:rPr lang="en-US" baseline="0" dirty="0" smtClean="0"/>
              <a:t>Entering the bin may expose first responders to the same hazards that led to the initial entrapment.</a:t>
            </a:r>
          </a:p>
          <a:p>
            <a:pPr marL="171450" indent="-171450">
              <a:buFont typeface="Arial" pitchFamily="34" charset="0"/>
              <a:buChar char="•"/>
            </a:pPr>
            <a:r>
              <a:rPr lang="en-US" baseline="0" dirty="0" smtClean="0"/>
              <a:t>The location of the victim can be accurately determined by the configuration of the grain surface. He will be directly under the bottom of the cone formed over the outlet in the floor.</a:t>
            </a:r>
          </a:p>
          <a:p>
            <a:pPr marL="171450" indent="-171450">
              <a:buFont typeface="Arial" pitchFamily="34" charset="0"/>
              <a:buChar char="•"/>
            </a:pPr>
            <a:endParaRPr lang="en-US" sz="1000" baseline="0" dirty="0" smtClean="0"/>
          </a:p>
          <a:p>
            <a:pPr marL="0" indent="0">
              <a:buFont typeface="Arial" pitchFamily="34" charset="0"/>
              <a:buNone/>
            </a:pPr>
            <a:r>
              <a:rPr lang="en-US" baseline="0" dirty="0" smtClean="0"/>
              <a:t>Procedures should be started to remove the grain from the structure using the safest methods possible. This could include methods described under the section on partial entrapments and using grain vacuum machines.</a:t>
            </a:r>
          </a:p>
          <a:p>
            <a:pPr marL="0" indent="0">
              <a:buFont typeface="Arial" pitchFamily="34" charset="0"/>
              <a:buNone/>
            </a:pPr>
            <a:endParaRPr lang="en-US" sz="1000" baseline="0" dirty="0" smtClean="0"/>
          </a:p>
          <a:p>
            <a:pPr marL="0" indent="0">
              <a:buFont typeface="Arial" pitchFamily="34" charset="0"/>
              <a:buNone/>
            </a:pPr>
            <a:r>
              <a:rPr lang="en-US" baseline="0" smtClean="0"/>
              <a:t>At no </a:t>
            </a:r>
            <a:r>
              <a:rPr lang="en-US" baseline="0" dirty="0" smtClean="0"/>
              <a:t>time should the unloading equipment be turned on to remove grain from around the victim.</a:t>
            </a:r>
          </a:p>
          <a:p>
            <a:pPr marL="171450" indent="-171450">
              <a:buFont typeface="Arial" pitchFamily="34" charset="0"/>
              <a:buChar char="•"/>
            </a:pP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F6032C-3B43-440C-BEFB-96BD5FDFA4A2}" type="slidenum">
              <a:rPr lang="en-US" smtClean="0"/>
              <a:pPr>
                <a:defRPr/>
              </a:pPr>
              <a:t>20</a:t>
            </a:fld>
            <a:endParaRPr lang="en-US" dirty="0"/>
          </a:p>
        </p:txBody>
      </p:sp>
    </p:spTree>
    <p:extLst>
      <p:ext uri="{BB962C8B-B14F-4D97-AF65-F5344CB8AC3E}">
        <p14:creationId xmlns:p14="http://schemas.microsoft.com/office/powerpoint/2010/main" val="403802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dirty="0" smtClean="0"/>
              <a:t>In one case, an employee at a commercial grain facility entered a bin to break up crusted grain and was partially</a:t>
            </a:r>
            <a:r>
              <a:rPr lang="en-US" baseline="0" dirty="0" smtClean="0"/>
              <a:t> buried to his waist due to an avalanche of grain. He was working without a lifeline or harness. Fellow workers attempted to dig him free but their actions only resulted in the victim becoming buried deeper in the grain. One employee made a call to an outside source knowledgeable in grain rescue to ask for advice. The consultant immediately asked the employee to call 911 for assistance. By the time the first unit of first responders arrived almost 3 hours had passed, and the victim was now buried chest deep.</a:t>
            </a:r>
          </a:p>
          <a:p>
            <a:endParaRPr lang="en-US" baseline="0" dirty="0" smtClean="0"/>
          </a:p>
          <a:p>
            <a:r>
              <a:rPr lang="en-US" baseline="0" dirty="0" smtClean="0"/>
              <a:t>Ask participants to discuss the following:</a:t>
            </a:r>
          </a:p>
          <a:p>
            <a:pPr marL="228600" indent="-228600">
              <a:buFont typeface="+mj-lt"/>
              <a:buAutoNum type="arabicPeriod"/>
            </a:pPr>
            <a:r>
              <a:rPr lang="en-US" baseline="0" dirty="0" smtClean="0"/>
              <a:t>Why do those involved with entrapments and engulfments delay calling 911 for assistance?</a:t>
            </a:r>
          </a:p>
          <a:p>
            <a:pPr marL="228600" indent="-228600">
              <a:buFont typeface="+mj-lt"/>
              <a:buAutoNum type="arabicPeriod"/>
            </a:pPr>
            <a:r>
              <a:rPr lang="en-US" baseline="0" dirty="0" smtClean="0"/>
              <a:t>How does a delay in calling for assistance reduce the probability of a successful rescue?</a:t>
            </a:r>
          </a:p>
          <a:p>
            <a:pPr marL="228600" indent="-228600">
              <a:buFont typeface="+mj-lt"/>
              <a:buAutoNum type="arabicPeriod"/>
            </a:pPr>
            <a:r>
              <a:rPr lang="en-US" baseline="0" dirty="0" smtClean="0"/>
              <a:t>What added risks to first responders are generated by delayed calls for assistance?</a:t>
            </a:r>
          </a:p>
          <a:p>
            <a:pPr marL="0" indent="0">
              <a:buFont typeface="+mj-lt"/>
              <a:buNone/>
            </a:pPr>
            <a:endParaRPr lang="en-US" dirty="0" smtClean="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F6032C-3B43-440C-BEFB-96BD5FDFA4A2}" type="slidenum">
              <a:rPr lang="en-US" smtClean="0"/>
              <a:pPr>
                <a:defRPr/>
              </a:pPr>
              <a:t>21</a:t>
            </a:fld>
            <a:endParaRPr lang="en-US" dirty="0"/>
          </a:p>
        </p:txBody>
      </p:sp>
    </p:spTree>
    <p:extLst>
      <p:ext uri="{BB962C8B-B14F-4D97-AF65-F5344CB8AC3E}">
        <p14:creationId xmlns:p14="http://schemas.microsoft.com/office/powerpoint/2010/main" val="2488093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dirty="0" smtClean="0"/>
          </a:p>
          <a:p>
            <a:pPr>
              <a:defRPr/>
            </a:pPr>
            <a:r>
              <a:rPr lang="en-US" sz="1100" dirty="0" smtClean="0">
                <a:latin typeface="Times New Roman" pitchFamily="18" charset="0"/>
                <a:cs typeface="Times New Roman" pitchFamily="18" charset="0"/>
              </a:rPr>
              <a:t>In this case,</a:t>
            </a:r>
            <a:r>
              <a:rPr lang="en-US" sz="1100" baseline="0" dirty="0" smtClean="0">
                <a:latin typeface="Times New Roman" pitchFamily="18" charset="0"/>
                <a:cs typeface="Times New Roman" pitchFamily="18" charset="0"/>
              </a:rPr>
              <a:t> a farmer is entrapped while attempting to unplug the floor outlet of a relatively small bin. Several fire/rescue units responded to the scene.</a:t>
            </a:r>
          </a:p>
          <a:p>
            <a:pPr>
              <a:defRPr/>
            </a:pPr>
            <a:endParaRPr lang="en-US" sz="1100" baseline="0" dirty="0" smtClean="0">
              <a:latin typeface="Times New Roman" pitchFamily="18" charset="0"/>
              <a:cs typeface="Times New Roman" pitchFamily="18" charset="0"/>
            </a:endParaRPr>
          </a:p>
          <a:p>
            <a:pPr>
              <a:defRPr/>
            </a:pPr>
            <a:r>
              <a:rPr lang="en-US" sz="1100" baseline="0" dirty="0" smtClean="0">
                <a:latin typeface="Times New Roman" pitchFamily="18" charset="0"/>
                <a:cs typeface="Times New Roman" pitchFamily="18" charset="0"/>
              </a:rPr>
              <a:t>Take a moment and allow participants to examine the picture taken at the scene. Have them identify some of the problems that can be observed. These might include:</a:t>
            </a:r>
          </a:p>
          <a:p>
            <a:pPr marL="228600" indent="-228600">
              <a:buFont typeface="+mj-lt"/>
              <a:buAutoNum type="arabicPeriod"/>
              <a:defRPr/>
            </a:pPr>
            <a:r>
              <a:rPr lang="en-US" sz="1100" baseline="0" dirty="0" smtClean="0">
                <a:latin typeface="Times New Roman" pitchFamily="18" charset="0"/>
                <a:cs typeface="Times New Roman" pitchFamily="18" charset="0"/>
              </a:rPr>
              <a:t>Portable ladder wrong angle, not 35⁰</a:t>
            </a:r>
          </a:p>
          <a:p>
            <a:pPr marL="228600" indent="-228600">
              <a:buFont typeface="+mj-lt"/>
              <a:buAutoNum type="arabicPeriod"/>
              <a:defRPr/>
            </a:pPr>
            <a:r>
              <a:rPr lang="en-US" sz="1100" baseline="0" dirty="0" smtClean="0">
                <a:latin typeface="Times New Roman" pitchFamily="18" charset="0"/>
                <a:cs typeface="Times New Roman" pitchFamily="18" charset="0"/>
              </a:rPr>
              <a:t>Portable ladder should be set so that it extends higher above the eve of the bin</a:t>
            </a:r>
          </a:p>
          <a:p>
            <a:pPr marL="228600" indent="-228600">
              <a:buFont typeface="+mj-lt"/>
              <a:buAutoNum type="arabicPeriod"/>
              <a:defRPr/>
            </a:pPr>
            <a:r>
              <a:rPr lang="en-US" sz="1100" baseline="0" dirty="0" smtClean="0">
                <a:latin typeface="Times New Roman" pitchFamily="18" charset="0"/>
                <a:cs typeface="Times New Roman" pitchFamily="18" charset="0"/>
              </a:rPr>
              <a:t>Multiple responders on both the portable and fixed ladders. Weight capacity of fixed ladders may be exceeded. Current practices set 350 pounds as maximum load on bin ladders.</a:t>
            </a:r>
          </a:p>
          <a:p>
            <a:pPr marL="228600" indent="-228600">
              <a:buFont typeface="+mj-lt"/>
              <a:buAutoNum type="arabicPeriod"/>
              <a:defRPr/>
            </a:pPr>
            <a:r>
              <a:rPr lang="en-US" sz="1100" baseline="0" dirty="0" smtClean="0">
                <a:latin typeface="Times New Roman" pitchFamily="18" charset="0"/>
                <a:cs typeface="Times New Roman" pitchFamily="18" charset="0"/>
              </a:rPr>
              <a:t>Responder reaching beyond the rail of the ladder without adequate support</a:t>
            </a:r>
          </a:p>
          <a:p>
            <a:pPr marL="228600" indent="-228600">
              <a:buFont typeface="+mj-lt"/>
              <a:buAutoNum type="arabicPeriod"/>
              <a:defRPr/>
            </a:pPr>
            <a:r>
              <a:rPr lang="en-US" sz="1100" baseline="0" dirty="0" smtClean="0">
                <a:latin typeface="Times New Roman" pitchFamily="18" charset="0"/>
                <a:cs typeface="Times New Roman" pitchFamily="18" charset="0"/>
              </a:rPr>
              <a:t>Spotter at bottom of ladder not correctly positioned to ensure ladder won’t slip</a:t>
            </a:r>
          </a:p>
          <a:p>
            <a:pPr marL="228600" indent="-228600">
              <a:buFont typeface="+mj-lt"/>
              <a:buAutoNum type="arabicPeriod"/>
              <a:defRPr/>
            </a:pPr>
            <a:r>
              <a:rPr lang="en-US" sz="1100" baseline="0" dirty="0" smtClean="0">
                <a:latin typeface="Times New Roman" pitchFamily="18" charset="0"/>
                <a:cs typeface="Times New Roman" pitchFamily="18" charset="0"/>
              </a:rPr>
              <a:t>Too many responders on roof. The roof load capacity may be exceeded. Additional personnel do not serve a useful function.</a:t>
            </a: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F654A752-2193-430F-B0BD-02A186E0BA56}"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dirty="0" smtClean="0"/>
          </a:p>
          <a:p>
            <a:pPr marL="0" indent="0">
              <a:buFont typeface="Arial" panose="020B0604020202020204" pitchFamily="34" charset="0"/>
              <a:buNone/>
              <a:defRPr/>
            </a:pPr>
            <a:r>
              <a:rPr lang="en-US" dirty="0" smtClean="0"/>
              <a:t>In this picture, the grain vacuum machine powered by a tractor can be seen in use. This unit has the capacity to vacuum about 1,200 bushels per hour.</a:t>
            </a:r>
          </a:p>
          <a:p>
            <a:pPr marL="0" indent="0">
              <a:buFont typeface="Arial" panose="020B0604020202020204" pitchFamily="34" charset="0"/>
              <a:buNone/>
              <a:defRPr/>
            </a:pPr>
            <a:endParaRPr lang="en-US" dirty="0" smtClean="0"/>
          </a:p>
          <a:p>
            <a:pPr marL="0" indent="0">
              <a:buFont typeface="Arial" panose="020B0604020202020204" pitchFamily="34" charset="0"/>
              <a:buNone/>
              <a:defRPr/>
            </a:pPr>
            <a:r>
              <a:rPr lang="en-US" dirty="0" smtClean="0"/>
              <a:t>Note that no one has been designated to be at the controls of the tractor, the power source, in the event that the vacuum</a:t>
            </a:r>
            <a:r>
              <a:rPr lang="en-US" baseline="0" dirty="0" smtClean="0"/>
              <a:t> operators encounter a problem inside the bin and need to shut off the machine immediately.</a:t>
            </a:r>
          </a:p>
          <a:p>
            <a:pPr marL="0" indent="0">
              <a:buFont typeface="Arial" panose="020B0604020202020204" pitchFamily="34" charset="0"/>
              <a:buNone/>
              <a:defRPr/>
            </a:pPr>
            <a:endParaRPr lang="en-US" baseline="0" dirty="0" smtClean="0"/>
          </a:p>
          <a:p>
            <a:pPr marL="0" indent="0">
              <a:buFont typeface="Arial" panose="020B0604020202020204" pitchFamily="34" charset="0"/>
              <a:buNone/>
              <a:defRPr/>
            </a:pPr>
            <a:r>
              <a:rPr lang="en-US" baseline="0" dirty="0" smtClean="0"/>
              <a:t>Why the two responders were assigned to support the solid vacuum line feeding the vacuum machine is unclear, but could be attempting to maintain a seal in the vacuum line.</a:t>
            </a:r>
          </a:p>
          <a:p>
            <a:pPr marL="0" indent="0">
              <a:buFont typeface="Arial" panose="020B0604020202020204" pitchFamily="34" charset="0"/>
              <a:buNone/>
              <a:defRPr/>
            </a:pPr>
            <a:endParaRPr lang="en-US" baseline="0" dirty="0" smtClean="0"/>
          </a:p>
          <a:p>
            <a:pPr marL="0" indent="0">
              <a:buFont typeface="Arial" panose="020B0604020202020204" pitchFamily="34" charset="0"/>
              <a:buNone/>
              <a:defRPr/>
            </a:pPr>
            <a:r>
              <a:rPr lang="en-US" baseline="0" dirty="0" smtClean="0"/>
              <a:t>An observer should be stationed to ensure that no one unintentionally comes into contact with the power-take-off shaft transferring power from the tractor to the machine.</a:t>
            </a:r>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1CFE6FDF-CDF8-4B32-9B92-6F6DCA6C9722}"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dirty="0" smtClean="0"/>
          </a:p>
          <a:p>
            <a:pPr>
              <a:buFont typeface="+mj-lt"/>
              <a:buNone/>
              <a:defRPr/>
            </a:pPr>
            <a:r>
              <a:rPr lang="en-US" dirty="0" smtClean="0"/>
              <a:t>One issue that comes up at almost every scene of a grain entrapment is spectators or the presence of non-essential personnel. In some cases dozens of family members, friends, and neighbors</a:t>
            </a:r>
            <a:r>
              <a:rPr lang="en-US" baseline="0" dirty="0" smtClean="0"/>
              <a:t> end up in close proximity to the scene, or trying to assist. Each may consider himself or herself as an essential stakeholder in the outcome of the rescue, but has no real functional role. Each one of these non-essential attendees is at a greater than needed risk of injury due to the activities being conducted and environmental hazards like the toxic dusts being generated.</a:t>
            </a:r>
          </a:p>
          <a:p>
            <a:pPr>
              <a:buFont typeface="+mj-lt"/>
              <a:buNone/>
              <a:defRPr/>
            </a:pPr>
            <a:endParaRPr lang="en-US" baseline="0" dirty="0" smtClean="0"/>
          </a:p>
          <a:p>
            <a:pPr>
              <a:buFont typeface="+mj-lt"/>
              <a:buNone/>
              <a:defRPr/>
            </a:pPr>
            <a:r>
              <a:rPr lang="en-US" baseline="0" dirty="0" smtClean="0"/>
              <a:t>As noted earlier, the immediate rescue scene should be protected by an established perimeter and only essential personnel should be allowed inside the perimeter.</a:t>
            </a:r>
          </a:p>
          <a:p>
            <a:pPr>
              <a:buFont typeface="+mj-lt"/>
              <a:buNone/>
              <a:defRPr/>
            </a:pPr>
            <a:endParaRPr lang="en-US" baseline="0" dirty="0" smtClean="0"/>
          </a:p>
          <a:p>
            <a:pPr>
              <a:buFont typeface="+mj-lt"/>
              <a:buNone/>
              <a:defRPr/>
            </a:pPr>
            <a:r>
              <a:rPr lang="en-US" baseline="0" dirty="0" smtClean="0"/>
              <a:t>Ask participants to discuss ways to prevent non-essential persons from entering the rescue scene.</a:t>
            </a:r>
            <a:endParaRPr lang="en-US" dirty="0" smtClean="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F3572158-D494-4C5E-B29F-7FEDF66A58F9}"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dirty="0" smtClean="0"/>
          </a:p>
          <a:p>
            <a:pPr marL="0" indent="0">
              <a:buFont typeface="Arial" panose="020B0604020202020204" pitchFamily="34" charset="0"/>
              <a:buNone/>
              <a:defRPr/>
            </a:pPr>
            <a:r>
              <a:rPr lang="en-US" dirty="0" smtClean="0"/>
              <a:t>In this case there was considerable crusting</a:t>
            </a:r>
            <a:r>
              <a:rPr lang="en-US" baseline="0" dirty="0" smtClean="0"/>
              <a:t> of grain due to it being out-of-condition. Some of it was so moldy that it had turned black. There were layers of grain 2 feet thick hanging off the bin wall.</a:t>
            </a:r>
          </a:p>
          <a:p>
            <a:pPr marL="0" indent="0">
              <a:buFont typeface="Arial" panose="020B0604020202020204" pitchFamily="34" charset="0"/>
              <a:buNone/>
              <a:defRPr/>
            </a:pPr>
            <a:endParaRPr lang="en-US" baseline="0" dirty="0" smtClean="0"/>
          </a:p>
          <a:p>
            <a:pPr marL="0" indent="0">
              <a:buFont typeface="Arial" panose="020B0604020202020204" pitchFamily="34" charset="0"/>
              <a:buNone/>
              <a:defRPr/>
            </a:pPr>
            <a:r>
              <a:rPr lang="en-US" baseline="0" dirty="0" smtClean="0"/>
              <a:t>The farmer was trying to knock the crusted material off the walls with a piece of electrical conduit, causing the grain to break free and partially burying him.</a:t>
            </a:r>
          </a:p>
          <a:p>
            <a:pPr marL="0" indent="0">
              <a:buFont typeface="Arial" panose="020B0604020202020204" pitchFamily="34" charset="0"/>
              <a:buNone/>
              <a:defRPr/>
            </a:pPr>
            <a:endParaRPr lang="en-US" baseline="0" dirty="0" smtClean="0"/>
          </a:p>
          <a:p>
            <a:pPr marL="0" indent="0">
              <a:buFont typeface="Arial" panose="020B0604020202020204" pitchFamily="34" charset="0"/>
              <a:buNone/>
              <a:defRPr/>
            </a:pPr>
            <a:r>
              <a:rPr lang="en-US" baseline="0" dirty="0" smtClean="0"/>
              <a:t>In these cases, first responders need to take great care not to enter the structure if there is still grain clinging to the walls.</a:t>
            </a:r>
          </a:p>
          <a:p>
            <a:pPr marL="0" indent="0">
              <a:buFont typeface="Arial" panose="020B0604020202020204" pitchFamily="34" charset="0"/>
              <a:buNone/>
              <a:defRPr/>
            </a:pPr>
            <a:endParaRPr lang="en-US" baseline="0" dirty="0" smtClean="0"/>
          </a:p>
          <a:p>
            <a:pPr marL="0" indent="0">
              <a:buFont typeface="Arial" panose="020B0604020202020204" pitchFamily="34" charset="0"/>
              <a:buNone/>
              <a:defRPr/>
            </a:pPr>
            <a:r>
              <a:rPr lang="en-US" baseline="0" dirty="0" smtClean="0"/>
              <a:t>Ask participants to discuss how the victim, who is unable to extricate himself or herself, can be reached without exposing first responders to the same risks of entrapment.</a:t>
            </a:r>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5699824A-C0E4-4929-9759-DB3848FFFB8F}"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dirty="0" smtClean="0"/>
          </a:p>
          <a:p>
            <a:pPr marL="0" indent="0">
              <a:buFont typeface="Arial" panose="020B0604020202020204" pitchFamily="34" charset="0"/>
              <a:buNone/>
              <a:defRPr/>
            </a:pPr>
            <a:r>
              <a:rPr lang="en-US" dirty="0" smtClean="0"/>
              <a:t>Since there was no inside bin ladder, access to the victim was made by lowering</a:t>
            </a:r>
            <a:r>
              <a:rPr lang="en-US" baseline="0" dirty="0" smtClean="0"/>
              <a:t> a ladder through the roof access hatch.</a:t>
            </a:r>
          </a:p>
          <a:p>
            <a:pPr marL="0" indent="0">
              <a:buFont typeface="Arial" panose="020B0604020202020204" pitchFamily="34" charset="0"/>
              <a:buNone/>
              <a:defRPr/>
            </a:pPr>
            <a:endParaRPr lang="en-US" baseline="0" dirty="0" smtClean="0"/>
          </a:p>
          <a:p>
            <a:pPr marL="0" indent="0">
              <a:buFont typeface="Arial" panose="020B0604020202020204" pitchFamily="34" charset="0"/>
              <a:buNone/>
              <a:defRPr/>
            </a:pPr>
            <a:r>
              <a:rPr lang="en-US" baseline="0" dirty="0" smtClean="0"/>
              <a:t>Note the long electrical conduit still standing next to the ladder. Poles and other long tools are evidence that the victim was trying to breakup a plug.</a:t>
            </a:r>
          </a:p>
          <a:p>
            <a:pPr marL="0" indent="0">
              <a:buFont typeface="Arial" panose="020B0604020202020204" pitchFamily="34" charset="0"/>
              <a:buNone/>
              <a:defRPr/>
            </a:pPr>
            <a:endParaRPr lang="en-US" baseline="0" dirty="0" smtClean="0"/>
          </a:p>
          <a:p>
            <a:pPr marL="0" indent="0">
              <a:buFont typeface="Arial" panose="020B0604020202020204" pitchFamily="34" charset="0"/>
              <a:buNone/>
              <a:defRPr/>
            </a:pPr>
            <a:r>
              <a:rPr lang="en-US" baseline="0" dirty="0" smtClean="0"/>
              <a:t>First responders were provided M-95 dust masks to protect them from the moldy grain dust caused by the rescue activities.</a:t>
            </a:r>
          </a:p>
          <a:p>
            <a:pPr marL="0" indent="0">
              <a:buFont typeface="Arial" panose="020B0604020202020204" pitchFamily="34" charset="0"/>
              <a:buNone/>
              <a:defRPr/>
            </a:pPr>
            <a:endParaRPr lang="en-US" baseline="0" dirty="0" smtClean="0"/>
          </a:p>
          <a:p>
            <a:pPr marL="0" indent="0">
              <a:buFont typeface="Arial" panose="020B0604020202020204" pitchFamily="34" charset="0"/>
              <a:buNone/>
              <a:defRPr/>
            </a:pPr>
            <a:r>
              <a:rPr lang="en-US" baseline="0" dirty="0" smtClean="0"/>
              <a:t>It was noted that the unload auger was still operating when first responders arrived on the scene. All powered equipment at the site should be locked out and protected from inadvertent start up.</a:t>
            </a:r>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2BC4AACD-E459-4AFA-8FBB-F13456ACA801}"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Instructor Notes:</a:t>
            </a:r>
          </a:p>
          <a:p>
            <a:endParaRPr lang="en-US" dirty="0" smtClean="0"/>
          </a:p>
          <a:p>
            <a:r>
              <a:rPr lang="en-US" dirty="0" smtClean="0"/>
              <a:t>A multi-section</a:t>
            </a:r>
            <a:r>
              <a:rPr lang="en-US" baseline="0" dirty="0" smtClean="0"/>
              <a:t> grain rescue tube was placed around the victim to protect him from additional inflowing grain. The grain from inside the tube was vacuumed out allowing rescuers to lift him free of the grain. The tube was deformed because of the excessive numbers of rescuers who were inside the bin and removal of more grain from inside the tube than was necessary to free the victim. It is recommended that no more than two rescuers ever be inside the structure during a rescue attempt.</a:t>
            </a:r>
          </a:p>
          <a:p>
            <a:endParaRPr lang="en-US" baseline="0" dirty="0" smtClean="0"/>
          </a:p>
          <a:p>
            <a:r>
              <a:rPr lang="en-US" baseline="0" dirty="0" smtClean="0"/>
              <a:t>The empty soda crates shown in the picture were used by first responders to provide a more stable working surface. Other materials could be used to perform the same function such as tarps, plywood sheets, and door mats.</a:t>
            </a:r>
            <a:endParaRPr lang="en-US" dirty="0" smtClean="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70B74C22-CC3E-4745-9DD4-DE90E60B72EF}"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Instructor Notes:</a:t>
            </a:r>
          </a:p>
          <a:p>
            <a:endParaRPr lang="en-US" dirty="0" smtClean="0"/>
          </a:p>
          <a:p>
            <a:r>
              <a:rPr lang="en-US" dirty="0" smtClean="0"/>
              <a:t>Openings were cut in the side of the bin to allow rapid removal of the grain. As can be noted, the openings were not cut uniformly</a:t>
            </a:r>
            <a:r>
              <a:rPr lang="en-US" baseline="0" dirty="0" smtClean="0"/>
              <a:t>, but were sufficient to empty the grain.</a:t>
            </a:r>
          </a:p>
          <a:p>
            <a:endParaRPr lang="en-US" baseline="0" dirty="0" smtClean="0"/>
          </a:p>
          <a:p>
            <a:r>
              <a:rPr lang="en-US" baseline="0" dirty="0" smtClean="0"/>
              <a:t>The large opening shown was made to remove the victim from the bin rather than taking him up on the inside and lowering him down on the outside. A top extrication would have required a high angle rescue team. Cutting an access opening on a bin of this size is safer than using ropes to raise and lower the victim. The large opening, however, should not be cut until the level of grain is near the bottom of the bin.</a:t>
            </a:r>
            <a:endParaRPr lang="en-US" dirty="0" smtClean="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52271A6C-D2C4-4627-9765-A82A988AEA94}"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Instructor Notes:</a:t>
            </a:r>
          </a:p>
          <a:p>
            <a:endParaRPr lang="en-US" dirty="0" smtClean="0"/>
          </a:p>
          <a:p>
            <a:pPr marL="0" indent="0">
              <a:buFont typeface="Arial" panose="020B0604020202020204" pitchFamily="34" charset="0"/>
              <a:buNone/>
            </a:pPr>
            <a:r>
              <a:rPr lang="en-US" dirty="0" smtClean="0"/>
              <a:t>A substantial</a:t>
            </a:r>
            <a:r>
              <a:rPr lang="en-US" baseline="0" dirty="0" smtClean="0"/>
              <a:t> amount of grain had to be moved from the base of the bin to keep the grain inside flowing freely out. The need for large front end loaders has become obvious in many of these cases. Arranging for access to grain handling equipment should be part of emergency preplanning.</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The potential for being run over is great during the emergency removal of grain. The area being cleaned of grain needs to be free of bystanders and only trained personnel should be allowed to operate grain handling equipment.</a:t>
            </a:r>
            <a:endParaRPr lang="en-US" dirty="0" smtClean="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86F8A60B-7CAF-45BA-8145-14324B5A4D8F}"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dirty="0" smtClean="0"/>
              <a:t>Every emergency situation has a life of its own. No two are exactly the same. Each involves</a:t>
            </a:r>
            <a:r>
              <a:rPr lang="en-US" baseline="0" dirty="0" smtClean="0"/>
              <a:t> different settings, different environmental conditions, different victims and different combinations of emergency response capabilities. Consider the definition of an “emergency” –</a:t>
            </a:r>
          </a:p>
          <a:p>
            <a:endParaRPr lang="en-US" baseline="0" dirty="0" smtClean="0"/>
          </a:p>
          <a:p>
            <a:r>
              <a:rPr lang="en-US" i="1" baseline="0" dirty="0" smtClean="0"/>
              <a:t>“an unforeseen combination of circumstances or the resulting state that calls for immediate action” (Webster, 10</a:t>
            </a:r>
            <a:r>
              <a:rPr lang="en-US" i="1" baseline="30000" dirty="0" smtClean="0"/>
              <a:t>th</a:t>
            </a:r>
            <a:r>
              <a:rPr lang="en-US" i="1" baseline="0" dirty="0" smtClean="0"/>
              <a:t> Edition)</a:t>
            </a:r>
          </a:p>
          <a:p>
            <a:endParaRPr lang="en-US" baseline="0" dirty="0" smtClean="0"/>
          </a:p>
          <a:p>
            <a:r>
              <a:rPr lang="en-US" baseline="0" dirty="0" smtClean="0"/>
              <a:t>No one-day class is capable of preparing emergency first responders to effectively address every situation that might occur at a grain storage and handling facility. Some circumstances will be unforeseen, there may be multiple circumstances that need attention and many will require immediate action.</a:t>
            </a:r>
          </a:p>
          <a:p>
            <a:endParaRPr lang="en-US" baseline="0" dirty="0" smtClean="0"/>
          </a:p>
          <a:p>
            <a:r>
              <a:rPr lang="en-US" baseline="0" dirty="0" smtClean="0"/>
              <a:t>The purpose of this unit is not to provide comprehensive instruction for all or even the most frequent types of emergencies that occur. Rather it is to present basic response strategies with the intent of reducing the risk to those responding, and improving the probability of a successful rescue.</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F6032C-3B43-440C-BEFB-96BD5FDFA4A2}" type="slidenum">
              <a:rPr lang="en-US" smtClean="0"/>
              <a:pPr>
                <a:defRPr/>
              </a:pPr>
              <a:t>3</a:t>
            </a:fld>
            <a:endParaRPr lang="en-US" dirty="0"/>
          </a:p>
        </p:txBody>
      </p:sp>
    </p:spTree>
    <p:extLst>
      <p:ext uri="{BB962C8B-B14F-4D97-AF65-F5344CB8AC3E}">
        <p14:creationId xmlns:p14="http://schemas.microsoft.com/office/powerpoint/2010/main" val="2305358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dirty="0" smtClean="0"/>
          </a:p>
          <a:p>
            <a:pPr marL="0" indent="0">
              <a:buFont typeface="Arial" panose="020B0604020202020204" pitchFamily="34" charset="0"/>
              <a:buNone/>
              <a:defRPr/>
            </a:pPr>
            <a:r>
              <a:rPr lang="en-US" dirty="0" smtClean="0"/>
              <a:t>This is a view of the bin openings from inside the bin, taken after the rescue.</a:t>
            </a:r>
          </a:p>
          <a:p>
            <a:pPr marL="0" indent="0">
              <a:buFont typeface="Arial" panose="020B0604020202020204" pitchFamily="34" charset="0"/>
              <a:buNone/>
              <a:defRPr/>
            </a:pPr>
            <a:endParaRPr lang="en-US" dirty="0" smtClean="0"/>
          </a:p>
          <a:p>
            <a:pPr marL="0" indent="0">
              <a:buFont typeface="Arial" panose="020B0604020202020204" pitchFamily="34" charset="0"/>
              <a:buNone/>
              <a:defRPr/>
            </a:pPr>
            <a:r>
              <a:rPr lang="en-US" dirty="0" smtClean="0"/>
              <a:t>Have participants discuss the methods used to cut the bins and the location of the openings. On a larger bin, these openings could have increased the risk of structure failure.</a:t>
            </a:r>
          </a:p>
          <a:p>
            <a:pPr marL="0" indent="0">
              <a:buFont typeface="Arial" panose="020B0604020202020204" pitchFamily="34" charset="0"/>
              <a:buNone/>
              <a:defRPr/>
            </a:pPr>
            <a:endParaRPr lang="en-US" dirty="0" smtClean="0"/>
          </a:p>
          <a:p>
            <a:pPr marL="0" indent="0">
              <a:buFont typeface="Arial" panose="020B0604020202020204" pitchFamily="34" charset="0"/>
              <a:buNone/>
              <a:defRPr/>
            </a:pPr>
            <a:r>
              <a:rPr lang="en-US" dirty="0" smtClean="0"/>
              <a:t>Remind participants of the importance of removing the grain uniformly from the bin to reduce uneven pressures on the bin walls but could lead to bin failure.</a:t>
            </a:r>
          </a:p>
          <a:p>
            <a:pPr>
              <a:defRPr/>
            </a:pPr>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13D5748D-389F-4F3E-A043-14E57CBC88FE}"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dirty="0" smtClean="0"/>
          </a:p>
          <a:p>
            <a:pPr marL="0" indent="0">
              <a:buFont typeface="Arial" panose="020B0604020202020204" pitchFamily="34" charset="0"/>
              <a:buNone/>
              <a:defRPr/>
            </a:pPr>
            <a:r>
              <a:rPr lang="en-US" dirty="0" smtClean="0"/>
              <a:t>Due to the instability </a:t>
            </a:r>
            <a:r>
              <a:rPr lang="en-US" baseline="0" dirty="0" smtClean="0"/>
              <a:t>of grain, forming a working surface for those needed to free the victim has been found useful. A stable surface can be made from carpeting laid around the grain containment device, empty plastic bottle crates, narrow sheets of plywood or backboards. Use of these platforms should also reduce the pressure on the victim from the weight of the first responders.</a:t>
            </a:r>
          </a:p>
          <a:p>
            <a:pPr marL="0" indent="0">
              <a:buFont typeface="Arial" panose="020B0604020202020204" pitchFamily="34" charset="0"/>
              <a:buNone/>
              <a:defRPr/>
            </a:pPr>
            <a:endParaRPr lang="en-US" baseline="0" dirty="0" smtClean="0"/>
          </a:p>
          <a:p>
            <a:pPr marL="0" indent="0">
              <a:buFont typeface="Arial" panose="020B0604020202020204" pitchFamily="34" charset="0"/>
              <a:buNone/>
              <a:defRPr/>
            </a:pPr>
            <a:r>
              <a:rPr lang="en-US" baseline="0" dirty="0" smtClean="0"/>
              <a:t>There is no need to have more than two first responders inside the bin at any time. As noted earlier, additional activity on the surface of the grain will cause the victim to be buried deeper and increase the bulk density of the grain.</a:t>
            </a:r>
            <a:endParaRPr lang="en-US" dirty="0" smtClean="0"/>
          </a:p>
          <a:p>
            <a:pPr marL="228600" indent="-228600">
              <a:buFont typeface="+mj-lt"/>
              <a:buAutoNum type="arabicPeriod"/>
              <a:defRPr/>
            </a:pPr>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20E64705-4205-4F16-B7EF-0A8D63FBB606}"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Instructor Notes:</a:t>
            </a:r>
          </a:p>
          <a:p>
            <a:endParaRPr lang="en-US" dirty="0" smtClean="0"/>
          </a:p>
          <a:p>
            <a:r>
              <a:rPr lang="en-US" dirty="0" smtClean="0"/>
              <a:t>Grain bin rescuers</a:t>
            </a:r>
            <a:r>
              <a:rPr lang="en-US" baseline="0" dirty="0" smtClean="0"/>
              <a:t> may be exposed to hazards from nearby electrical service components and LP gas storage tanks.</a:t>
            </a:r>
          </a:p>
          <a:p>
            <a:endParaRPr lang="en-US" baseline="0" dirty="0" smtClean="0"/>
          </a:p>
          <a:p>
            <a:r>
              <a:rPr lang="en-US" baseline="0" dirty="0" smtClean="0"/>
              <a:t>All electrical service to the site should be de-energized by the local service provider and all sources of flammable gas should be checked for leaks. If possible turn off the tanks at the main control valve.</a:t>
            </a:r>
          </a:p>
          <a:p>
            <a:endParaRPr lang="en-US" baseline="0" dirty="0" smtClean="0"/>
          </a:p>
          <a:p>
            <a:r>
              <a:rPr lang="en-US" baseline="0" dirty="0" smtClean="0"/>
              <a:t>Rapid evacuation of grain can cause power lines and gas lines to be stressed or even broken if grain is allowed to pile up on them.</a:t>
            </a:r>
          </a:p>
          <a:p>
            <a:endParaRPr lang="en-US" baseline="0" dirty="0" smtClean="0"/>
          </a:p>
          <a:p>
            <a:r>
              <a:rPr lang="en-US" baseline="0" dirty="0" smtClean="0"/>
              <a:t>If the victim is fully engulfed, it may be beneficial to keep the bin air ventilation fans operating. Consequently a power source will be needed for these fans.</a:t>
            </a:r>
            <a:endParaRPr lang="en-US" dirty="0" smtClean="0"/>
          </a:p>
          <a:p>
            <a:endParaRPr lang="en-US" dirty="0" smtClean="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9D784C1A-F2E2-4754-8602-C2EFDC361057}"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Instructor Notes:</a:t>
            </a:r>
          </a:p>
          <a:p>
            <a:endParaRPr lang="en-US" dirty="0" smtClean="0"/>
          </a:p>
          <a:p>
            <a:pPr marL="0" indent="0">
              <a:buFont typeface="Arial" panose="020B0604020202020204" pitchFamily="34" charset="0"/>
              <a:buNone/>
            </a:pPr>
            <a:r>
              <a:rPr lang="en-US" dirty="0" smtClean="0"/>
              <a:t>At the</a:t>
            </a:r>
            <a:r>
              <a:rPr lang="en-US" baseline="0" dirty="0" smtClean="0"/>
              <a:t> end of the day all responders were safe, and the victim is safely extricated. Note: this was done with a large amount of equipment and manpower. This rescue also took several hours to perform.</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If the victim has been buried for any length of time he should be transported to the hospital for observation. Other complaints may develop such as ingestion of grain, respiratory distress due to exposure to moldy grain dust, dehydration, hypothermia, and post-traumatic stress. In some cases, the victim worked so hard physically to free himself, that emergency medical personnel were concerned about internal injuries.</a:t>
            </a: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E11E4F8B-8F28-4A3F-99C9-CFD31FB3158D}"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Instructor Notes:</a:t>
            </a:r>
          </a:p>
          <a:p>
            <a:endParaRPr lang="en-US" dirty="0" smtClean="0"/>
          </a:p>
          <a:p>
            <a:r>
              <a:rPr lang="en-US" dirty="0" smtClean="0"/>
              <a:t>Approximately half</a:t>
            </a:r>
            <a:r>
              <a:rPr lang="en-US" baseline="0" dirty="0" smtClean="0"/>
              <a:t> of all grain entrapments and engulfments end up in body recovery. Few have required the use of medical helicopters, even though their use is increasing during these situations. In many cases, if the victim survives, he is able to walk out under his own power.</a:t>
            </a:r>
          </a:p>
          <a:p>
            <a:endParaRPr lang="en-US" baseline="0" dirty="0" smtClean="0"/>
          </a:p>
          <a:p>
            <a:r>
              <a:rPr lang="en-US" baseline="0" dirty="0" smtClean="0"/>
              <a:t>As noted, the victim should be transported, regardless of how he feels, due to the potential of other complicating factors.</a:t>
            </a:r>
            <a:endParaRPr lang="en-US" dirty="0" smtClean="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513FB601-31A1-4E35-B1C9-FEED7F961EF3}"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xfrm>
            <a:off x="897628" y="4427541"/>
            <a:ext cx="5274572" cy="419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Instructor Notes:</a:t>
            </a:r>
          </a:p>
          <a:p>
            <a:endParaRPr lang="en-US" dirty="0" smtClean="0"/>
          </a:p>
          <a:p>
            <a:r>
              <a:rPr lang="en-US" dirty="0" smtClean="0"/>
              <a:t>Review</a:t>
            </a:r>
            <a:r>
              <a:rPr lang="en-US" baseline="0" dirty="0" smtClean="0"/>
              <a:t> this unit by stressing the following points:</a:t>
            </a:r>
          </a:p>
          <a:p>
            <a:pPr marL="228600" indent="-228600">
              <a:buFont typeface="+mj-lt"/>
              <a:buAutoNum type="arabicPeriod"/>
            </a:pPr>
            <a:r>
              <a:rPr lang="en-US" baseline="0" dirty="0" smtClean="0"/>
              <a:t>Grain entrapments and engulfments are preventable. It is hoped that no one attending the training will ever have to use it.</a:t>
            </a:r>
          </a:p>
          <a:p>
            <a:pPr marL="228600" indent="-228600">
              <a:buFont typeface="+mj-lt"/>
              <a:buAutoNum type="arabicPeriod"/>
            </a:pPr>
            <a:r>
              <a:rPr lang="en-US" baseline="0" dirty="0" smtClean="0"/>
              <a:t>In no case should a first responder enter an entrapment situation alone, especially if he or she is the first one on the scene. The risk of becoming a secondary victim is much too high.</a:t>
            </a:r>
          </a:p>
          <a:p>
            <a:pPr marL="228600" indent="-228600">
              <a:buFont typeface="+mj-lt"/>
              <a:buAutoNum type="arabicPeriod"/>
            </a:pPr>
            <a:r>
              <a:rPr lang="en-US" baseline="0" dirty="0" smtClean="0"/>
              <a:t>When responding to an entrapment or engulfment, first responders need to remember that there was a reason that the victim became entrapped and it was most likely due to failure to follow safe work practices. First responders must also comply with standard operating procedures to ensure their safety.</a:t>
            </a:r>
          </a:p>
          <a:p>
            <a:pPr marL="228600" indent="-228600">
              <a:buFont typeface="+mj-lt"/>
              <a:buAutoNum type="arabicPeriod"/>
            </a:pPr>
            <a:r>
              <a:rPr lang="en-US" baseline="0" dirty="0" smtClean="0"/>
              <a:t>Before implementing a response, the scene needs to be carefully assessed for potential threats to first responders.</a:t>
            </a:r>
          </a:p>
          <a:p>
            <a:pPr marL="228600" indent="-228600">
              <a:buFont typeface="+mj-lt"/>
              <a:buAutoNum type="arabicPeriod"/>
            </a:pPr>
            <a:r>
              <a:rPr lang="en-US" baseline="0" dirty="0" smtClean="0"/>
              <a:t>A well planned rescue is more likely to be successful for the victim and less hazardous to the first responders.</a:t>
            </a:r>
          </a:p>
          <a:p>
            <a:pPr marL="228600" indent="-228600">
              <a:buFont typeface="+mj-lt"/>
              <a:buAutoNum type="arabicPeriod"/>
            </a:pPr>
            <a:r>
              <a:rPr lang="en-US" baseline="0" dirty="0" smtClean="0"/>
              <a:t>Close this unit by reminding every participant that he or she is the most important person at the scene and that they are responsible to act in a safe manner. Becoming a secondary victim does not contribute to solving an already difficult event.</a:t>
            </a:r>
          </a:p>
          <a:p>
            <a:pPr marL="228600" indent="-228600">
              <a:buFont typeface="+mj-lt"/>
              <a:buAutoNum type="arabicPeriod"/>
            </a:pPr>
            <a:endParaRPr lang="en-US" dirty="0" smtClean="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0A69AD55-50A2-4AE5-8D57-E9E97A54ED7D}"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Instructor Notes:</a:t>
            </a:r>
          </a:p>
          <a:p>
            <a:endParaRPr lang="en-US" dirty="0" smtClean="0"/>
          </a:p>
          <a:p>
            <a:r>
              <a:rPr lang="en-US" dirty="0" smtClean="0"/>
              <a:t>Answer any questions anyone has on this unit prior</a:t>
            </a:r>
            <a:r>
              <a:rPr lang="en-US" baseline="0" dirty="0" smtClean="0"/>
              <a:t> to moving on</a:t>
            </a:r>
            <a:endParaRPr lang="en-US" dirty="0" smtClean="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866B13A7-B57F-4055-B680-F0F32CBD6A7D}" type="slidenum">
              <a:rPr lang="en-US" smtClean="0"/>
              <a:pPr>
                <a:defRPr/>
              </a:pPr>
              <a:t>36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27541"/>
            <a:ext cx="6172200" cy="4194175"/>
          </a:xfrm>
        </p:spPr>
        <p:txBody>
          <a:bodyPr/>
          <a:lstStyle/>
          <a:p>
            <a:r>
              <a:rPr lang="en-US" dirty="0" smtClean="0"/>
              <a:t>Instructor Notes:</a:t>
            </a:r>
          </a:p>
          <a:p>
            <a:endParaRPr lang="en-US" sz="800" dirty="0" smtClean="0"/>
          </a:p>
          <a:p>
            <a:r>
              <a:rPr lang="en-US" sz="1100" dirty="0" smtClean="0"/>
              <a:t>The contents presented are based upon a few basic assumptions.</a:t>
            </a:r>
            <a:r>
              <a:rPr lang="en-US" sz="1100" baseline="0" dirty="0" smtClean="0"/>
              <a:t> These include:</a:t>
            </a:r>
          </a:p>
          <a:p>
            <a:pPr marL="171450" indent="-171450">
              <a:buFont typeface="Arial" pitchFamily="34" charset="0"/>
              <a:buChar char="•"/>
            </a:pPr>
            <a:r>
              <a:rPr lang="en-US" sz="1100" dirty="0" smtClean="0"/>
              <a:t>There is a real need for an emergency response. Someone is entrapped, engulfed, asphyxiation, entangled, has fallen or been electrocuted</a:t>
            </a:r>
            <a:r>
              <a:rPr lang="en-US" sz="1100" baseline="0" dirty="0" smtClean="0"/>
              <a:t> at a grain storage and handling facility.</a:t>
            </a:r>
          </a:p>
          <a:p>
            <a:pPr marL="171450" indent="-171450">
              <a:buFont typeface="Arial" pitchFamily="34" charset="0"/>
              <a:buChar char="•"/>
            </a:pPr>
            <a:r>
              <a:rPr lang="en-US" sz="1100" dirty="0" smtClean="0"/>
              <a:t>There is someone at the scene who is in charge of the emergency response. Lack of leadership, knowledge or a disorganized response can, and often does, lead to secondary victims. Most emergency response agencies operate under the National Incident Management System (NIMS) that requires that an Incident Commander be designated</a:t>
            </a:r>
            <a:r>
              <a:rPr lang="en-US" sz="1100" baseline="0" dirty="0" smtClean="0"/>
              <a:t> to provide leadership at the scene in consultation with other responding agencies.</a:t>
            </a:r>
          </a:p>
          <a:p>
            <a:pPr marL="171450" indent="-171450">
              <a:buFont typeface="Arial" pitchFamily="34" charset="0"/>
              <a:buChar char="•"/>
            </a:pPr>
            <a:r>
              <a:rPr lang="en-US" sz="1100" baseline="0" dirty="0" smtClean="0"/>
              <a:t>In many rural communities where most of the grain storage facilities are located, access to tactical rescue teams is limited. Response and set-up time may exceed 2-3 hours. The assumption being made is that the initial response team does not have access to some of the skill sets and equipment available from a tactical rescue team.</a:t>
            </a:r>
          </a:p>
          <a:p>
            <a:pPr marL="171450" indent="-171450">
              <a:buFont typeface="Arial" pitchFamily="34" charset="0"/>
              <a:buChar char="•"/>
            </a:pPr>
            <a:r>
              <a:rPr lang="en-US" sz="1100" baseline="0" dirty="0" smtClean="0"/>
              <a:t>Because of the complexities of many larger grain storage and handling facilities, the Incident Commander is greatly benefitted by collaborating with the owner/supervisor of the site. This becomes especially important if automated equipment is involved that may energize unexpectedly.</a:t>
            </a:r>
          </a:p>
          <a:p>
            <a:pPr marL="171450" indent="-171450">
              <a:buFont typeface="Arial" pitchFamily="34" charset="0"/>
              <a:buChar char="•"/>
            </a:pPr>
            <a:r>
              <a:rPr lang="en-US" sz="1100" baseline="0" dirty="0" smtClean="0"/>
              <a:t>With the growing awareness of grain-related incidents and the thousands of first responders who have taken some level of training on responding to these incidents, it is assumed that many first response agencies have now completed some pre-planning for emergencies at grain storage and handling facilities.</a:t>
            </a:r>
          </a:p>
          <a:p>
            <a:pPr marL="0" indent="0">
              <a:buFont typeface="Arial" pitchFamily="34" charset="0"/>
              <a:buNone/>
            </a:pPr>
            <a:r>
              <a:rPr lang="en-US" sz="1100" baseline="0" dirty="0" smtClean="0"/>
              <a:t>	</a:t>
            </a:r>
            <a:endParaRPr lang="en-US" sz="1100"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F6032C-3B43-440C-BEFB-96BD5FDFA4A2}" type="slidenum">
              <a:rPr lang="en-US" smtClean="0"/>
              <a:pPr>
                <a:defRPr/>
              </a:pPr>
              <a:t>4</a:t>
            </a:fld>
            <a:endParaRPr lang="en-US" dirty="0"/>
          </a:p>
        </p:txBody>
      </p:sp>
    </p:spTree>
    <p:extLst>
      <p:ext uri="{BB962C8B-B14F-4D97-AF65-F5344CB8AC3E}">
        <p14:creationId xmlns:p14="http://schemas.microsoft.com/office/powerpoint/2010/main" val="2305358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27541"/>
            <a:ext cx="6096000" cy="4194175"/>
          </a:xfrm>
        </p:spPr>
        <p:txBody>
          <a:bodyPr/>
          <a:lstStyle/>
          <a:p>
            <a:r>
              <a:rPr lang="en-US" dirty="0" smtClean="0"/>
              <a:t>Instructor Notes:</a:t>
            </a:r>
          </a:p>
          <a:p>
            <a:endParaRPr lang="en-US" dirty="0" smtClean="0"/>
          </a:p>
          <a:p>
            <a:r>
              <a:rPr lang="en-US" sz="1000" dirty="0" smtClean="0"/>
              <a:t>The moment that the 911 call is received reporting an entrapment, engulfment, asphyxiation, or entanglement at a grain storage and handling facility a series of pre-planned responses should</a:t>
            </a:r>
            <a:r>
              <a:rPr lang="en-US" sz="1000" baseline="0" dirty="0" smtClean="0"/>
              <a:t> be carried out. These include:</a:t>
            </a:r>
          </a:p>
          <a:p>
            <a:pPr marL="171450" indent="-171450">
              <a:buFont typeface="Arial" pitchFamily="34" charset="0"/>
              <a:buChar char="•"/>
            </a:pPr>
            <a:r>
              <a:rPr lang="en-US" sz="1000" baseline="0" dirty="0" smtClean="0"/>
              <a:t>Determine exactly where the incident has occurred. Remember, the call may be coming from a farmstead phone or cell phone, but the incident may have occurred at a facility at another location miles away. Responding to the address from which the 911 call is being made can be a mistake, resulting in a confused group of first responders at the wrong location. It is also important, to the extent possible, to get a good description of the incident and the number of victims involved.</a:t>
            </a:r>
          </a:p>
          <a:p>
            <a:pPr marL="171450" indent="-171450">
              <a:buFont typeface="Arial" pitchFamily="34" charset="0"/>
              <a:buChar char="•"/>
            </a:pPr>
            <a:r>
              <a:rPr lang="en-US" sz="1000" baseline="0" dirty="0" smtClean="0"/>
              <a:t>Almost every grain entrapment, engulfment, asphyxiation, or entanglement, in the past, has involved multiple emergency agencies. In some cases, over 100 first responders were engaged at the scene. A single rural volunteer fire department, generally, does not have the capability to respond to these incidents alone. At least one aerial platform truck should be sent to the scene.</a:t>
            </a:r>
          </a:p>
          <a:p>
            <a:pPr marL="171450" indent="-171450">
              <a:buFont typeface="Arial" pitchFamily="34" charset="0"/>
              <a:buChar char="•"/>
            </a:pPr>
            <a:r>
              <a:rPr lang="en-US" sz="1000" baseline="0" dirty="0" smtClean="0"/>
              <a:t>Emergency medical services and law enforcement need to be requested to provide care and ensure that order and an appropriate perimeter is maintained. Emergency medical services are there to provide assistance to both the victim(s) and first responders.</a:t>
            </a:r>
          </a:p>
          <a:p>
            <a:pPr marL="171450" indent="-171450">
              <a:buFont typeface="Arial" pitchFamily="34" charset="0"/>
              <a:buChar char="•"/>
            </a:pPr>
            <a:r>
              <a:rPr lang="en-US" sz="1000" baseline="0" dirty="0" smtClean="0"/>
              <a:t>At the same time as other local assistance is being requested, a call should be made to the nearest available tactical rescue team to request their help at the scene.</a:t>
            </a:r>
          </a:p>
          <a:p>
            <a:pPr marL="171450" indent="-171450">
              <a:buFont typeface="Arial" pitchFamily="34" charset="0"/>
              <a:buChar char="•"/>
            </a:pPr>
            <a:r>
              <a:rPr lang="en-US" sz="1000" baseline="0" dirty="0" smtClean="0"/>
              <a:t>If appropriate pre-planning has been done, other action steps can be implemented such as contacting pre-arranged providers of grain handling equipment, including grain vacuum machines, semi-trucks, front end loaders and portable augers. This action step, if not pre-planned may be carried out by personnel of a local commercial grain operation, who have working relationships with many businesses who could provide the needed equipment.</a:t>
            </a:r>
            <a:endParaRPr lang="en-US" sz="1000"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F6032C-3B43-440C-BEFB-96BD5FDFA4A2}" type="slidenum">
              <a:rPr lang="en-US" smtClean="0"/>
              <a:pPr>
                <a:defRPr/>
              </a:pPr>
              <a:t>5</a:t>
            </a:fld>
            <a:endParaRPr lang="en-US" dirty="0"/>
          </a:p>
        </p:txBody>
      </p:sp>
    </p:spTree>
    <p:extLst>
      <p:ext uri="{BB962C8B-B14F-4D97-AF65-F5344CB8AC3E}">
        <p14:creationId xmlns:p14="http://schemas.microsoft.com/office/powerpoint/2010/main" val="2305358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sz="800" dirty="0" smtClean="0"/>
          </a:p>
          <a:p>
            <a:r>
              <a:rPr lang="en-US" sz="800" baseline="0" dirty="0" smtClean="0"/>
              <a:t>The Incident Commander should clearly communicate upon arrival at the scene that no first responder should enter any structure where a victim is entrapped or engulfed in free flowing material, where there is evidence of crusted or bridged material, where there is grain stuck to the inside walls of the structure, where victims may have been exposed to a toxic environment or there is a potential for energized equipment or electrocution . In far too many cases, first responders have entered a situation attempting to save a life only to lose their own from hazards they were not aware of.</a:t>
            </a:r>
          </a:p>
          <a:p>
            <a:endParaRPr lang="en-US" sz="800" baseline="0" dirty="0" smtClean="0"/>
          </a:p>
          <a:p>
            <a:r>
              <a:rPr lang="en-US" sz="800" baseline="0" dirty="0" smtClean="0"/>
              <a:t>All relevant power equipment at the site should be locked out and/or secured to prevent intentional or unintentional operation. If the facility is complex it may be necessary to have the power supplier cut service to the entire facility.</a:t>
            </a:r>
          </a:p>
          <a:p>
            <a:endParaRPr lang="en-US" sz="800" baseline="0" dirty="0" smtClean="0"/>
          </a:p>
          <a:p>
            <a:r>
              <a:rPr lang="en-US" sz="800" dirty="0" smtClean="0"/>
              <a:t>Upon arrival at</a:t>
            </a:r>
            <a:r>
              <a:rPr lang="en-US" sz="800" baseline="0" dirty="0" smtClean="0"/>
              <a:t> the scene, the Incident Commander should establish a workable perimeter to be maintained by law enforcement or assigned rescue personnel. This should prevent non-essential parties from entering the scene.</a:t>
            </a:r>
          </a:p>
          <a:p>
            <a:endParaRPr lang="en-US" sz="800" baseline="0" dirty="0" smtClean="0"/>
          </a:p>
          <a:p>
            <a:r>
              <a:rPr lang="en-US" sz="800" baseline="0" dirty="0" smtClean="0"/>
              <a:t>The location and number of victims should be determined before beginning any response activities. There may be multiple victims, especially if a toxic environment is involved.  Some victims may be completely submerged in the grain and not visible.</a:t>
            </a:r>
          </a:p>
          <a:p>
            <a:endParaRPr lang="en-US" sz="800" baseline="0" dirty="0" smtClean="0"/>
          </a:p>
          <a:p>
            <a:r>
              <a:rPr lang="en-US" sz="800" baseline="0" dirty="0" smtClean="0"/>
              <a:t>To ensure that the work space remains accessible to needed rescue equipment, like the positioning of an aerial platform truck, other responding vehicles need to be parked appropriately. Access routes need to be kept clear at all times.</a:t>
            </a:r>
          </a:p>
          <a:p>
            <a:endParaRPr lang="en-US" sz="800" baseline="0" dirty="0" smtClean="0"/>
          </a:p>
          <a:p>
            <a:r>
              <a:rPr lang="en-US" sz="800" baseline="0" dirty="0" smtClean="0"/>
              <a:t>Because of the complexities of many grain storage and handling facilities, consultation with the facility manager is critical. He or she should be able to identify needed anchor points, location of controls for equipment, access points, and to provide details on the structural characteristics of the facilities.</a:t>
            </a:r>
          </a:p>
          <a:p>
            <a:endParaRPr lang="en-US" sz="800" baseline="0" dirty="0" smtClean="0"/>
          </a:p>
          <a:p>
            <a:r>
              <a:rPr lang="en-US" sz="800" baseline="0" dirty="0" smtClean="0"/>
              <a:t>All of these initial steps may seem burdensome, but can take place very quickly if pre-planning has occurred. Now, it is time to develop a response plan that can be carried out in the most orderly fashion possible, with the greatest potential for success and the lowest risk to first responders.</a:t>
            </a:r>
            <a:endParaRPr lang="en-US" sz="800"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F6032C-3B43-440C-BEFB-96BD5FDFA4A2}" type="slidenum">
              <a:rPr lang="en-US" smtClean="0"/>
              <a:pPr>
                <a:defRPr/>
              </a:pPr>
              <a:t>6</a:t>
            </a:fld>
            <a:endParaRPr lang="en-US" dirty="0"/>
          </a:p>
        </p:txBody>
      </p:sp>
    </p:spTree>
    <p:extLst>
      <p:ext uri="{BB962C8B-B14F-4D97-AF65-F5344CB8AC3E}">
        <p14:creationId xmlns:p14="http://schemas.microsoft.com/office/powerpoint/2010/main" val="2305358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27541"/>
            <a:ext cx="6096000" cy="4194175"/>
          </a:xfrm>
        </p:spPr>
        <p:txBody>
          <a:bodyPr/>
          <a:lstStyle/>
          <a:p>
            <a:r>
              <a:rPr lang="en-US" dirty="0" smtClean="0"/>
              <a:t>Instructor Notes:</a:t>
            </a:r>
          </a:p>
          <a:p>
            <a:endParaRPr lang="en-US" sz="1000" dirty="0" smtClean="0"/>
          </a:p>
          <a:p>
            <a:r>
              <a:rPr lang="en-US" dirty="0" smtClean="0"/>
              <a:t>Every emergency agency has established a set of standard operating procedures to guide their actions during emergencies. In most cases these are written procedures,</a:t>
            </a:r>
            <a:r>
              <a:rPr lang="en-US" baseline="0" dirty="0" smtClean="0"/>
              <a:t> but they may also be unwritten. It is strongly encouraged that every fire/rescue service, that has grain storage and handling facilities in their jurisdiction, develop standard operating procedures for responding to incidents at these facilities.</a:t>
            </a:r>
            <a:endParaRPr lang="en-US" sz="1000" baseline="0" dirty="0" smtClean="0"/>
          </a:p>
          <a:p>
            <a:r>
              <a:rPr lang="en-US" baseline="0" dirty="0" smtClean="0"/>
              <a:t>These procedures should include restraints that recognize the limitations of both the agency’s personnel and equipment. These might include:</a:t>
            </a:r>
          </a:p>
          <a:p>
            <a:pPr marL="171450" indent="-171450">
              <a:buFont typeface="Arial" panose="020B0604020202020204" pitchFamily="34" charset="0"/>
              <a:buChar char="•"/>
            </a:pPr>
            <a:r>
              <a:rPr lang="en-US" baseline="0" dirty="0" smtClean="0"/>
              <a:t>Personnel without appropriate certification or training should be prohibited from operating manlifts, using self-contained breathing apparatus, or accessing locations above a certain height.</a:t>
            </a:r>
          </a:p>
          <a:p>
            <a:pPr marL="171450" indent="-171450">
              <a:buFont typeface="Arial" panose="020B0604020202020204" pitchFamily="34" charset="0"/>
              <a:buChar char="•"/>
            </a:pPr>
            <a:r>
              <a:rPr lang="en-US" baseline="0" dirty="0" smtClean="0"/>
              <a:t>The working height and load capacity of ladders and manlifts should not be exceeded.</a:t>
            </a:r>
            <a:endParaRPr lang="en-US" sz="1000" baseline="0" dirty="0" smtClean="0"/>
          </a:p>
          <a:p>
            <a:pPr marL="0" indent="0">
              <a:buFont typeface="Arial" panose="020B0604020202020204" pitchFamily="34" charset="0"/>
              <a:buNone/>
            </a:pPr>
            <a:r>
              <a:rPr lang="en-US" baseline="0" dirty="0" smtClean="0"/>
              <a:t>Standard operating procedures provide a guide that directs the Incident Commander in deciding when additional resources or help is needed. They can also provide some level of protection, if complied with, from potential liability in the event of follow-up litigation if the rescue is not successful or a secondary injury occurs.</a:t>
            </a:r>
            <a:endParaRPr lang="en-US" sz="1000" baseline="0" dirty="0" smtClean="0"/>
          </a:p>
          <a:p>
            <a:pPr marL="0" indent="0">
              <a:buFont typeface="Arial" panose="020B0604020202020204" pitchFamily="34" charset="0"/>
              <a:buNone/>
            </a:pPr>
            <a:r>
              <a:rPr lang="en-US" dirty="0" smtClean="0"/>
              <a:t>A site safety officer should be responsible for ensuring that first responders are in compliance with the standard operating procedures and has sufficient authority to remove workers from the scene if not in compliance.</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F6032C-3B43-440C-BEFB-96BD5FDFA4A2}" type="slidenum">
              <a:rPr lang="en-US" smtClean="0"/>
              <a:pPr>
                <a:defRPr/>
              </a:pPr>
              <a:t>7</a:t>
            </a:fld>
            <a:endParaRPr lang="en-US" dirty="0"/>
          </a:p>
        </p:txBody>
      </p:sp>
    </p:spTree>
    <p:extLst>
      <p:ext uri="{BB962C8B-B14F-4D97-AF65-F5344CB8AC3E}">
        <p14:creationId xmlns:p14="http://schemas.microsoft.com/office/powerpoint/2010/main" val="1606547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dirty="0" smtClean="0"/>
              <a:t>Briefly review the potential hazards that may be present at the scene of almost any incident at a grain storage and handling facility. These have been covered earlier, but they</a:t>
            </a:r>
            <a:r>
              <a:rPr lang="en-US" baseline="0" dirty="0" smtClean="0"/>
              <a:t> are so important to the well-being of the first responder they should be reviewed again.</a:t>
            </a:r>
          </a:p>
          <a:p>
            <a:endParaRPr lang="en-US" baseline="0" dirty="0" smtClean="0"/>
          </a:p>
          <a:p>
            <a:r>
              <a:rPr lang="en-US" baseline="0" dirty="0" smtClean="0"/>
              <a:t>In many previous incidents, a large number of local farmers, grain elevator workers and family members are already on the scene when fire/rescue personnel arrive. In some cases, these highly passionate volunteers are performing tasks that have the potential for causing injury to themselves or to the victim(s).</a:t>
            </a:r>
          </a:p>
          <a:p>
            <a:endParaRPr lang="en-US" baseline="0" dirty="0" smtClean="0"/>
          </a:p>
          <a:p>
            <a:r>
              <a:rPr lang="en-US" baseline="0" dirty="0" smtClean="0"/>
              <a:t>It may be necessary for the Incident Commander to stop the informal or unorganized rescue efforts in order to better assess the situation and identify potential hazards. These efforts may not be well received, and maybe viewed as hindering the rescue attempt already underway. However, this action may be necessary to reduce the risk of secondary injuries and further injury to the victim(s).</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F6032C-3B43-440C-BEFB-96BD5FDFA4A2}" type="slidenum">
              <a:rPr lang="en-US" smtClean="0"/>
              <a:pPr>
                <a:defRPr/>
              </a:pPr>
              <a:t>8</a:t>
            </a:fld>
            <a:endParaRPr lang="en-US" dirty="0"/>
          </a:p>
        </p:txBody>
      </p:sp>
    </p:spTree>
    <p:extLst>
      <p:ext uri="{BB962C8B-B14F-4D97-AF65-F5344CB8AC3E}">
        <p14:creationId xmlns:p14="http://schemas.microsoft.com/office/powerpoint/2010/main" val="2488093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dirty="0" smtClean="0"/>
              <a:t>There</a:t>
            </a:r>
            <a:r>
              <a:rPr lang="en-US" baseline="0" dirty="0" smtClean="0"/>
              <a:t> is considerable confusion, as noted earlier, over the application of current OSHA standards to emergency situations at grain storage and handling facilities. These standards were drafted to protect employees during normal work activities, not first responders during the conduct of a victim extrication. There are however provisions of the standards (28 CRF 1910.146 and 29 CFR 1910.272) that provide useful directives that should be considered during a rescue effort. They have the potential for preventing secondary victims. If not familiar with the emergency-related provisions, the standards should be reviewed. Copies are included as Attachments 1 and 2.</a:t>
            </a:r>
          </a:p>
          <a:p>
            <a:endParaRPr lang="en-US" baseline="0" dirty="0" smtClean="0"/>
          </a:p>
          <a:p>
            <a:r>
              <a:rPr lang="en-US" baseline="0" dirty="0" smtClean="0"/>
              <a:t>The two standards should be reviewed by all emergency first responders who may be called on to respond to a grain storage and handling incident. This should be part of preplanning activities.</a:t>
            </a:r>
          </a:p>
          <a:p>
            <a:endParaRPr lang="en-US" baseline="0" dirty="0" smtClean="0"/>
          </a:p>
          <a:p>
            <a:r>
              <a:rPr lang="en-US" baseline="0" dirty="0" smtClean="0"/>
              <a:t>Because there are different interpretations regarding the application of these standards, from state-to-state, it would be useful to contact the State OSHA Office or State Fire Marshall’s office to request specific guidance. Again, this should be done as a preplanning activity.</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F6032C-3B43-440C-BEFB-96BD5FDFA4A2}" type="slidenum">
              <a:rPr lang="en-US" smtClean="0"/>
              <a:pPr>
                <a:defRPr/>
              </a:pPr>
              <a:t>9</a:t>
            </a:fld>
            <a:endParaRPr lang="en-US" dirty="0"/>
          </a:p>
        </p:txBody>
      </p:sp>
    </p:spTree>
    <p:extLst>
      <p:ext uri="{BB962C8B-B14F-4D97-AF65-F5344CB8AC3E}">
        <p14:creationId xmlns:p14="http://schemas.microsoft.com/office/powerpoint/2010/main" val="2488093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91F99CB1-9E45-44B8-AEAF-536FF32EB89C}" type="slidenum">
              <a:rPr lang="en-US"/>
              <a:pPr>
                <a:defRPr/>
              </a:pPr>
              <a:t>‹#›</a:t>
            </a:fld>
            <a:endParaRPr lang="en-US" dirty="0"/>
          </a:p>
        </p:txBody>
      </p:sp>
    </p:spTree>
    <p:extLst>
      <p:ext uri="{BB962C8B-B14F-4D97-AF65-F5344CB8AC3E}">
        <p14:creationId xmlns:p14="http://schemas.microsoft.com/office/powerpoint/2010/main" val="1312581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CBC16DEF-61AB-4CDD-870E-ED48887F3063}" type="slidenum">
              <a:rPr lang="en-US"/>
              <a:pPr>
                <a:defRPr/>
              </a:pPr>
              <a:t>‹#›</a:t>
            </a:fld>
            <a:endParaRPr lang="en-US" dirty="0"/>
          </a:p>
        </p:txBody>
      </p:sp>
    </p:spTree>
    <p:extLst>
      <p:ext uri="{BB962C8B-B14F-4D97-AF65-F5344CB8AC3E}">
        <p14:creationId xmlns:p14="http://schemas.microsoft.com/office/powerpoint/2010/main" val="3057018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7FB74ABA-B5CE-4D9C-B19D-EF7E03A3F78F}" type="slidenum">
              <a:rPr lang="en-US"/>
              <a:pPr>
                <a:defRPr/>
              </a:pPr>
              <a:t>‹#›</a:t>
            </a:fld>
            <a:endParaRPr lang="en-US" dirty="0"/>
          </a:p>
        </p:txBody>
      </p:sp>
    </p:spTree>
    <p:extLst>
      <p:ext uri="{BB962C8B-B14F-4D97-AF65-F5344CB8AC3E}">
        <p14:creationId xmlns:p14="http://schemas.microsoft.com/office/powerpoint/2010/main" val="981551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4191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2044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81600" y="20447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81600" y="41783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dt" sz="half" idx="10"/>
          </p:nvPr>
        </p:nvSpPr>
        <p:spPr>
          <a:ln/>
        </p:spPr>
        <p:txBody>
          <a:bodyPr/>
          <a:lstStyle>
            <a:lvl1pPr>
              <a:defRPr/>
            </a:lvl1pPr>
          </a:lstStyle>
          <a:p>
            <a:pPr>
              <a:defRPr/>
            </a:pPr>
            <a:endParaRPr lang="en-US" dirty="0"/>
          </a:p>
        </p:txBody>
      </p:sp>
      <p:sp>
        <p:nvSpPr>
          <p:cNvPr id="7"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9"/>
          <p:cNvSpPr>
            <a:spLocks noGrp="1" noChangeArrowheads="1"/>
          </p:cNvSpPr>
          <p:nvPr>
            <p:ph type="sldNum" sz="quarter" idx="12"/>
          </p:nvPr>
        </p:nvSpPr>
        <p:spPr>
          <a:ln/>
        </p:spPr>
        <p:txBody>
          <a:bodyPr/>
          <a:lstStyle>
            <a:lvl1pPr>
              <a:defRPr/>
            </a:lvl1pPr>
          </a:lstStyle>
          <a:p>
            <a:pPr>
              <a:defRPr/>
            </a:pPr>
            <a:fld id="{CAAFC9E2-C9F3-4FA5-91D2-BD88A0B6D3C4}" type="slidenum">
              <a:rPr lang="en-US"/>
              <a:pPr>
                <a:defRPr/>
              </a:pPr>
              <a:t>‹#›</a:t>
            </a:fld>
            <a:endParaRPr lang="en-US" dirty="0"/>
          </a:p>
        </p:txBody>
      </p:sp>
    </p:spTree>
    <p:extLst>
      <p:ext uri="{BB962C8B-B14F-4D97-AF65-F5344CB8AC3E}">
        <p14:creationId xmlns:p14="http://schemas.microsoft.com/office/powerpoint/2010/main" val="1877760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18"/>
            <p:cNvSpPr>
              <a:spLocks/>
            </p:cNvSpPr>
            <p:nvPr/>
          </p:nvSpPr>
          <p:spPr bwMode="auto">
            <a:xfrm>
              <a:off x="35443" y="5135526"/>
              <a:ext cx="9108557" cy="838200"/>
            </a:xfrm>
            <a:custGeom>
              <a:avLst/>
              <a:gdLst>
                <a:gd name="T0" fmla="*/ 0 w 5760"/>
                <a:gd name="T1" fmla="*/ 0 h 528"/>
                <a:gd name="T2" fmla="*/ 9108557 w 5760"/>
                <a:gd name="T3" fmla="*/ 0 h 528"/>
                <a:gd name="T4" fmla="*/ 9108557 w 5760"/>
                <a:gd name="T5" fmla="*/ 838200 h 528"/>
                <a:gd name="T6" fmla="*/ 7590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361A8488-3143-4362-9C2D-A12D9DD80484}" type="slidenum">
              <a:rPr lang="en-US"/>
              <a:pPr>
                <a:defRPr/>
              </a:pPr>
              <a:t>‹#›</a:t>
            </a:fld>
            <a:endParaRPr lang="en-US" dirty="0"/>
          </a:p>
        </p:txBody>
      </p:sp>
    </p:spTree>
    <p:extLst>
      <p:ext uri="{BB962C8B-B14F-4D97-AF65-F5344CB8AC3E}">
        <p14:creationId xmlns:p14="http://schemas.microsoft.com/office/powerpoint/2010/main" val="4271358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30B58339-9F14-48BE-99C7-77CC2816E81B}" type="slidenum">
              <a:rPr lang="en-US"/>
              <a:pPr>
                <a:defRPr/>
              </a:pPr>
              <a:t>‹#›</a:t>
            </a:fld>
            <a:endParaRPr lang="en-US" dirty="0"/>
          </a:p>
        </p:txBody>
      </p:sp>
    </p:spTree>
    <p:extLst>
      <p:ext uri="{BB962C8B-B14F-4D97-AF65-F5344CB8AC3E}">
        <p14:creationId xmlns:p14="http://schemas.microsoft.com/office/powerpoint/2010/main" val="82155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444C07BF-0283-4BD4-8695-79FD97005AE2}" type="slidenum">
              <a:rPr lang="en-US"/>
              <a:pPr>
                <a:defRPr/>
              </a:pPr>
              <a:t>‹#›</a:t>
            </a:fld>
            <a:endParaRPr lang="en-US" dirty="0"/>
          </a:p>
        </p:txBody>
      </p:sp>
    </p:spTree>
    <p:extLst>
      <p:ext uri="{BB962C8B-B14F-4D97-AF65-F5344CB8AC3E}">
        <p14:creationId xmlns:p14="http://schemas.microsoft.com/office/powerpoint/2010/main" val="2863630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B340CC26-BA64-4C54-B7D0-EC579C05B797}" type="slidenum">
              <a:rPr lang="en-US"/>
              <a:pPr>
                <a:defRPr/>
              </a:pPr>
              <a:t>‹#›</a:t>
            </a:fld>
            <a:endParaRPr lang="en-US" dirty="0"/>
          </a:p>
        </p:txBody>
      </p:sp>
    </p:spTree>
    <p:extLst>
      <p:ext uri="{BB962C8B-B14F-4D97-AF65-F5344CB8AC3E}">
        <p14:creationId xmlns:p14="http://schemas.microsoft.com/office/powerpoint/2010/main" val="28158239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D19A6A8A-E100-498E-B4F8-BB826AF68B60}" type="slidenum">
              <a:rPr lang="en-US"/>
              <a:pPr>
                <a:defRPr/>
              </a:pPr>
              <a:t>‹#›</a:t>
            </a:fld>
            <a:endParaRPr lang="en-US" dirty="0"/>
          </a:p>
        </p:txBody>
      </p:sp>
    </p:spTree>
    <p:extLst>
      <p:ext uri="{BB962C8B-B14F-4D97-AF65-F5344CB8AC3E}">
        <p14:creationId xmlns:p14="http://schemas.microsoft.com/office/powerpoint/2010/main" val="38698343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9EBE52B5-CCE2-4B21-B366-AE1B89FBC1EA}" type="slidenum">
              <a:rPr lang="en-US"/>
              <a:pPr>
                <a:defRPr/>
              </a:pPr>
              <a:t>‹#›</a:t>
            </a:fld>
            <a:endParaRPr lang="en-US" dirty="0"/>
          </a:p>
        </p:txBody>
      </p:sp>
    </p:spTree>
    <p:extLst>
      <p:ext uri="{BB962C8B-B14F-4D97-AF65-F5344CB8AC3E}">
        <p14:creationId xmlns:p14="http://schemas.microsoft.com/office/powerpoint/2010/main" val="5115531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1647157D-D27E-4251-ABDC-DB2F3EAED642}" type="slidenum">
              <a:rPr lang="en-US"/>
              <a:pPr>
                <a:defRPr/>
              </a:pPr>
              <a:t>‹#›</a:t>
            </a:fld>
            <a:endParaRPr lang="en-US" dirty="0"/>
          </a:p>
        </p:txBody>
      </p:sp>
    </p:spTree>
    <p:extLst>
      <p:ext uri="{BB962C8B-B14F-4D97-AF65-F5344CB8AC3E}">
        <p14:creationId xmlns:p14="http://schemas.microsoft.com/office/powerpoint/2010/main" val="1676181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F61FD285-C0C0-4BD5-AB08-4FB25C44BED7}" type="slidenum">
              <a:rPr lang="en-US"/>
              <a:pPr>
                <a:defRPr/>
              </a:pPr>
              <a:t>‹#›</a:t>
            </a:fld>
            <a:endParaRPr lang="en-US" dirty="0"/>
          </a:p>
        </p:txBody>
      </p:sp>
    </p:spTree>
    <p:extLst>
      <p:ext uri="{BB962C8B-B14F-4D97-AF65-F5344CB8AC3E}">
        <p14:creationId xmlns:p14="http://schemas.microsoft.com/office/powerpoint/2010/main" val="2157848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F5A30701-3891-4699-89D4-6E7CF53F0AA9}" type="slidenum">
              <a:rPr lang="en-US"/>
              <a:pPr>
                <a:defRPr/>
              </a:pPr>
              <a:t>‹#›</a:t>
            </a:fld>
            <a:endParaRPr lang="en-US" dirty="0"/>
          </a:p>
        </p:txBody>
      </p:sp>
    </p:spTree>
    <p:extLst>
      <p:ext uri="{BB962C8B-B14F-4D97-AF65-F5344CB8AC3E}">
        <p14:creationId xmlns:p14="http://schemas.microsoft.com/office/powerpoint/2010/main" val="16986701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15"/>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7" name="Right Triangle 6"/>
          <p:cNvSpPr>
            <a:spLocks/>
          </p:cNvSpPr>
          <p:nvPr/>
        </p:nvSpPr>
        <p:spPr bwMode="auto">
          <a:xfrm>
            <a:off x="-6042" y="5791253"/>
            <a:ext cx="3402314" cy="1080868"/>
          </a:xfrm>
          <a:prstGeom prst="rtTriangle">
            <a:avLst/>
          </a:prstGeom>
          <a:blipFill>
            <a:blip r:embed="rId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08328AB7-E7E3-40ED-AFE7-EADC00AF2005}" type="slidenum">
              <a:rPr lang="en-US"/>
              <a:pPr>
                <a:defRPr/>
              </a:pPr>
              <a:t>‹#›</a:t>
            </a:fld>
            <a:endParaRPr lang="en-US" dirty="0"/>
          </a:p>
        </p:txBody>
      </p:sp>
    </p:spTree>
    <p:extLst>
      <p:ext uri="{BB962C8B-B14F-4D97-AF65-F5344CB8AC3E}">
        <p14:creationId xmlns:p14="http://schemas.microsoft.com/office/powerpoint/2010/main" val="18429203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71FE6E64-8B63-4F46-990E-18BC609EE047}" type="slidenum">
              <a:rPr lang="en-US"/>
              <a:pPr>
                <a:defRPr/>
              </a:pPr>
              <a:t>‹#›</a:t>
            </a:fld>
            <a:endParaRPr lang="en-US" dirty="0"/>
          </a:p>
        </p:txBody>
      </p:sp>
    </p:spTree>
    <p:extLst>
      <p:ext uri="{BB962C8B-B14F-4D97-AF65-F5344CB8AC3E}">
        <p14:creationId xmlns:p14="http://schemas.microsoft.com/office/powerpoint/2010/main" val="497312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A564939E-3BF2-4D88-94B4-2234D9F13C26}" type="slidenum">
              <a:rPr lang="en-US"/>
              <a:pPr>
                <a:defRPr/>
              </a:pPr>
              <a:t>‹#›</a:t>
            </a:fld>
            <a:endParaRPr lang="en-US" dirty="0"/>
          </a:p>
        </p:txBody>
      </p:sp>
    </p:spTree>
    <p:extLst>
      <p:ext uri="{BB962C8B-B14F-4D97-AF65-F5344CB8AC3E}">
        <p14:creationId xmlns:p14="http://schemas.microsoft.com/office/powerpoint/2010/main" val="904017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E7472C1E-B5A0-4579-80A0-4E27A9944CC5}" type="slidenum">
              <a:rPr lang="en-US"/>
              <a:pPr>
                <a:defRPr/>
              </a:pPr>
              <a:t>‹#›</a:t>
            </a:fld>
            <a:endParaRPr lang="en-US" dirty="0"/>
          </a:p>
        </p:txBody>
      </p:sp>
    </p:spTree>
    <p:extLst>
      <p:ext uri="{BB962C8B-B14F-4D97-AF65-F5344CB8AC3E}">
        <p14:creationId xmlns:p14="http://schemas.microsoft.com/office/powerpoint/2010/main" val="2313738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BDD511F0-46D4-49DD-B45C-F94C56F81D41}" type="slidenum">
              <a:rPr lang="en-US"/>
              <a:pPr>
                <a:defRPr/>
              </a:pPr>
              <a:t>‹#›</a:t>
            </a:fld>
            <a:endParaRPr lang="en-US" dirty="0"/>
          </a:p>
        </p:txBody>
      </p:sp>
    </p:spTree>
    <p:extLst>
      <p:ext uri="{BB962C8B-B14F-4D97-AF65-F5344CB8AC3E}">
        <p14:creationId xmlns:p14="http://schemas.microsoft.com/office/powerpoint/2010/main" val="1511867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dirty="0"/>
          </a:p>
        </p:txBody>
      </p:sp>
      <p:sp>
        <p:nvSpPr>
          <p:cNvPr id="8"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9"/>
          <p:cNvSpPr>
            <a:spLocks noGrp="1" noChangeArrowheads="1"/>
          </p:cNvSpPr>
          <p:nvPr>
            <p:ph type="sldNum" sz="quarter" idx="12"/>
          </p:nvPr>
        </p:nvSpPr>
        <p:spPr>
          <a:ln/>
        </p:spPr>
        <p:txBody>
          <a:bodyPr/>
          <a:lstStyle>
            <a:lvl1pPr>
              <a:defRPr/>
            </a:lvl1pPr>
          </a:lstStyle>
          <a:p>
            <a:pPr>
              <a:defRPr/>
            </a:pPr>
            <a:fld id="{254CB1CE-EE7C-4C1E-9C1F-E31243EE744D}" type="slidenum">
              <a:rPr lang="en-US"/>
              <a:pPr>
                <a:defRPr/>
              </a:pPr>
              <a:t>‹#›</a:t>
            </a:fld>
            <a:endParaRPr lang="en-US" dirty="0"/>
          </a:p>
        </p:txBody>
      </p:sp>
    </p:spTree>
    <p:extLst>
      <p:ext uri="{BB962C8B-B14F-4D97-AF65-F5344CB8AC3E}">
        <p14:creationId xmlns:p14="http://schemas.microsoft.com/office/powerpoint/2010/main" val="396644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dirty="0"/>
          </a:p>
        </p:txBody>
      </p:sp>
      <p:sp>
        <p:nvSpPr>
          <p:cNvPr id="4"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9"/>
          <p:cNvSpPr>
            <a:spLocks noGrp="1" noChangeArrowheads="1"/>
          </p:cNvSpPr>
          <p:nvPr>
            <p:ph type="sldNum" sz="quarter" idx="12"/>
          </p:nvPr>
        </p:nvSpPr>
        <p:spPr>
          <a:ln/>
        </p:spPr>
        <p:txBody>
          <a:bodyPr/>
          <a:lstStyle>
            <a:lvl1pPr>
              <a:defRPr/>
            </a:lvl1pPr>
          </a:lstStyle>
          <a:p>
            <a:pPr>
              <a:defRPr/>
            </a:pPr>
            <a:fld id="{5B17DA44-2289-41DE-8D4C-592EAF449868}" type="slidenum">
              <a:rPr lang="en-US"/>
              <a:pPr>
                <a:defRPr/>
              </a:pPr>
              <a:t>‹#›</a:t>
            </a:fld>
            <a:endParaRPr lang="en-US" dirty="0"/>
          </a:p>
        </p:txBody>
      </p:sp>
    </p:spTree>
    <p:extLst>
      <p:ext uri="{BB962C8B-B14F-4D97-AF65-F5344CB8AC3E}">
        <p14:creationId xmlns:p14="http://schemas.microsoft.com/office/powerpoint/2010/main" val="4155455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dirty="0"/>
          </a:p>
        </p:txBody>
      </p:sp>
      <p:sp>
        <p:nvSpPr>
          <p:cNvPr id="3"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9"/>
          <p:cNvSpPr>
            <a:spLocks noGrp="1" noChangeArrowheads="1"/>
          </p:cNvSpPr>
          <p:nvPr>
            <p:ph type="sldNum" sz="quarter" idx="12"/>
          </p:nvPr>
        </p:nvSpPr>
        <p:spPr>
          <a:ln/>
        </p:spPr>
        <p:txBody>
          <a:bodyPr/>
          <a:lstStyle>
            <a:lvl1pPr>
              <a:defRPr/>
            </a:lvl1pPr>
          </a:lstStyle>
          <a:p>
            <a:pPr>
              <a:defRPr/>
            </a:pPr>
            <a:fld id="{E26B1954-5832-4C4D-8C95-3DF93066781E}" type="slidenum">
              <a:rPr lang="en-US"/>
              <a:pPr>
                <a:defRPr/>
              </a:pPr>
              <a:t>‹#›</a:t>
            </a:fld>
            <a:endParaRPr lang="en-US" dirty="0"/>
          </a:p>
        </p:txBody>
      </p:sp>
    </p:spTree>
    <p:extLst>
      <p:ext uri="{BB962C8B-B14F-4D97-AF65-F5344CB8AC3E}">
        <p14:creationId xmlns:p14="http://schemas.microsoft.com/office/powerpoint/2010/main" val="1141191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14851E7E-6901-443D-A246-5DEB03481E95}" type="slidenum">
              <a:rPr lang="en-US"/>
              <a:pPr>
                <a:defRPr/>
              </a:pPr>
              <a:t>‹#›</a:t>
            </a:fld>
            <a:endParaRPr lang="en-US" dirty="0"/>
          </a:p>
        </p:txBody>
      </p:sp>
    </p:spTree>
    <p:extLst>
      <p:ext uri="{BB962C8B-B14F-4D97-AF65-F5344CB8AC3E}">
        <p14:creationId xmlns:p14="http://schemas.microsoft.com/office/powerpoint/2010/main" val="2590486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59A7EE47-FA81-4273-8E2B-DB51B1C8EDD3}" type="slidenum">
              <a:rPr lang="en-US"/>
              <a:pPr>
                <a:defRPr/>
              </a:pPr>
              <a:t>‹#›</a:t>
            </a:fld>
            <a:endParaRPr lang="en-US" dirty="0"/>
          </a:p>
        </p:txBody>
      </p:sp>
    </p:spTree>
    <p:extLst>
      <p:ext uri="{BB962C8B-B14F-4D97-AF65-F5344CB8AC3E}">
        <p14:creationId xmlns:p14="http://schemas.microsoft.com/office/powerpoint/2010/main" val="2645850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32"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dirty="0"/>
            </a:p>
          </p:txBody>
        </p:sp>
        <p:sp>
          <p:nvSpPr>
            <p:cNvPr id="1033"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dirty="0"/>
            </a:p>
          </p:txBody>
        </p:sp>
      </p:grpSp>
      <p:sp>
        <p:nvSpPr>
          <p:cNvPr id="1027"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Grain System Planning</a:t>
            </a:r>
          </a:p>
        </p:txBody>
      </p:sp>
      <p:sp>
        <p:nvSpPr>
          <p:cNvPr id="1028"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 name="Rectangle 7"/>
          <p:cNvSpPr>
            <a:spLocks noGrp="1" noChangeArrowheads="1"/>
          </p:cNvSpPr>
          <p:nvPr>
            <p:ph type="dt" sz="half" idx="2"/>
          </p:nvPr>
        </p:nvSpPr>
        <p:spPr bwMode="auto">
          <a:xfrm>
            <a:off x="12954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solidFill>
                  <a:srgbClr val="FFFFFF"/>
                </a:solidFill>
                <a:latin typeface="Arial Narrow" pitchFamily="34" charset="0"/>
                <a:cs typeface="+mn-cs"/>
              </a:defRPr>
            </a:lvl1pPr>
          </a:lstStyle>
          <a:p>
            <a:pPr>
              <a:defRPr/>
            </a:pPr>
            <a:endParaRPr lang="en-US" dirty="0"/>
          </a:p>
        </p:txBody>
      </p:sp>
      <p:sp>
        <p:nvSpPr>
          <p:cNvPr id="57" name="Rectangle 8"/>
          <p:cNvSpPr>
            <a:spLocks noGrp="1" noChangeArrowheads="1"/>
          </p:cNvSpPr>
          <p:nvPr>
            <p:ph type="ftr" sz="quarter" idx="3"/>
          </p:nvPr>
        </p:nvSpPr>
        <p:spPr bwMode="auto">
          <a:xfrm>
            <a:off x="37338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FFFFFF"/>
                </a:solidFill>
                <a:latin typeface="Arial Narrow" pitchFamily="34" charset="0"/>
                <a:cs typeface="+mn-cs"/>
              </a:defRPr>
            </a:lvl1pPr>
          </a:lstStyle>
          <a:p>
            <a:pPr>
              <a:defRPr/>
            </a:pPr>
            <a:endParaRPr lang="en-US" dirty="0"/>
          </a:p>
        </p:txBody>
      </p:sp>
      <p:sp>
        <p:nvSpPr>
          <p:cNvPr id="58" name="Rectangle 9"/>
          <p:cNvSpPr>
            <a:spLocks noGrp="1" noChangeArrowheads="1"/>
          </p:cNvSpPr>
          <p:nvPr>
            <p:ph type="sldNum" sz="quarter" idx="4"/>
          </p:nvPr>
        </p:nvSpPr>
        <p:spPr bwMode="auto">
          <a:xfrm>
            <a:off x="71628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solidFill>
                  <a:srgbClr val="FFFFFF"/>
                </a:solidFill>
                <a:latin typeface="Arial Narrow" pitchFamily="34" charset="0"/>
                <a:cs typeface="+mn-cs"/>
              </a:defRPr>
            </a:lvl1pPr>
          </a:lstStyle>
          <a:p>
            <a:pPr>
              <a:defRPr/>
            </a:pPr>
            <a:fld id="{5FE805F1-F27C-4E75-826E-1F2B31D5EA8D}"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 id="2147484184"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kumimoji="1" sz="4400" b="1" i="1">
          <a:solidFill>
            <a:schemeClr val="tx1"/>
          </a:solidFill>
          <a:latin typeface="+mj-lt"/>
          <a:ea typeface="+mj-ea"/>
          <a:cs typeface="+mj-cs"/>
        </a:defRPr>
      </a:lvl1pPr>
      <a:lvl2pPr algn="l" rtl="0" eaLnBrk="0" fontAlgn="base" hangingPunct="0">
        <a:spcBef>
          <a:spcPct val="0"/>
        </a:spcBef>
        <a:spcAft>
          <a:spcPct val="0"/>
        </a:spcAft>
        <a:defRPr kumimoji="1" sz="4400" b="1" i="1">
          <a:solidFill>
            <a:schemeClr val="tx1"/>
          </a:solidFill>
          <a:latin typeface="Arial" charset="0"/>
        </a:defRPr>
      </a:lvl2pPr>
      <a:lvl3pPr algn="l" rtl="0" eaLnBrk="0" fontAlgn="base" hangingPunct="0">
        <a:spcBef>
          <a:spcPct val="0"/>
        </a:spcBef>
        <a:spcAft>
          <a:spcPct val="0"/>
        </a:spcAft>
        <a:defRPr kumimoji="1" sz="4400" b="1" i="1">
          <a:solidFill>
            <a:schemeClr val="tx1"/>
          </a:solidFill>
          <a:latin typeface="Arial" charset="0"/>
        </a:defRPr>
      </a:lvl3pPr>
      <a:lvl4pPr algn="l" rtl="0" eaLnBrk="0" fontAlgn="base" hangingPunct="0">
        <a:spcBef>
          <a:spcPct val="0"/>
        </a:spcBef>
        <a:spcAft>
          <a:spcPct val="0"/>
        </a:spcAft>
        <a:defRPr kumimoji="1" sz="4400" b="1" i="1">
          <a:solidFill>
            <a:schemeClr val="tx1"/>
          </a:solidFill>
          <a:latin typeface="Arial" charset="0"/>
        </a:defRPr>
      </a:lvl4pPr>
      <a:lvl5pPr algn="l" rtl="0" eaLnBrk="0" fontAlgn="base" hangingPunct="0">
        <a:spcBef>
          <a:spcPct val="0"/>
        </a:spcBef>
        <a:spcAft>
          <a:spcPct val="0"/>
        </a:spcAft>
        <a:defRPr kumimoji="1" sz="4400" b="1" i="1">
          <a:solidFill>
            <a:schemeClr val="tx1"/>
          </a:solidFill>
          <a:latin typeface="Arial" charset="0"/>
        </a:defRPr>
      </a:lvl5pPr>
      <a:lvl6pPr marL="457200" algn="l" rtl="0" fontAlgn="base">
        <a:spcBef>
          <a:spcPct val="0"/>
        </a:spcBef>
        <a:spcAft>
          <a:spcPct val="0"/>
        </a:spcAft>
        <a:defRPr kumimoji="1" sz="4400" b="1" i="1">
          <a:solidFill>
            <a:schemeClr val="tx1"/>
          </a:solidFill>
          <a:latin typeface="Arial" charset="0"/>
        </a:defRPr>
      </a:lvl6pPr>
      <a:lvl7pPr marL="914400" algn="l" rtl="0" fontAlgn="base">
        <a:spcBef>
          <a:spcPct val="0"/>
        </a:spcBef>
        <a:spcAft>
          <a:spcPct val="0"/>
        </a:spcAft>
        <a:defRPr kumimoji="1" sz="4400" b="1" i="1">
          <a:solidFill>
            <a:schemeClr val="tx1"/>
          </a:solidFill>
          <a:latin typeface="Arial" charset="0"/>
        </a:defRPr>
      </a:lvl7pPr>
      <a:lvl8pPr marL="1371600" algn="l" rtl="0" fontAlgn="base">
        <a:spcBef>
          <a:spcPct val="0"/>
        </a:spcBef>
        <a:spcAft>
          <a:spcPct val="0"/>
        </a:spcAft>
        <a:defRPr kumimoji="1" sz="4400" b="1" i="1">
          <a:solidFill>
            <a:schemeClr val="tx1"/>
          </a:solidFill>
          <a:latin typeface="Arial" charset="0"/>
        </a:defRPr>
      </a:lvl8pPr>
      <a:lvl9pPr marL="1828800" algn="l" rtl="0" fontAlgn="base">
        <a:spcBef>
          <a:spcPct val="0"/>
        </a:spcBef>
        <a:spcAft>
          <a:spcPct val="0"/>
        </a:spcAft>
        <a:defRPr kumimoji="1" sz="4400" b="1" i="1">
          <a:solidFill>
            <a:schemeClr val="tx1"/>
          </a:solidFill>
          <a:latin typeface="Arial" charset="0"/>
        </a:defRPr>
      </a:lvl9pPr>
    </p:titleStyle>
    <p:bodyStyle>
      <a:lvl1pPr marL="342900" indent="-342900" algn="l" rtl="0" eaLnBrk="0" fontAlgn="base" hangingPunct="0">
        <a:spcBef>
          <a:spcPct val="20000"/>
        </a:spcBef>
        <a:spcAft>
          <a:spcPct val="0"/>
        </a:spcAft>
        <a:buClr>
          <a:schemeClr val="accent1"/>
        </a:buClr>
        <a:buSzPct val="75000"/>
        <a:buFont typeface="Monotype Sorts"/>
        <a:buChar char="•"/>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b="1">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Impact" pitchFamily="34" charset="0"/>
        </a:defRPr>
      </a:lvl3pPr>
      <a:lvl4pPr marL="1600200" indent="-228600" algn="l" rtl="0" eaLnBrk="0" fontAlgn="base" hangingPunct="0">
        <a:spcBef>
          <a:spcPct val="20000"/>
        </a:spcBef>
        <a:spcAft>
          <a:spcPct val="0"/>
        </a:spcAft>
        <a:buChar char="–"/>
        <a:defRPr kumimoji="1" sz="2000">
          <a:solidFill>
            <a:schemeClr val="tx1"/>
          </a:solidFill>
          <a:latin typeface="Impact" pitchFamily="34" charset="0"/>
        </a:defRPr>
      </a:lvl4pPr>
      <a:lvl5pPr marL="2057400" indent="-228600" algn="l" rtl="0" eaLnBrk="0" fontAlgn="base" hangingPunct="0">
        <a:spcBef>
          <a:spcPct val="20000"/>
        </a:spcBef>
        <a:spcAft>
          <a:spcPct val="0"/>
        </a:spcAft>
        <a:buChar char="»"/>
        <a:defRPr kumimoji="1" sz="2000">
          <a:solidFill>
            <a:schemeClr val="tx1"/>
          </a:solidFill>
          <a:latin typeface="Impact" pitchFamily="34" charset="0"/>
        </a:defRPr>
      </a:lvl5pPr>
      <a:lvl6pPr marL="2514600" indent="-228600" algn="l" rtl="0" fontAlgn="base">
        <a:spcBef>
          <a:spcPct val="20000"/>
        </a:spcBef>
        <a:spcAft>
          <a:spcPct val="0"/>
        </a:spcAft>
        <a:buChar char="»"/>
        <a:defRPr kumimoji="1" sz="2000">
          <a:solidFill>
            <a:schemeClr val="tx1"/>
          </a:solidFill>
          <a:latin typeface="Impact" pitchFamily="34" charset="0"/>
        </a:defRPr>
      </a:lvl6pPr>
      <a:lvl7pPr marL="2971800" indent="-228600" algn="l" rtl="0" fontAlgn="base">
        <a:spcBef>
          <a:spcPct val="20000"/>
        </a:spcBef>
        <a:spcAft>
          <a:spcPct val="0"/>
        </a:spcAft>
        <a:buChar char="»"/>
        <a:defRPr kumimoji="1" sz="2000">
          <a:solidFill>
            <a:schemeClr val="tx1"/>
          </a:solidFill>
          <a:latin typeface="Impact" pitchFamily="34" charset="0"/>
        </a:defRPr>
      </a:lvl7pPr>
      <a:lvl8pPr marL="3429000" indent="-228600" algn="l" rtl="0" fontAlgn="base">
        <a:spcBef>
          <a:spcPct val="20000"/>
        </a:spcBef>
        <a:spcAft>
          <a:spcPct val="0"/>
        </a:spcAft>
        <a:buChar char="»"/>
        <a:defRPr kumimoji="1" sz="2000">
          <a:solidFill>
            <a:schemeClr val="tx1"/>
          </a:solidFill>
          <a:latin typeface="Impact" pitchFamily="34" charset="0"/>
        </a:defRPr>
      </a:lvl8pPr>
      <a:lvl9pPr marL="3886200" indent="-228600" algn="l" rtl="0" fontAlgn="base">
        <a:spcBef>
          <a:spcPct val="20000"/>
        </a:spcBef>
        <a:spcAft>
          <a:spcPct val="0"/>
        </a:spcAft>
        <a:buChar char="»"/>
        <a:defRPr kumimoji="1" sz="2000">
          <a:solidFill>
            <a:schemeClr val="tx1"/>
          </a:solidFill>
          <a:latin typeface="Impac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2051" name="Freeform 11"/>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14" name="Right Triangle 13"/>
          <p:cNvSpPr>
            <a:spLocks/>
          </p:cNvSpPr>
          <p:nvPr/>
        </p:nvSpPr>
        <p:spPr bwMode="auto">
          <a:xfrm>
            <a:off x="-6042" y="5791253"/>
            <a:ext cx="3402314" cy="1080868"/>
          </a:xfrm>
          <a:prstGeom prst="rtTriangle">
            <a:avLst/>
          </a:prstGeom>
          <a:blipFill>
            <a:blip r:embed="rId14"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1EE3665D-EE7A-4C0C-B69B-78E678B300E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89" r:id="rId1"/>
    <p:sldLayoutId id="2147484185" r:id="rId2"/>
    <p:sldLayoutId id="2147484190" r:id="rId3"/>
    <p:sldLayoutId id="2147484191" r:id="rId4"/>
    <p:sldLayoutId id="2147484192" r:id="rId5"/>
    <p:sldLayoutId id="2147484193" r:id="rId6"/>
    <p:sldLayoutId id="2147484186" r:id="rId7"/>
    <p:sldLayoutId id="2147484194" r:id="rId8"/>
    <p:sldLayoutId id="2147484195" r:id="rId9"/>
    <p:sldLayoutId id="2147484187" r:id="rId10"/>
    <p:sldLayoutId id="2147484188" r:id="rId11"/>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8.xml"/><Relationship Id="rId5" Type="http://schemas.openxmlformats.org/officeDocument/2006/relationships/image" Target="../media/image34.pn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18.xml"/><Relationship Id="rId5" Type="http://schemas.openxmlformats.org/officeDocument/2006/relationships/image" Target="../media/image34.png"/><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https://scontent-b.xx.fbcdn.net/hphotos-prn2/v/t35/1548063_807679185915965_693248902_o.jpg?oh=312365f11b9e8a1e63d585645c079d94&amp;oe=52FD954A"/>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2844" y="0"/>
            <a:ext cx="9156843" cy="6858000"/>
          </a:xfrm>
          <a:prstGeom prst="rect">
            <a:avLst/>
          </a:prstGeom>
          <a:noFill/>
          <a:ln>
            <a:noFill/>
          </a:ln>
        </p:spPr>
      </p:pic>
      <p:sp>
        <p:nvSpPr>
          <p:cNvPr id="10245" name="Subtitle 2"/>
          <p:cNvSpPr txBox="1">
            <a:spLocks/>
          </p:cNvSpPr>
          <p:nvPr/>
        </p:nvSpPr>
        <p:spPr bwMode="auto">
          <a:xfrm>
            <a:off x="304800" y="5473535"/>
            <a:ext cx="8686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2400">
                <a:solidFill>
                  <a:schemeClr val="tx1"/>
                </a:solidFill>
                <a:latin typeface="Times New Roman" pitchFamily="18" charset="0"/>
                <a:cs typeface="Arial" pitchFamily="34" charset="0"/>
              </a:defRPr>
            </a:lvl1pPr>
            <a:lvl2pPr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lnSpc>
                <a:spcPct val="60000"/>
              </a:lnSpc>
              <a:spcBef>
                <a:spcPts val="400"/>
              </a:spcBef>
              <a:buClr>
                <a:schemeClr val="accent1"/>
              </a:buClr>
              <a:buSzPct val="68000"/>
              <a:buFont typeface="Wingdings 3" pitchFamily="18" charset="2"/>
              <a:buNone/>
            </a:pPr>
            <a:r>
              <a:rPr lang="en-US" sz="1050" b="1" i="1" dirty="0">
                <a:latin typeface="Georgia" pitchFamily="18" charset="0"/>
              </a:rPr>
              <a:t>Developed by:</a:t>
            </a:r>
          </a:p>
          <a:p>
            <a:pPr lvl="1" algn="ctr" eaLnBrk="1" hangingPunct="1">
              <a:lnSpc>
                <a:spcPct val="60000"/>
              </a:lnSpc>
              <a:spcBef>
                <a:spcPts val="325"/>
              </a:spcBef>
              <a:buClr>
                <a:schemeClr val="accent1"/>
              </a:buClr>
              <a:buFont typeface="Verdana" pitchFamily="34" charset="0"/>
              <a:buNone/>
            </a:pPr>
            <a:r>
              <a:rPr lang="en-US" sz="1050" b="1" dirty="0">
                <a:latin typeface="Georgia" pitchFamily="18" charset="0"/>
              </a:rPr>
              <a:t>Purdue University</a:t>
            </a:r>
          </a:p>
          <a:p>
            <a:pPr lvl="1" algn="ctr" eaLnBrk="1" hangingPunct="1">
              <a:lnSpc>
                <a:spcPct val="60000"/>
              </a:lnSpc>
              <a:spcBef>
                <a:spcPts val="325"/>
              </a:spcBef>
              <a:buClr>
                <a:schemeClr val="accent1"/>
              </a:buClr>
              <a:buFont typeface="Verdana" pitchFamily="34" charset="0"/>
              <a:buNone/>
            </a:pPr>
            <a:r>
              <a:rPr lang="en-US" sz="1050" b="1" dirty="0">
                <a:latin typeface="Georgia" pitchFamily="18" charset="0"/>
              </a:rPr>
              <a:t>Agricultural Safety and Health Program</a:t>
            </a:r>
          </a:p>
          <a:p>
            <a:pPr lvl="1" algn="ctr" eaLnBrk="1" hangingPunct="1">
              <a:lnSpc>
                <a:spcPct val="60000"/>
              </a:lnSpc>
              <a:spcBef>
                <a:spcPts val="325"/>
              </a:spcBef>
              <a:buClr>
                <a:schemeClr val="accent1"/>
              </a:buClr>
              <a:buFont typeface="Verdana" pitchFamily="34" charset="0"/>
              <a:buNone/>
            </a:pPr>
            <a:r>
              <a:rPr lang="en-US" sz="1050" b="1" dirty="0">
                <a:latin typeface="Georgia" pitchFamily="18" charset="0"/>
              </a:rPr>
              <a:t>Department of Agricultural and Biological Engineering</a:t>
            </a:r>
          </a:p>
          <a:p>
            <a:pPr lvl="1" algn="ctr" eaLnBrk="1" hangingPunct="1">
              <a:lnSpc>
                <a:spcPct val="60000"/>
              </a:lnSpc>
              <a:spcBef>
                <a:spcPts val="325"/>
              </a:spcBef>
              <a:buClr>
                <a:schemeClr val="accent1"/>
              </a:buClr>
              <a:buFont typeface="Verdana" pitchFamily="34" charset="0"/>
              <a:buNone/>
            </a:pPr>
            <a:r>
              <a:rPr lang="en-US" sz="1050" b="1" dirty="0">
                <a:latin typeface="Georgia" pitchFamily="18" charset="0"/>
              </a:rPr>
              <a:t>West Lafayette, IN</a:t>
            </a:r>
          </a:p>
          <a:p>
            <a:pPr eaLnBrk="1" hangingPunct="1">
              <a:lnSpc>
                <a:spcPct val="60000"/>
              </a:lnSpc>
              <a:spcBef>
                <a:spcPts val="400"/>
              </a:spcBef>
              <a:buClr>
                <a:schemeClr val="accent1"/>
              </a:buClr>
              <a:buSzPct val="68000"/>
              <a:buFont typeface="Wingdings 3" pitchFamily="18" charset="2"/>
              <a:buNone/>
            </a:pPr>
            <a:endParaRPr lang="en-US" sz="1050" b="1" dirty="0">
              <a:latin typeface="Georgia" pitchFamily="18" charset="0"/>
            </a:endParaRPr>
          </a:p>
          <a:p>
            <a:pPr eaLnBrk="1" hangingPunct="1">
              <a:lnSpc>
                <a:spcPct val="80000"/>
              </a:lnSpc>
              <a:spcBef>
                <a:spcPts val="400"/>
              </a:spcBef>
              <a:buClr>
                <a:schemeClr val="accent1"/>
              </a:buClr>
              <a:buSzPct val="68000"/>
              <a:buFont typeface="Wingdings 3" pitchFamily="18" charset="2"/>
              <a:buNone/>
            </a:pPr>
            <a:r>
              <a:rPr lang="en-US" sz="1050" b="1" i="1" dirty="0">
                <a:latin typeface="Georgia" pitchFamily="18" charset="0"/>
              </a:rPr>
              <a:t>This material was produced under grant number SH23575SH2</a:t>
            </a:r>
            <a:r>
              <a:rPr lang="en-US" sz="1050" b="1" i="1" dirty="0" smtClean="0">
                <a:solidFill>
                  <a:schemeClr val="tx2"/>
                </a:solidFill>
                <a:latin typeface="Lucida Sans Unicode" pitchFamily="34" charset="0"/>
              </a:rPr>
              <a:t> </a:t>
            </a:r>
            <a:r>
              <a:rPr lang="en-US" sz="1050" b="1" i="1" dirty="0">
                <a:latin typeface="Georgia" pitchFamily="18" charset="0"/>
              </a:rPr>
              <a:t>from the Occupational Safety and Health Administration, U.S. Department of Labor.  It does not necessarily reflect the views or policies of the U.S. Department of Labor, nor does mention of trade names, commercial products, or organizations imply endorsements by the U.S. Government.</a:t>
            </a:r>
            <a:endParaRPr lang="en-US" sz="1050" dirty="0">
              <a:latin typeface="Georgia" pitchFamily="18" charset="0"/>
            </a:endParaRPr>
          </a:p>
          <a:p>
            <a:pPr eaLnBrk="1" hangingPunct="1">
              <a:lnSpc>
                <a:spcPct val="60000"/>
              </a:lnSpc>
              <a:spcBef>
                <a:spcPts val="400"/>
              </a:spcBef>
              <a:buClr>
                <a:schemeClr val="accent1"/>
              </a:buClr>
              <a:buSzPct val="68000"/>
              <a:buFont typeface="Wingdings 3" pitchFamily="18" charset="2"/>
              <a:buNone/>
            </a:pPr>
            <a:endParaRPr lang="en-US" sz="1050" b="1" dirty="0">
              <a:latin typeface="Georgia" pitchFamily="18" charset="0"/>
            </a:endParaRPr>
          </a:p>
        </p:txBody>
      </p:sp>
      <p:sp>
        <p:nvSpPr>
          <p:cNvPr id="7" name="Rectangle 6" title="Text box - Title for the presentation - Basic first responder training for incidents involving grain storage and handling facilities. Unit 4 - emergency response strategies for incidents at grain storage and handling facilities"/>
          <p:cNvSpPr/>
          <p:nvPr/>
        </p:nvSpPr>
        <p:spPr>
          <a:xfrm>
            <a:off x="401379" y="762000"/>
            <a:ext cx="8305800" cy="3537097"/>
          </a:xfrm>
          <a:prstGeom prst="rect">
            <a:avLst/>
          </a:prstGeom>
          <a:solidFill>
            <a:schemeClr val="lt1">
              <a:alpha val="72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itle 1" title="Text box - Title for the presentation - Basic first responder training for incidents involving grain storage and handling facilities. Unit 4 - emergency response strategies for incidents at grain storage and handling facilities"/>
          <p:cNvSpPr txBox="1">
            <a:spLocks/>
          </p:cNvSpPr>
          <p:nvPr/>
        </p:nvSpPr>
        <p:spPr>
          <a:xfrm>
            <a:off x="304800" y="968448"/>
            <a:ext cx="8534400" cy="3124200"/>
          </a:xfrm>
          <a:prstGeom prst="rect">
            <a:avLst/>
          </a:prstGeom>
          <a:solidFill>
            <a:schemeClr val="lt1">
              <a:alpha val="0"/>
            </a:schemeClr>
          </a:solidFill>
        </p:spPr>
        <p:txBody>
          <a:bodyPr anchor="b">
            <a:normAutofit lnSpcReduction="10000"/>
            <a:scene3d>
              <a:camera prst="orthographicFront"/>
              <a:lightRig rig="soft" dir="t"/>
            </a:scene3d>
            <a:sp3d prstMaterial="softEdge">
              <a:bevelT w="25400" h="25400"/>
            </a:sp3d>
          </a:bodyPr>
          <a:lstStyle>
            <a:lvl1pPr algn="r" rtl="0" eaLnBrk="0" fontAlgn="base" hangingPunct="0">
              <a:spcBef>
                <a:spcPct val="0"/>
              </a:spcBef>
              <a:spcAft>
                <a:spcPct val="0"/>
              </a:spcAft>
              <a:defRPr sz="48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sz="3100" dirty="0" smtClean="0">
                <a:solidFill>
                  <a:schemeClr val="bg1"/>
                </a:solidFill>
                <a:latin typeface="Georgia" pitchFamily="18" charset="0"/>
              </a:rPr>
              <a:t>Basic First Responder Training </a:t>
            </a:r>
            <a:br>
              <a:rPr lang="en-US" sz="3100" dirty="0" smtClean="0">
                <a:solidFill>
                  <a:schemeClr val="bg1"/>
                </a:solidFill>
                <a:latin typeface="Georgia" pitchFamily="18" charset="0"/>
              </a:rPr>
            </a:br>
            <a:r>
              <a:rPr lang="en-US" sz="3100" dirty="0" smtClean="0">
                <a:solidFill>
                  <a:schemeClr val="bg1"/>
                </a:solidFill>
                <a:latin typeface="Georgia" pitchFamily="18" charset="0"/>
              </a:rPr>
              <a:t>For Incidents Involving </a:t>
            </a:r>
            <a:br>
              <a:rPr lang="en-US" sz="3100" dirty="0" smtClean="0">
                <a:solidFill>
                  <a:schemeClr val="bg1"/>
                </a:solidFill>
                <a:latin typeface="Georgia" pitchFamily="18" charset="0"/>
              </a:rPr>
            </a:br>
            <a:r>
              <a:rPr lang="en-US" sz="3100" dirty="0" smtClean="0">
                <a:solidFill>
                  <a:schemeClr val="bg1"/>
                </a:solidFill>
                <a:latin typeface="Georgia" pitchFamily="18" charset="0"/>
              </a:rPr>
              <a:t>Grain Storage and Handling Facilities</a:t>
            </a:r>
            <a:br>
              <a:rPr lang="en-US" sz="3100" dirty="0" smtClean="0">
                <a:solidFill>
                  <a:schemeClr val="bg1"/>
                </a:solidFill>
                <a:latin typeface="Georgia" pitchFamily="18" charset="0"/>
              </a:rPr>
            </a:br>
            <a:r>
              <a:rPr lang="en-US" sz="3100" dirty="0" smtClean="0">
                <a:solidFill>
                  <a:schemeClr val="bg1"/>
                </a:solidFill>
                <a:latin typeface="Georgia" pitchFamily="18" charset="0"/>
              </a:rPr>
              <a:t/>
            </a:r>
            <a:br>
              <a:rPr lang="en-US" sz="3100" dirty="0" smtClean="0">
                <a:solidFill>
                  <a:schemeClr val="bg1"/>
                </a:solidFill>
                <a:latin typeface="Georgia" pitchFamily="18" charset="0"/>
              </a:rPr>
            </a:br>
            <a:r>
              <a:rPr lang="en-US" sz="3100" i="1" dirty="0" smtClean="0">
                <a:solidFill>
                  <a:schemeClr val="bg1"/>
                </a:solidFill>
                <a:latin typeface="Georgia" pitchFamily="18" charset="0"/>
              </a:rPr>
              <a:t>Unit 4 – Emergency Response Strategies  for Incidents at Grain Storage and Handling Facilities</a:t>
            </a:r>
            <a:endParaRPr lang="en-US" sz="3100" dirty="0">
              <a:solidFill>
                <a:schemeClr val="bg1"/>
              </a:solidFill>
              <a:latin typeface="Georgia" pitchFamily="18" charset="0"/>
            </a:endParaRPr>
          </a:p>
        </p:txBody>
      </p:sp>
      <p:sp>
        <p:nvSpPr>
          <p:cNvPr id="3" name="Title 2" hidden="1"/>
          <p:cNvSpPr>
            <a:spLocks noGrp="1"/>
          </p:cNvSpPr>
          <p:nvPr>
            <p:ph type="title"/>
          </p:nvPr>
        </p:nvSpPr>
        <p:spPr/>
        <p:txBody>
          <a:bodyPr/>
          <a:lstStyle/>
          <a:p>
            <a:r>
              <a:rPr lang="en-US" dirty="0" smtClean="0"/>
              <a:t>Title Page</a:t>
            </a:r>
            <a:endParaRPr lang="en-US" dirty="0"/>
          </a:p>
        </p:txBody>
      </p:sp>
      <p:sp>
        <p:nvSpPr>
          <p:cNvPr id="2" name="Slide Number Placeholder 1"/>
          <p:cNvSpPr>
            <a:spLocks noGrp="1"/>
          </p:cNvSpPr>
          <p:nvPr>
            <p:ph type="sldNum" sz="quarter" idx="12"/>
          </p:nvPr>
        </p:nvSpPr>
        <p:spPr/>
        <p:txBody>
          <a:bodyPr/>
          <a:lstStyle/>
          <a:p>
            <a:pPr>
              <a:defRPr/>
            </a:pPr>
            <a:fld id="{1647157D-D27E-4251-ABDC-DB2F3EAED642}" type="slidenum">
              <a:rPr lang="en-US" smtClean="0"/>
              <a:pPr>
                <a:defRPr/>
              </a:pPr>
              <a:t>1</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
            </a:pPr>
            <a:r>
              <a:rPr lang="en-US" dirty="0" smtClean="0"/>
              <a:t>Approximately half of all documented grain bin entrapments and engulfments have resulted in fatalities</a:t>
            </a:r>
          </a:p>
          <a:p>
            <a:pPr>
              <a:buFont typeface="Wingdings" pitchFamily="2" charset="2"/>
              <a:buChar char="§"/>
            </a:pPr>
            <a:r>
              <a:rPr lang="en-US" dirty="0" smtClean="0"/>
              <a:t>Victims have survived complete engulfment in free flowing grain, but very few</a:t>
            </a:r>
          </a:p>
        </p:txBody>
      </p:sp>
      <p:sp>
        <p:nvSpPr>
          <p:cNvPr id="3" name="Title 2"/>
          <p:cNvSpPr>
            <a:spLocks noGrp="1"/>
          </p:cNvSpPr>
          <p:nvPr>
            <p:ph type="title"/>
          </p:nvPr>
        </p:nvSpPr>
        <p:spPr/>
        <p:txBody>
          <a:bodyPr>
            <a:normAutofit fontScale="90000"/>
          </a:bodyPr>
          <a:lstStyle/>
          <a:p>
            <a:r>
              <a:rPr lang="en-US" dirty="0" smtClean="0"/>
              <a:t>Potential for Survival from Grain</a:t>
            </a:r>
            <a:endParaRPr lang="en-US" dirty="0"/>
          </a:p>
        </p:txBody>
      </p:sp>
      <p:pic>
        <p:nvPicPr>
          <p:cNvPr id="5122" name="Picture 2" descr="B:\Photos and Images and Videos\GRAIN BINS\CD SATRA Grain Bin Rescue 2006 Field Maier Beaty\Grain Bin Purdue 2006 Dirk Maier\P1010030.JPG" title="Picture - scene from a rescue train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4031" y="3657600"/>
            <a:ext cx="4013169" cy="300987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30B58339-9F14-48BE-99C7-77CC2816E81B}" type="slidenum">
              <a:rPr lang="en-US" smtClean="0"/>
              <a:pPr>
                <a:defRPr/>
              </a:pPr>
              <a:t>10</a:t>
            </a:fld>
            <a:endParaRPr lang="en-US" dirty="0"/>
          </a:p>
        </p:txBody>
      </p:sp>
    </p:spTree>
    <p:extLst>
      <p:ext uri="{BB962C8B-B14F-4D97-AF65-F5344CB8AC3E}">
        <p14:creationId xmlns:p14="http://schemas.microsoft.com/office/powerpoint/2010/main" val="719613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525962"/>
          </a:xfrm>
        </p:spPr>
        <p:txBody>
          <a:bodyPr/>
          <a:lstStyle/>
          <a:p>
            <a:pPr marL="623887" indent="-514350">
              <a:buFont typeface="+mj-lt"/>
              <a:buAutoNum type="arabicPeriod"/>
            </a:pPr>
            <a:r>
              <a:rPr lang="en-US" dirty="0" smtClean="0"/>
              <a:t>Flowing grain</a:t>
            </a:r>
          </a:p>
          <a:p>
            <a:pPr marL="623887" indent="-514350">
              <a:buFont typeface="+mj-lt"/>
              <a:buAutoNum type="arabicPeriod"/>
            </a:pPr>
            <a:r>
              <a:rPr lang="en-US" dirty="0" smtClean="0"/>
              <a:t>Collapse of horizontally crusted grain surface</a:t>
            </a:r>
          </a:p>
          <a:p>
            <a:pPr marL="623887" indent="-514350">
              <a:buFont typeface="+mj-lt"/>
              <a:buAutoNum type="arabicPeriod"/>
            </a:pPr>
            <a:r>
              <a:rPr lang="en-US" dirty="0" smtClean="0"/>
              <a:t>Collapse of vertically crusted grain surface</a:t>
            </a:r>
          </a:p>
          <a:p>
            <a:pPr marL="623887" indent="-514350">
              <a:buFont typeface="+mj-lt"/>
              <a:buAutoNum type="arabicPeriod"/>
            </a:pPr>
            <a:r>
              <a:rPr lang="en-US" dirty="0" smtClean="0"/>
              <a:t>Grain transport vehicles</a:t>
            </a:r>
          </a:p>
          <a:p>
            <a:pPr marL="623887" indent="-514350">
              <a:buFont typeface="+mj-lt"/>
              <a:buAutoNum type="arabicPeriod"/>
            </a:pPr>
            <a:r>
              <a:rPr lang="en-US" dirty="0" smtClean="0"/>
              <a:t>Use of grain vacuum machines</a:t>
            </a:r>
          </a:p>
          <a:p>
            <a:pPr marL="623887" indent="-514350">
              <a:buFont typeface="+mj-lt"/>
              <a:buAutoNum type="arabicPeriod"/>
            </a:pPr>
            <a:r>
              <a:rPr lang="en-US" dirty="0" smtClean="0"/>
              <a:t>Outdoor pile avalanche</a:t>
            </a:r>
          </a:p>
          <a:p>
            <a:pPr marL="623887" indent="-514350">
              <a:buFont typeface="+mj-lt"/>
              <a:buAutoNum type="arabicPeriod"/>
            </a:pPr>
            <a:r>
              <a:rPr lang="en-US" dirty="0" smtClean="0"/>
              <a:t>Storage structure failure</a:t>
            </a:r>
          </a:p>
        </p:txBody>
      </p:sp>
      <p:sp>
        <p:nvSpPr>
          <p:cNvPr id="3" name="Title 2"/>
          <p:cNvSpPr>
            <a:spLocks noGrp="1"/>
          </p:cNvSpPr>
          <p:nvPr>
            <p:ph type="title"/>
          </p:nvPr>
        </p:nvSpPr>
        <p:spPr>
          <a:xfrm>
            <a:off x="457200" y="609600"/>
            <a:ext cx="8229600" cy="1143000"/>
          </a:xfrm>
        </p:spPr>
        <p:txBody>
          <a:bodyPr>
            <a:normAutofit fontScale="90000"/>
          </a:bodyPr>
          <a:lstStyle/>
          <a:p>
            <a:r>
              <a:rPr lang="en-US" dirty="0" smtClean="0"/>
              <a:t>Types of Documented Entrapments</a:t>
            </a:r>
            <a:endParaRPr lang="en-US" dirty="0"/>
          </a:p>
        </p:txBody>
      </p:sp>
      <p:sp>
        <p:nvSpPr>
          <p:cNvPr id="5" name="Slide Number Placeholder 4"/>
          <p:cNvSpPr>
            <a:spLocks noGrp="1"/>
          </p:cNvSpPr>
          <p:nvPr>
            <p:ph type="sldNum" sz="quarter" idx="12"/>
          </p:nvPr>
        </p:nvSpPr>
        <p:spPr/>
        <p:txBody>
          <a:bodyPr/>
          <a:lstStyle/>
          <a:p>
            <a:pPr>
              <a:defRPr/>
            </a:pPr>
            <a:fld id="{30B58339-9F14-48BE-99C7-77CC2816E81B}" type="slidenum">
              <a:rPr lang="en-US" smtClean="0"/>
              <a:pPr>
                <a:defRPr/>
              </a:pPr>
              <a:t>11</a:t>
            </a:fld>
            <a:endParaRPr lang="en-US" dirty="0"/>
          </a:p>
        </p:txBody>
      </p:sp>
    </p:spTree>
    <p:extLst>
      <p:ext uri="{BB962C8B-B14F-4D97-AF65-F5344CB8AC3E}">
        <p14:creationId xmlns:p14="http://schemas.microsoft.com/office/powerpoint/2010/main" val="2285860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81200"/>
            <a:ext cx="8229600" cy="4525962"/>
          </a:xfrm>
        </p:spPr>
        <p:txBody>
          <a:bodyPr/>
          <a:lstStyle/>
          <a:p>
            <a:pPr>
              <a:buSzPct val="80000"/>
              <a:buFont typeface="Wingdings" panose="05000000000000000000" pitchFamily="2" charset="2"/>
              <a:buChar char="§"/>
            </a:pPr>
            <a:r>
              <a:rPr lang="en-US" dirty="0" smtClean="0"/>
              <a:t>Partial entrapment</a:t>
            </a:r>
          </a:p>
          <a:p>
            <a:pPr lvl="1">
              <a:buFont typeface="Arial" panose="020B0604020202020204" pitchFamily="34" charset="0"/>
              <a:buChar char="•"/>
            </a:pPr>
            <a:r>
              <a:rPr lang="en-US" dirty="0" smtClean="0"/>
              <a:t>Upper body of the victim is above the grain surface</a:t>
            </a:r>
          </a:p>
          <a:p>
            <a:pPr lvl="1">
              <a:buFont typeface="Arial" panose="020B0604020202020204" pitchFamily="34" charset="0"/>
              <a:buChar char="•"/>
            </a:pPr>
            <a:r>
              <a:rPr lang="en-US" dirty="0" smtClean="0"/>
              <a:t>Self extrication is not possible</a:t>
            </a:r>
          </a:p>
          <a:p>
            <a:pPr lvl="1">
              <a:buFont typeface="Arial" panose="020B0604020202020204" pitchFamily="34" charset="0"/>
              <a:buChar char="•"/>
            </a:pPr>
            <a:r>
              <a:rPr lang="en-US" dirty="0" smtClean="0"/>
              <a:t>Victim may be located inside a confined space</a:t>
            </a:r>
          </a:p>
          <a:p>
            <a:pPr>
              <a:buSzPct val="80000"/>
              <a:buFont typeface="Wingdings" panose="05000000000000000000" pitchFamily="2" charset="2"/>
              <a:buChar char="§"/>
            </a:pPr>
            <a:r>
              <a:rPr lang="en-US" dirty="0" smtClean="0"/>
              <a:t>Complete engulfment</a:t>
            </a:r>
          </a:p>
          <a:p>
            <a:pPr lvl="1">
              <a:buFont typeface="Arial" panose="020B0604020202020204" pitchFamily="34" charset="0"/>
              <a:buChar char="•"/>
            </a:pPr>
            <a:r>
              <a:rPr lang="en-US" dirty="0" smtClean="0"/>
              <a:t>Victim is not visible on the grain surface</a:t>
            </a:r>
          </a:p>
          <a:p>
            <a:pPr lvl="1">
              <a:buFont typeface="Arial" panose="020B0604020202020204" pitchFamily="34" charset="0"/>
              <a:buChar char="•"/>
            </a:pPr>
            <a:r>
              <a:rPr lang="en-US" dirty="0" smtClean="0"/>
              <a:t>Exact location may be unknown</a:t>
            </a:r>
          </a:p>
          <a:p>
            <a:pPr lvl="1">
              <a:buFont typeface="Arial" panose="020B0604020202020204" pitchFamily="34" charset="0"/>
              <a:buChar char="•"/>
            </a:pPr>
            <a:r>
              <a:rPr lang="en-US" dirty="0" smtClean="0"/>
              <a:t>Length of time submerged may be unknown</a:t>
            </a:r>
          </a:p>
          <a:p>
            <a:pPr lvl="1">
              <a:buFont typeface="Arial" panose="020B0604020202020204" pitchFamily="34" charset="0"/>
              <a:buChar char="•"/>
            </a:pPr>
            <a:r>
              <a:rPr lang="en-US" dirty="0" smtClean="0"/>
              <a:t>Victim may be located inside a confined space</a:t>
            </a:r>
          </a:p>
        </p:txBody>
      </p:sp>
      <p:sp>
        <p:nvSpPr>
          <p:cNvPr id="3" name="Title 2"/>
          <p:cNvSpPr>
            <a:spLocks noGrp="1"/>
          </p:cNvSpPr>
          <p:nvPr>
            <p:ph type="title"/>
          </p:nvPr>
        </p:nvSpPr>
        <p:spPr>
          <a:xfrm>
            <a:off x="457200" y="609600"/>
            <a:ext cx="8229600" cy="1143000"/>
          </a:xfrm>
        </p:spPr>
        <p:txBody>
          <a:bodyPr>
            <a:normAutofit fontScale="90000"/>
          </a:bodyPr>
          <a:lstStyle/>
          <a:p>
            <a:r>
              <a:rPr lang="en-US" dirty="0" smtClean="0"/>
              <a:t>Rescues/Recoveries Will Involve:</a:t>
            </a:r>
            <a:endParaRPr lang="en-US" dirty="0"/>
          </a:p>
        </p:txBody>
      </p:sp>
      <p:sp>
        <p:nvSpPr>
          <p:cNvPr id="5" name="Slide Number Placeholder 4"/>
          <p:cNvSpPr>
            <a:spLocks noGrp="1"/>
          </p:cNvSpPr>
          <p:nvPr>
            <p:ph type="sldNum" sz="quarter" idx="12"/>
          </p:nvPr>
        </p:nvSpPr>
        <p:spPr/>
        <p:txBody>
          <a:bodyPr/>
          <a:lstStyle/>
          <a:p>
            <a:pPr>
              <a:defRPr/>
            </a:pPr>
            <a:fld id="{30B58339-9F14-48BE-99C7-77CC2816E81B}" type="slidenum">
              <a:rPr lang="en-US" smtClean="0"/>
              <a:pPr>
                <a:defRPr/>
              </a:pPr>
              <a:t>12</a:t>
            </a:fld>
            <a:endParaRPr lang="en-US" dirty="0"/>
          </a:p>
        </p:txBody>
      </p:sp>
    </p:spTree>
    <p:extLst>
      <p:ext uri="{BB962C8B-B14F-4D97-AF65-F5344CB8AC3E}">
        <p14:creationId xmlns:p14="http://schemas.microsoft.com/office/powerpoint/2010/main" val="2041459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B:\STEVE WETTSCHURACK\SUSAN HARWOOD\TRAINING\MANUAL\PICTURES UPDATED 1.23.14\Pictures\JPGS\Pg13_image_a.jpg" title="Graph - speed of entrapment based on a 10-inch auger unloading at a rate of 4,086 bushels per hour - depth (feet) and second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76400" y="381000"/>
            <a:ext cx="6085332" cy="58595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hidden="1"/>
          <p:cNvSpPr>
            <a:spLocks noGrp="1"/>
          </p:cNvSpPr>
          <p:nvPr>
            <p:ph type="title"/>
          </p:nvPr>
        </p:nvSpPr>
        <p:spPr/>
        <p:txBody>
          <a:bodyPr/>
          <a:lstStyle/>
          <a:p>
            <a:r>
              <a:rPr lang="en-US" dirty="0" smtClean="0">
                <a:solidFill>
                  <a:schemeClr val="bg1"/>
                </a:solidFill>
                <a:effectLst/>
              </a:rPr>
              <a:t>Speed of Entrapment chart</a:t>
            </a:r>
            <a:endParaRPr lang="en-US" dirty="0">
              <a:solidFill>
                <a:schemeClr val="bg1"/>
              </a:solidFill>
              <a:effectLst/>
            </a:endParaRPr>
          </a:p>
        </p:txBody>
      </p:sp>
      <p:sp>
        <p:nvSpPr>
          <p:cNvPr id="5" name="Slide Number Placeholder 4"/>
          <p:cNvSpPr>
            <a:spLocks noGrp="1"/>
          </p:cNvSpPr>
          <p:nvPr>
            <p:ph type="sldNum" sz="quarter" idx="12"/>
          </p:nvPr>
        </p:nvSpPr>
        <p:spPr/>
        <p:txBody>
          <a:bodyPr/>
          <a:lstStyle/>
          <a:p>
            <a:pPr>
              <a:defRPr/>
            </a:pPr>
            <a:fld id="{30B58339-9F14-48BE-99C7-77CC2816E81B}" type="slidenum">
              <a:rPr lang="en-US" smtClean="0"/>
              <a:pPr>
                <a:defRPr/>
              </a:pPr>
              <a:t>13</a:t>
            </a:fld>
            <a:endParaRPr lang="en-US" dirty="0"/>
          </a:p>
        </p:txBody>
      </p:sp>
    </p:spTree>
    <p:extLst>
      <p:ext uri="{BB962C8B-B14F-4D97-AF65-F5344CB8AC3E}">
        <p14:creationId xmlns:p14="http://schemas.microsoft.com/office/powerpoint/2010/main" val="3129002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Partial Entrapment</a:t>
            </a:r>
            <a:endParaRPr lang="en-US" dirty="0"/>
          </a:p>
        </p:txBody>
      </p:sp>
      <p:pic>
        <p:nvPicPr>
          <p:cNvPr id="5" name="Picture 3" descr="B:\Photos and Images and Videos\GRAIN BINS\CD SATRA Grain Bin Rescue 2006 Field Maier Beaty\Grain Bin Purdue 2006 Dirk Maier\P2010058.JPG" title="Picture - This picture represents what a first responder will see inside a bin when a person has been partially pulled into flowing grain. It takes 4 or 5 seconds to be submerged to the point where he or she is helpless, and takes fewer than 20 seconds to be completely submerged at the center of the bi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89231" y="1295400"/>
            <a:ext cx="6463250" cy="484743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30B58339-9F14-48BE-99C7-77CC2816E81B}" type="slidenum">
              <a:rPr lang="en-US" smtClean="0"/>
              <a:pPr>
                <a:defRPr/>
              </a:pPr>
              <a:t>14</a:t>
            </a:fld>
            <a:endParaRPr lang="en-US" dirty="0"/>
          </a:p>
        </p:txBody>
      </p:sp>
    </p:spTree>
    <p:extLst>
      <p:ext uri="{BB962C8B-B14F-4D97-AF65-F5344CB8AC3E}">
        <p14:creationId xmlns:p14="http://schemas.microsoft.com/office/powerpoint/2010/main" val="683430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525962"/>
          </a:xfrm>
        </p:spPr>
        <p:txBody>
          <a:bodyPr/>
          <a:lstStyle/>
          <a:p>
            <a:pPr marL="463550" indent="-355600">
              <a:buFont typeface="+mj-lt"/>
              <a:buAutoNum type="arabicPeriod"/>
            </a:pPr>
            <a:r>
              <a:rPr lang="en-US" dirty="0" smtClean="0"/>
              <a:t>Removing the grain from around the victim</a:t>
            </a:r>
          </a:p>
          <a:p>
            <a:pPr marL="914400" lvl="1" indent="225425">
              <a:buFont typeface="Wingdings" panose="05000000000000000000" pitchFamily="2" charset="2"/>
              <a:buChar char="§"/>
            </a:pPr>
            <a:r>
              <a:rPr lang="en-US" dirty="0" smtClean="0"/>
              <a:t>Using grain vacuum from the top</a:t>
            </a:r>
          </a:p>
          <a:p>
            <a:pPr marL="914400" lvl="1" indent="225425">
              <a:buFont typeface="Wingdings" panose="05000000000000000000" pitchFamily="2" charset="2"/>
              <a:buChar char="§"/>
            </a:pPr>
            <a:r>
              <a:rPr lang="en-US" dirty="0" smtClean="0"/>
              <a:t>Cutting open the structure</a:t>
            </a:r>
          </a:p>
          <a:p>
            <a:pPr marL="463550" indent="-355600">
              <a:buFont typeface="+mj-lt"/>
              <a:buAutoNum type="arabicPeriod"/>
            </a:pPr>
            <a:r>
              <a:rPr lang="en-US" dirty="0" smtClean="0"/>
              <a:t>Isolating the victim using a grain containment device or grain rescue tube</a:t>
            </a:r>
          </a:p>
          <a:p>
            <a:pPr marL="1200150" lvl="1" indent="-285750">
              <a:buFont typeface="Wingdings" panose="05000000000000000000" pitchFamily="2" charset="2"/>
              <a:buChar char="§"/>
            </a:pPr>
            <a:r>
              <a:rPr lang="en-US" dirty="0" smtClean="0"/>
              <a:t>Separates victim from grain mass</a:t>
            </a:r>
          </a:p>
          <a:p>
            <a:pPr marL="1200150" lvl="1" indent="-285750">
              <a:buFont typeface="Wingdings" panose="05000000000000000000" pitchFamily="2" charset="2"/>
              <a:buChar char="§"/>
            </a:pPr>
            <a:r>
              <a:rPr lang="en-US" dirty="0" smtClean="0"/>
              <a:t>Reduces the amount of grain needing to be removed</a:t>
            </a:r>
          </a:p>
          <a:p>
            <a:pPr marL="1200150" lvl="1" indent="-285750">
              <a:buFont typeface="Wingdings" panose="05000000000000000000" pitchFamily="2" charset="2"/>
              <a:buChar char="§"/>
            </a:pPr>
            <a:r>
              <a:rPr lang="en-US" dirty="0" smtClean="0"/>
              <a:t>Provides safer access to victim</a:t>
            </a:r>
            <a:endParaRPr lang="en-US" dirty="0"/>
          </a:p>
        </p:txBody>
      </p:sp>
      <p:sp>
        <p:nvSpPr>
          <p:cNvPr id="3" name="Title 2"/>
          <p:cNvSpPr>
            <a:spLocks noGrp="1"/>
          </p:cNvSpPr>
          <p:nvPr>
            <p:ph type="title"/>
          </p:nvPr>
        </p:nvSpPr>
        <p:spPr>
          <a:xfrm>
            <a:off x="457200" y="609600"/>
            <a:ext cx="8229600" cy="1143000"/>
          </a:xfrm>
        </p:spPr>
        <p:txBody>
          <a:bodyPr>
            <a:normAutofit fontScale="90000"/>
          </a:bodyPr>
          <a:lstStyle/>
          <a:p>
            <a:r>
              <a:rPr lang="en-US" dirty="0" smtClean="0"/>
              <a:t>Two Primary Rescue Strategies for Partial Entrapments</a:t>
            </a:r>
            <a:endParaRPr lang="en-US" dirty="0"/>
          </a:p>
        </p:txBody>
      </p:sp>
      <p:sp>
        <p:nvSpPr>
          <p:cNvPr id="5" name="Slide Number Placeholder 4"/>
          <p:cNvSpPr>
            <a:spLocks noGrp="1"/>
          </p:cNvSpPr>
          <p:nvPr>
            <p:ph type="sldNum" sz="quarter" idx="12"/>
          </p:nvPr>
        </p:nvSpPr>
        <p:spPr/>
        <p:txBody>
          <a:bodyPr/>
          <a:lstStyle/>
          <a:p>
            <a:pPr>
              <a:defRPr/>
            </a:pPr>
            <a:fld id="{30B58339-9F14-48BE-99C7-77CC2816E81B}" type="slidenum">
              <a:rPr lang="en-US" smtClean="0"/>
              <a:pPr>
                <a:defRPr/>
              </a:pPr>
              <a:t>15</a:t>
            </a:fld>
            <a:endParaRPr lang="en-US" dirty="0"/>
          </a:p>
        </p:txBody>
      </p:sp>
    </p:spTree>
    <p:extLst>
      <p:ext uri="{BB962C8B-B14F-4D97-AF65-F5344CB8AC3E}">
        <p14:creationId xmlns:p14="http://schemas.microsoft.com/office/powerpoint/2010/main" val="872796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title="Graph - How much effort does it take to pull a 165 victim trapped in grain (depth in feet and pounds). Attempting to pull someone deeply buried in grain using mechanical assist could result in severe injuri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1913" y="242455"/>
            <a:ext cx="5848087" cy="6234545"/>
          </a:xfrm>
          <a:prstGeom prst="rect">
            <a:avLst/>
          </a:prstGeom>
        </p:spPr>
      </p:pic>
      <p:sp>
        <p:nvSpPr>
          <p:cNvPr id="4" name="Title 3" hidden="1"/>
          <p:cNvSpPr>
            <a:spLocks noGrp="1"/>
          </p:cNvSpPr>
          <p:nvPr>
            <p:ph type="title"/>
          </p:nvPr>
        </p:nvSpPr>
        <p:spPr/>
        <p:txBody>
          <a:bodyPr>
            <a:normAutofit fontScale="90000"/>
          </a:bodyPr>
          <a:lstStyle/>
          <a:p>
            <a:r>
              <a:rPr lang="en-US" dirty="0" smtClean="0">
                <a:solidFill>
                  <a:schemeClr val="bg1"/>
                </a:solidFill>
                <a:effectLst/>
              </a:rPr>
              <a:t>Effort to pull a victim trapped in grain graph</a:t>
            </a:r>
            <a:endParaRPr lang="en-US" dirty="0">
              <a:solidFill>
                <a:schemeClr val="bg1"/>
              </a:solidFill>
              <a:effectLst/>
            </a:endParaRPr>
          </a:p>
        </p:txBody>
      </p:sp>
      <p:sp>
        <p:nvSpPr>
          <p:cNvPr id="2" name="Slide Number Placeholder 1"/>
          <p:cNvSpPr>
            <a:spLocks noGrp="1"/>
          </p:cNvSpPr>
          <p:nvPr>
            <p:ph type="sldNum" sz="quarter" idx="12"/>
          </p:nvPr>
        </p:nvSpPr>
        <p:spPr/>
        <p:txBody>
          <a:bodyPr/>
          <a:lstStyle/>
          <a:p>
            <a:pPr>
              <a:defRPr/>
            </a:pPr>
            <a:fld id="{30B58339-9F14-48BE-99C7-77CC2816E81B}" type="slidenum">
              <a:rPr lang="en-US" smtClean="0"/>
              <a:pPr>
                <a:defRPr/>
              </a:pPr>
              <a:t>16</a:t>
            </a:fld>
            <a:endParaRPr lang="en-US" dirty="0"/>
          </a:p>
        </p:txBody>
      </p:sp>
    </p:spTree>
    <p:extLst>
      <p:ext uri="{BB962C8B-B14F-4D97-AF65-F5344CB8AC3E}">
        <p14:creationId xmlns:p14="http://schemas.microsoft.com/office/powerpoint/2010/main" val="116456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525962"/>
          </a:xfrm>
        </p:spPr>
        <p:txBody>
          <a:bodyPr/>
          <a:lstStyle/>
          <a:p>
            <a:pPr marL="623887" indent="-514350">
              <a:buFont typeface="+mj-lt"/>
              <a:buAutoNum type="arabicPeriod"/>
            </a:pPr>
            <a:r>
              <a:rPr lang="en-US" dirty="0" smtClean="0"/>
              <a:t>Substantial manpower</a:t>
            </a:r>
          </a:p>
          <a:p>
            <a:pPr marL="623887" indent="-514350">
              <a:buFont typeface="+mj-lt"/>
              <a:buAutoNum type="arabicPeriod"/>
            </a:pPr>
            <a:r>
              <a:rPr lang="en-US" dirty="0" smtClean="0"/>
              <a:t>Large capacity material handling equipment</a:t>
            </a:r>
          </a:p>
          <a:p>
            <a:pPr marL="623887" indent="-514350">
              <a:buFont typeface="+mj-lt"/>
              <a:buAutoNum type="arabicPeriod"/>
            </a:pPr>
            <a:r>
              <a:rPr lang="en-US" dirty="0" smtClean="0"/>
              <a:t>Understanding of structural limitations</a:t>
            </a:r>
          </a:p>
          <a:p>
            <a:pPr marL="623887" indent="-514350">
              <a:buFont typeface="+mj-lt"/>
              <a:buAutoNum type="arabicPeriod"/>
            </a:pPr>
            <a:r>
              <a:rPr lang="en-US" dirty="0" smtClean="0"/>
              <a:t>Appropriate cutting equipment</a:t>
            </a:r>
            <a:endParaRPr lang="en-US" dirty="0"/>
          </a:p>
        </p:txBody>
      </p:sp>
      <p:sp>
        <p:nvSpPr>
          <p:cNvPr id="3" name="Title 2"/>
          <p:cNvSpPr>
            <a:spLocks noGrp="1"/>
          </p:cNvSpPr>
          <p:nvPr>
            <p:ph type="title"/>
          </p:nvPr>
        </p:nvSpPr>
        <p:spPr>
          <a:xfrm>
            <a:off x="457200" y="457200"/>
            <a:ext cx="8229600" cy="1143000"/>
          </a:xfrm>
        </p:spPr>
        <p:txBody>
          <a:bodyPr>
            <a:normAutofit fontScale="90000"/>
          </a:bodyPr>
          <a:lstStyle/>
          <a:p>
            <a:r>
              <a:rPr lang="en-US" dirty="0" smtClean="0"/>
              <a:t>Removing the Grain from Around the Victim Requires:</a:t>
            </a:r>
            <a:endParaRPr lang="en-US" dirty="0"/>
          </a:p>
        </p:txBody>
      </p:sp>
      <p:sp>
        <p:nvSpPr>
          <p:cNvPr id="5" name="Slide Number Placeholder 4"/>
          <p:cNvSpPr>
            <a:spLocks noGrp="1"/>
          </p:cNvSpPr>
          <p:nvPr>
            <p:ph type="sldNum" sz="quarter" idx="12"/>
          </p:nvPr>
        </p:nvSpPr>
        <p:spPr/>
        <p:txBody>
          <a:bodyPr/>
          <a:lstStyle/>
          <a:p>
            <a:pPr>
              <a:defRPr/>
            </a:pPr>
            <a:fld id="{30B58339-9F14-48BE-99C7-77CC2816E81B}" type="slidenum">
              <a:rPr lang="en-US" smtClean="0"/>
              <a:pPr>
                <a:defRPr/>
              </a:pPr>
              <a:t>17</a:t>
            </a:fld>
            <a:endParaRPr lang="en-US" dirty="0"/>
          </a:p>
        </p:txBody>
      </p:sp>
      <p:pic>
        <p:nvPicPr>
          <p:cNvPr id="1027" name="Picture 3" descr="\\pasture.ecn.purdue.edu\swettsch\Personal\My Pictures\JP-SILO-1-popup.jpg" title="Picture - First responders need to understand the structural limitations of the structure being emptied, making sure that removing the grain from one side of the bin does not cause uneven loading on the bin walls causing the bin to collapse. Cutting the bin at 4 opposite locations and opening them at about the same time is highly recommend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0" y="3200400"/>
            <a:ext cx="2532303" cy="33393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Pic for use\firefighter.jpg" title="Picture - firerighters on a scen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74975" y="3837821"/>
            <a:ext cx="3273425" cy="270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005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Cutting Open Smaller Bins</a:t>
            </a:r>
            <a:endParaRPr lang="en-US" dirty="0"/>
          </a:p>
        </p:txBody>
      </p:sp>
      <p:pic>
        <p:nvPicPr>
          <p:cNvPr id="7" name="Picture 2" title="Picture showing the size of the opening and the need to form a hinge along the top to allow control over the grain flow. 30&quot;-40&quot; wide and 31&quot; max high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81200" y="1143000"/>
            <a:ext cx="5030375" cy="5378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30B58339-9F14-48BE-99C7-77CC2816E81B}" type="slidenum">
              <a:rPr lang="en-US" smtClean="0"/>
              <a:pPr>
                <a:defRPr/>
              </a:pPr>
              <a:t>18</a:t>
            </a:fld>
            <a:endParaRPr lang="en-US" dirty="0"/>
          </a:p>
        </p:txBody>
      </p:sp>
    </p:spTree>
    <p:extLst>
      <p:ext uri="{BB962C8B-B14F-4D97-AF65-F5344CB8AC3E}">
        <p14:creationId xmlns:p14="http://schemas.microsoft.com/office/powerpoint/2010/main" val="531635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3360716" cy="4419600"/>
          </a:xfrm>
        </p:spPr>
        <p:txBody>
          <a:bodyPr>
            <a:normAutofit fontScale="92500" lnSpcReduction="10000"/>
          </a:bodyPr>
          <a:lstStyle/>
          <a:p>
            <a:pPr eaLnBrk="1" hangingPunct="1">
              <a:buSzPct val="100000"/>
              <a:buFont typeface="Wingdings" pitchFamily="2" charset="2"/>
              <a:buChar char="§"/>
            </a:pPr>
            <a:r>
              <a:rPr lang="en-US" sz="2800" dirty="0" smtClean="0">
                <a:latin typeface="Corbel" pitchFamily="34" charset="0"/>
              </a:rPr>
              <a:t>Cut high</a:t>
            </a:r>
          </a:p>
          <a:p>
            <a:pPr eaLnBrk="1" hangingPunct="1">
              <a:buSzPct val="100000"/>
              <a:buFont typeface="Wingdings" pitchFamily="2" charset="2"/>
              <a:buChar char="§"/>
            </a:pPr>
            <a:r>
              <a:rPr lang="en-US" sz="2800" dirty="0" smtClean="0">
                <a:latin typeface="Corbel" pitchFamily="34" charset="0"/>
              </a:rPr>
              <a:t>Avoid struts and stiffeners</a:t>
            </a:r>
          </a:p>
          <a:p>
            <a:pPr eaLnBrk="1" hangingPunct="1">
              <a:buSzPct val="100000"/>
              <a:buFont typeface="Wingdings" pitchFamily="2" charset="2"/>
              <a:buChar char="§"/>
            </a:pPr>
            <a:r>
              <a:rPr lang="en-US" sz="2800" dirty="0" smtClean="0">
                <a:latin typeface="Corbel" pitchFamily="34" charset="0"/>
              </a:rPr>
              <a:t>Cut away from bolted seams</a:t>
            </a:r>
          </a:p>
          <a:p>
            <a:pPr eaLnBrk="1" hangingPunct="1">
              <a:buSzPct val="100000"/>
              <a:buFont typeface="Wingdings" pitchFamily="2" charset="2"/>
              <a:buChar char="§"/>
            </a:pPr>
            <a:r>
              <a:rPr lang="en-US" sz="2800" dirty="0" smtClean="0">
                <a:latin typeface="Corbel" pitchFamily="34" charset="0"/>
              </a:rPr>
              <a:t>Cut openings at 12,  6, 3 and 9 o’clock</a:t>
            </a:r>
          </a:p>
          <a:p>
            <a:pPr eaLnBrk="1" hangingPunct="1">
              <a:buSzPct val="100000"/>
              <a:buFont typeface="Wingdings" pitchFamily="2" charset="2"/>
              <a:buChar char="§"/>
            </a:pPr>
            <a:r>
              <a:rPr lang="en-US" sz="2800" dirty="0" smtClean="0">
                <a:latin typeface="Corbel" pitchFamily="34" charset="0"/>
              </a:rPr>
              <a:t>Consult with a structural engineer or manufacturer if in doubt</a:t>
            </a:r>
          </a:p>
          <a:p>
            <a:pPr eaLnBrk="1" hangingPunct="1">
              <a:buSzPct val="100000"/>
              <a:buFont typeface="Wingdings" pitchFamily="2" charset="2"/>
              <a:buChar char="§"/>
            </a:pPr>
            <a:endParaRPr lang="en-US" sz="2800" dirty="0">
              <a:latin typeface="Corbel" pitchFamily="34" charset="0"/>
            </a:endParaRPr>
          </a:p>
          <a:p>
            <a:endParaRPr lang="en-US" b="1" dirty="0"/>
          </a:p>
        </p:txBody>
      </p:sp>
      <p:sp>
        <p:nvSpPr>
          <p:cNvPr id="3" name="Title 2"/>
          <p:cNvSpPr>
            <a:spLocks noGrp="1"/>
          </p:cNvSpPr>
          <p:nvPr>
            <p:ph type="title"/>
          </p:nvPr>
        </p:nvSpPr>
        <p:spPr/>
        <p:txBody>
          <a:bodyPr>
            <a:noAutofit/>
          </a:bodyPr>
          <a:lstStyle/>
          <a:p>
            <a:r>
              <a:rPr lang="en-US" sz="4000" dirty="0" smtClean="0"/>
              <a:t>Preventing Bin Failure</a:t>
            </a:r>
            <a:endParaRPr lang="en-US" sz="4000" dirty="0"/>
          </a:p>
        </p:txBody>
      </p:sp>
      <p:pic>
        <p:nvPicPr>
          <p:cNvPr id="8196" name="Picture 4" descr="Department of Labor and Industries officials meet with emergency personnel at the site of collapsed grain silo in Roy, Wash.,Tuesday, Dec. 3, 2013.  A fire chief says a worker is presumed dead after the silo collapsed Monday and spilled tons of corn.  (AP Photo/The News Tribune,Peter Haley)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2081408"/>
            <a:ext cx="5082773" cy="315372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30B58339-9F14-48BE-99C7-77CC2816E81B}" type="slidenum">
              <a:rPr lang="en-US" smtClean="0"/>
              <a:pPr>
                <a:defRPr/>
              </a:pPr>
              <a:t>19</a:t>
            </a:fld>
            <a:endParaRPr lang="en-US" dirty="0"/>
          </a:p>
        </p:txBody>
      </p:sp>
    </p:spTree>
    <p:extLst>
      <p:ext uri="{BB962C8B-B14F-4D97-AF65-F5344CB8AC3E}">
        <p14:creationId xmlns:p14="http://schemas.microsoft.com/office/powerpoint/2010/main" val="1634388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7900"/>
          </a:xfrm>
        </p:spPr>
        <p:txBody>
          <a:bodyPr>
            <a:normAutofit fontScale="85000" lnSpcReduction="10000"/>
          </a:bodyPr>
          <a:lstStyle/>
          <a:p>
            <a:pPr>
              <a:buFont typeface="Wingdings" panose="05000000000000000000" pitchFamily="2" charset="2"/>
              <a:buChar char="§"/>
            </a:pPr>
            <a:r>
              <a:rPr lang="en-US" dirty="0" smtClean="0"/>
              <a:t>Discuss the operational assumptions under which emergencies at grain storage and handling facilities should be responded to</a:t>
            </a:r>
          </a:p>
          <a:p>
            <a:pPr>
              <a:buFont typeface="Wingdings" panose="05000000000000000000" pitchFamily="2" charset="2"/>
              <a:buChar char="§"/>
            </a:pPr>
            <a:r>
              <a:rPr lang="en-US" dirty="0" smtClean="0"/>
              <a:t>List the immediate action steps that should be taken when notified of an emergency at a grain storage and handling facility</a:t>
            </a:r>
          </a:p>
          <a:p>
            <a:pPr>
              <a:buFont typeface="Wingdings" panose="05000000000000000000" pitchFamily="2" charset="2"/>
              <a:buChar char="§"/>
            </a:pPr>
            <a:r>
              <a:rPr lang="en-US" dirty="0" smtClean="0"/>
              <a:t>Identify action steps that should be taken upon arrival at the scene</a:t>
            </a:r>
          </a:p>
          <a:p>
            <a:pPr>
              <a:buFont typeface="Wingdings" panose="05000000000000000000" pitchFamily="2" charset="2"/>
              <a:buChar char="§"/>
            </a:pPr>
            <a:r>
              <a:rPr lang="en-US" dirty="0" smtClean="0"/>
              <a:t>Describe the hazard assessment process</a:t>
            </a:r>
          </a:p>
          <a:p>
            <a:pPr>
              <a:buFont typeface="Wingdings" panose="05000000000000000000" pitchFamily="2" charset="2"/>
              <a:buChar char="§"/>
            </a:pPr>
            <a:r>
              <a:rPr lang="en-US" dirty="0" smtClean="0"/>
              <a:t>Describe the speed of engulfment in grain and the forces required to pull a trapped victim from grain</a:t>
            </a:r>
          </a:p>
          <a:p>
            <a:pPr>
              <a:buFont typeface="Wingdings" panose="05000000000000000000" pitchFamily="2" charset="2"/>
              <a:buChar char="§"/>
            </a:pPr>
            <a:r>
              <a:rPr lang="en-US" dirty="0" smtClean="0"/>
              <a:t>Describe the two primary approaches to grain rescue</a:t>
            </a:r>
          </a:p>
          <a:p>
            <a:pPr lvl="1">
              <a:buFont typeface="Arial" panose="020B0604020202020204" pitchFamily="34" charset="0"/>
              <a:buChar char="•"/>
            </a:pPr>
            <a:r>
              <a:rPr lang="en-US" sz="2400" dirty="0" smtClean="0"/>
              <a:t>Grain removal</a:t>
            </a:r>
          </a:p>
          <a:p>
            <a:pPr lvl="1">
              <a:buFont typeface="Arial" panose="020B0604020202020204" pitchFamily="34" charset="0"/>
              <a:buChar char="•"/>
            </a:pPr>
            <a:r>
              <a:rPr lang="en-US" sz="2400" dirty="0" smtClean="0"/>
              <a:t>Grain rescue tube</a:t>
            </a:r>
            <a:endParaRPr lang="en-US" sz="2400" dirty="0"/>
          </a:p>
        </p:txBody>
      </p:sp>
      <p:sp>
        <p:nvSpPr>
          <p:cNvPr id="3" name="Title 2"/>
          <p:cNvSpPr>
            <a:spLocks noGrp="1"/>
          </p:cNvSpPr>
          <p:nvPr>
            <p:ph type="title"/>
          </p:nvPr>
        </p:nvSpPr>
        <p:spPr/>
        <p:txBody>
          <a:bodyPr/>
          <a:lstStyle/>
          <a:p>
            <a:r>
              <a:rPr lang="en-US" dirty="0" smtClean="0"/>
              <a:t>Objectives</a:t>
            </a:r>
            <a:endParaRPr lang="en-US" dirty="0"/>
          </a:p>
        </p:txBody>
      </p:sp>
      <p:sp>
        <p:nvSpPr>
          <p:cNvPr id="5" name="Slide Number Placeholder 4"/>
          <p:cNvSpPr>
            <a:spLocks noGrp="1"/>
          </p:cNvSpPr>
          <p:nvPr>
            <p:ph type="sldNum" sz="quarter" idx="12"/>
          </p:nvPr>
        </p:nvSpPr>
        <p:spPr/>
        <p:txBody>
          <a:bodyPr/>
          <a:lstStyle/>
          <a:p>
            <a:pPr>
              <a:defRPr/>
            </a:pPr>
            <a:fld id="{30B58339-9F14-48BE-99C7-77CC2816E81B}" type="slidenum">
              <a:rPr lang="en-US" smtClean="0"/>
              <a:pPr>
                <a:defRPr/>
              </a:pPr>
              <a:t>2</a:t>
            </a:fld>
            <a:endParaRPr lang="en-US" dirty="0"/>
          </a:p>
        </p:txBody>
      </p:sp>
    </p:spTree>
    <p:extLst>
      <p:ext uri="{BB962C8B-B14F-4D97-AF65-F5344CB8AC3E}">
        <p14:creationId xmlns:p14="http://schemas.microsoft.com/office/powerpoint/2010/main" val="1829952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864100"/>
          </a:xfrm>
        </p:spPr>
        <p:txBody>
          <a:bodyPr>
            <a:normAutofit lnSpcReduction="10000"/>
          </a:bodyPr>
          <a:lstStyle/>
          <a:p>
            <a:pPr eaLnBrk="1" hangingPunct="1">
              <a:buSzPct val="100000"/>
              <a:buFont typeface="Wingdings" pitchFamily="2" charset="2"/>
              <a:buChar char="§"/>
            </a:pPr>
            <a:r>
              <a:rPr lang="en-US" sz="2800" b="1" u="sng" dirty="0" smtClean="0">
                <a:latin typeface="Corbel" pitchFamily="34" charset="0"/>
              </a:rPr>
              <a:t>Do not</a:t>
            </a:r>
            <a:r>
              <a:rPr lang="en-US" sz="2800" b="1" dirty="0" smtClean="0">
                <a:latin typeface="Corbel" pitchFamily="34" charset="0"/>
              </a:rPr>
              <a:t> </a:t>
            </a:r>
            <a:r>
              <a:rPr lang="en-US" sz="2800" dirty="0" smtClean="0">
                <a:latin typeface="Corbel" pitchFamily="34" charset="0"/>
              </a:rPr>
              <a:t>enter the bin – it will only add additional risk to the victim if still alive</a:t>
            </a:r>
          </a:p>
          <a:p>
            <a:pPr eaLnBrk="1" hangingPunct="1">
              <a:buSzPct val="100000"/>
              <a:buFont typeface="Wingdings" pitchFamily="2" charset="2"/>
              <a:buChar char="§"/>
            </a:pPr>
            <a:r>
              <a:rPr lang="en-US" sz="2800" b="1" u="sng" dirty="0" smtClean="0">
                <a:latin typeface="Corbel" pitchFamily="34" charset="0"/>
              </a:rPr>
              <a:t>Do not</a:t>
            </a:r>
            <a:r>
              <a:rPr lang="en-US" sz="2800" b="1" dirty="0" smtClean="0">
                <a:latin typeface="Corbel" pitchFamily="34" charset="0"/>
              </a:rPr>
              <a:t> </a:t>
            </a:r>
            <a:r>
              <a:rPr lang="en-US" sz="2800" dirty="0" smtClean="0">
                <a:latin typeface="Corbel" pitchFamily="34" charset="0"/>
              </a:rPr>
              <a:t>turn on any unloading equipment</a:t>
            </a:r>
          </a:p>
          <a:p>
            <a:pPr eaLnBrk="1" hangingPunct="1">
              <a:buSzPct val="100000"/>
              <a:buFont typeface="Wingdings" pitchFamily="2" charset="2"/>
              <a:buChar char="§"/>
            </a:pPr>
            <a:r>
              <a:rPr lang="en-US" dirty="0" smtClean="0">
                <a:latin typeface="Corbel" pitchFamily="34" charset="0"/>
              </a:rPr>
              <a:t>Turn on aeration equipment</a:t>
            </a:r>
          </a:p>
          <a:p>
            <a:pPr eaLnBrk="1" hangingPunct="1">
              <a:buSzPct val="100000"/>
              <a:buFont typeface="Wingdings" pitchFamily="2" charset="2"/>
              <a:buChar char="§"/>
            </a:pPr>
            <a:r>
              <a:rPr lang="en-US" dirty="0" smtClean="0">
                <a:latin typeface="Corbel" pitchFamily="34" charset="0"/>
              </a:rPr>
              <a:t>The victim is most likely directly beneath the inverted cone or directly over the opening in the floor, do turn on fans at the storage structure</a:t>
            </a:r>
          </a:p>
          <a:p>
            <a:pPr eaLnBrk="1" hangingPunct="1">
              <a:buSzPct val="100000"/>
              <a:buFont typeface="Wingdings" pitchFamily="2" charset="2"/>
              <a:buChar char="§"/>
            </a:pPr>
            <a:r>
              <a:rPr lang="en-US" dirty="0" smtClean="0">
                <a:latin typeface="Corbel" pitchFamily="34" charset="0"/>
              </a:rPr>
              <a:t>Engulfment rarely involves </a:t>
            </a:r>
            <a:br>
              <a:rPr lang="en-US" dirty="0" smtClean="0">
                <a:latin typeface="Corbel" pitchFamily="34" charset="0"/>
              </a:rPr>
            </a:br>
            <a:r>
              <a:rPr lang="en-US" dirty="0" smtClean="0">
                <a:latin typeface="Corbel" pitchFamily="34" charset="0"/>
              </a:rPr>
              <a:t>entanglement in the in-floor</a:t>
            </a:r>
            <a:br>
              <a:rPr lang="en-US" dirty="0" smtClean="0">
                <a:latin typeface="Corbel" pitchFamily="34" charset="0"/>
              </a:rPr>
            </a:br>
            <a:r>
              <a:rPr lang="en-US" dirty="0" smtClean="0">
                <a:latin typeface="Corbel" pitchFamily="34" charset="0"/>
              </a:rPr>
              <a:t> auger</a:t>
            </a:r>
          </a:p>
          <a:p>
            <a:pPr eaLnBrk="1" hangingPunct="1">
              <a:buSzPct val="100000"/>
              <a:buFont typeface="Wingdings" pitchFamily="2" charset="2"/>
              <a:buChar char="§"/>
            </a:pPr>
            <a:r>
              <a:rPr lang="en-US" dirty="0" smtClean="0">
                <a:latin typeface="Corbel" pitchFamily="34" charset="0"/>
              </a:rPr>
              <a:t>Remove the grain</a:t>
            </a:r>
          </a:p>
          <a:p>
            <a:pPr marL="109537" indent="0" eaLnBrk="1" hangingPunct="1">
              <a:buSzPct val="100000"/>
              <a:buNone/>
            </a:pPr>
            <a:endParaRPr lang="en-US" dirty="0">
              <a:latin typeface="Corbel" pitchFamily="34" charset="0"/>
            </a:endParaRPr>
          </a:p>
          <a:p>
            <a:endParaRPr lang="en-US" dirty="0"/>
          </a:p>
        </p:txBody>
      </p:sp>
      <p:sp>
        <p:nvSpPr>
          <p:cNvPr id="3" name="Title 2"/>
          <p:cNvSpPr>
            <a:spLocks noGrp="1"/>
          </p:cNvSpPr>
          <p:nvPr>
            <p:ph type="title"/>
          </p:nvPr>
        </p:nvSpPr>
        <p:spPr/>
        <p:txBody>
          <a:bodyPr>
            <a:noAutofit/>
          </a:bodyPr>
          <a:lstStyle/>
          <a:p>
            <a:r>
              <a:rPr lang="en-US" sz="4000" dirty="0" smtClean="0"/>
              <a:t>Full Engulfment</a:t>
            </a:r>
            <a:endParaRPr lang="en-US" sz="4000" dirty="0"/>
          </a:p>
        </p:txBody>
      </p:sp>
      <p:pic>
        <p:nvPicPr>
          <p:cNvPr id="3074" name="Picture 2" descr="B:\Hamm\Pictures&amp;Music\Objects\LockOutEquipment.jpg" title="Picture - LockOut equipm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8413" y="4038600"/>
            <a:ext cx="3455987" cy="2590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30B58339-9F14-48BE-99C7-77CC2816E81B}" type="slidenum">
              <a:rPr lang="en-US" smtClean="0"/>
              <a:pPr>
                <a:defRPr/>
              </a:pPr>
              <a:t>20</a:t>
            </a:fld>
            <a:endParaRPr lang="en-US" dirty="0"/>
          </a:p>
        </p:txBody>
      </p:sp>
    </p:spTree>
    <p:extLst>
      <p:ext uri="{BB962C8B-B14F-4D97-AF65-F5344CB8AC3E}">
        <p14:creationId xmlns:p14="http://schemas.microsoft.com/office/powerpoint/2010/main" val="1626237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99419"/>
            <a:ext cx="8229600" cy="4525962"/>
          </a:xfrm>
        </p:spPr>
        <p:txBody>
          <a:bodyPr/>
          <a:lstStyle/>
          <a:p>
            <a:pPr marL="623887" indent="-514350">
              <a:buFont typeface="+mj-lt"/>
              <a:buAutoNum type="arabicPeriod"/>
            </a:pPr>
            <a:r>
              <a:rPr lang="en-US" dirty="0" smtClean="0"/>
              <a:t>Why are calls to 911 delayed?</a:t>
            </a:r>
          </a:p>
          <a:p>
            <a:pPr marL="623887" indent="-514350">
              <a:buFont typeface="+mj-lt"/>
              <a:buAutoNum type="arabicPeriod"/>
            </a:pPr>
            <a:r>
              <a:rPr lang="en-US" dirty="0" smtClean="0"/>
              <a:t>What problems develop due to delayed calls for assistance?</a:t>
            </a:r>
          </a:p>
          <a:p>
            <a:pPr marL="623887" indent="-514350">
              <a:buFont typeface="+mj-lt"/>
              <a:buAutoNum type="arabicPeriod"/>
            </a:pPr>
            <a:r>
              <a:rPr lang="en-US" dirty="0" smtClean="0"/>
              <a:t>What added risks to first responders are generated by delayed calls?</a:t>
            </a:r>
          </a:p>
        </p:txBody>
      </p:sp>
      <p:sp>
        <p:nvSpPr>
          <p:cNvPr id="3" name="Title 2"/>
          <p:cNvSpPr>
            <a:spLocks noGrp="1"/>
          </p:cNvSpPr>
          <p:nvPr>
            <p:ph type="title"/>
          </p:nvPr>
        </p:nvSpPr>
        <p:spPr>
          <a:xfrm>
            <a:off x="457200" y="457200"/>
            <a:ext cx="8229600" cy="1143000"/>
          </a:xfrm>
        </p:spPr>
        <p:txBody>
          <a:bodyPr>
            <a:normAutofit fontScale="90000"/>
          </a:bodyPr>
          <a:lstStyle/>
          <a:p>
            <a:pPr algn="ctr"/>
            <a:r>
              <a:rPr lang="en-US" dirty="0" smtClean="0"/>
              <a:t>Case Study #1</a:t>
            </a:r>
            <a:br>
              <a:rPr lang="en-US" dirty="0" smtClean="0"/>
            </a:br>
            <a:r>
              <a:rPr lang="en-US" dirty="0" smtClean="0"/>
              <a:t>Delayed Request for Assistance</a:t>
            </a:r>
            <a:endParaRPr lang="en-US" dirty="0"/>
          </a:p>
        </p:txBody>
      </p:sp>
      <p:pic>
        <p:nvPicPr>
          <p:cNvPr id="10242" name="Picture 2" descr="B:\Photos and Images and Videos\GRAIN BINS\CD SATRA Grain Bin Rescue 2006 Field Maier Beaty\Grain Bin Purdue 2006 Day 3\IMG_2857.JPG" title="Picture - rescuers on top of a bi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89078" y="3886200"/>
            <a:ext cx="4109316" cy="273982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30B58339-9F14-48BE-99C7-77CC2816E81B}" type="slidenum">
              <a:rPr lang="en-US" smtClean="0"/>
              <a:pPr>
                <a:defRPr/>
              </a:pPr>
              <a:t>21</a:t>
            </a:fld>
            <a:endParaRPr lang="en-US" dirty="0"/>
          </a:p>
        </p:txBody>
      </p:sp>
    </p:spTree>
    <p:extLst>
      <p:ext uri="{BB962C8B-B14F-4D97-AF65-F5344CB8AC3E}">
        <p14:creationId xmlns:p14="http://schemas.microsoft.com/office/powerpoint/2010/main" val="184871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2" title="Picture - scene from a grain bin rescue"/>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828800" y="1697182"/>
            <a:ext cx="5486400" cy="4572000"/>
          </a:xfrm>
        </p:spPr>
      </p:pic>
      <p:sp>
        <p:nvSpPr>
          <p:cNvPr id="39938" name="Title 1"/>
          <p:cNvSpPr>
            <a:spLocks noGrp="1"/>
          </p:cNvSpPr>
          <p:nvPr>
            <p:ph type="title"/>
          </p:nvPr>
        </p:nvSpPr>
        <p:spPr>
          <a:xfrm>
            <a:off x="-1" y="381000"/>
            <a:ext cx="9126187" cy="1096963"/>
          </a:xfrm>
        </p:spPr>
        <p:txBody>
          <a:bodyPr>
            <a:noAutofit/>
          </a:bodyPr>
          <a:lstStyle/>
          <a:p>
            <a:pPr algn="ctr" eaLnBrk="1" fontAlgn="auto" hangingPunct="1">
              <a:spcAft>
                <a:spcPts val="0"/>
              </a:spcAft>
              <a:defRPr/>
            </a:pPr>
            <a:r>
              <a:rPr lang="en-US" sz="3700" dirty="0" smtClean="0">
                <a:effectLst/>
                <a:cs typeface="Arial" pitchFamily="34" charset="0"/>
              </a:rPr>
              <a:t>Cast Study # 2</a:t>
            </a:r>
            <a:br>
              <a:rPr lang="en-US" sz="3700" dirty="0" smtClean="0">
                <a:effectLst/>
                <a:cs typeface="Arial" pitchFamily="34" charset="0"/>
              </a:rPr>
            </a:br>
            <a:r>
              <a:rPr lang="en-US" sz="3700" dirty="0" smtClean="0">
                <a:effectLst/>
                <a:cs typeface="Arial" pitchFamily="34" charset="0"/>
              </a:rPr>
              <a:t>Successful Grain Bin Rescue  </a:t>
            </a:r>
          </a:p>
        </p:txBody>
      </p:sp>
      <p:sp>
        <p:nvSpPr>
          <p:cNvPr id="3" name="Slide Number Placeholder 2"/>
          <p:cNvSpPr>
            <a:spLocks noGrp="1"/>
          </p:cNvSpPr>
          <p:nvPr>
            <p:ph type="sldNum" sz="quarter" idx="12"/>
          </p:nvPr>
        </p:nvSpPr>
        <p:spPr/>
        <p:txBody>
          <a:bodyPr/>
          <a:lstStyle/>
          <a:p>
            <a:pPr>
              <a:defRPr/>
            </a:pPr>
            <a:fld id="{30B58339-9F14-48BE-99C7-77CC2816E81B}" type="slidenum">
              <a:rPr lang="en-US" smtClean="0"/>
              <a:pPr>
                <a:defRPr/>
              </a:pPr>
              <a:t>22</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4" title="Picture - getting grain out of a bin using grain vacuum machine"/>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447800" y="1752600"/>
            <a:ext cx="6590093" cy="4307242"/>
          </a:xfrm>
        </p:spPr>
      </p:pic>
      <p:sp>
        <p:nvSpPr>
          <p:cNvPr id="40962" name="Title 1"/>
          <p:cNvSpPr>
            <a:spLocks noGrp="1"/>
          </p:cNvSpPr>
          <p:nvPr>
            <p:ph type="title"/>
          </p:nvPr>
        </p:nvSpPr>
        <p:spPr>
          <a:xfrm>
            <a:off x="368135" y="457200"/>
            <a:ext cx="8763000" cy="1020763"/>
          </a:xfrm>
        </p:spPr>
        <p:txBody>
          <a:bodyPr>
            <a:noAutofit/>
          </a:bodyPr>
          <a:lstStyle/>
          <a:p>
            <a:pPr algn="ctr" eaLnBrk="1" fontAlgn="auto" hangingPunct="1">
              <a:spcAft>
                <a:spcPts val="0"/>
              </a:spcAft>
              <a:defRPr/>
            </a:pPr>
            <a:r>
              <a:rPr lang="en-US" sz="3700" dirty="0" smtClean="0">
                <a:effectLst/>
                <a:cs typeface="Arial" pitchFamily="34" charset="0"/>
              </a:rPr>
              <a:t>Case Study #2</a:t>
            </a:r>
            <a:br>
              <a:rPr lang="en-US" sz="3700" dirty="0" smtClean="0">
                <a:effectLst/>
                <a:cs typeface="Arial" pitchFamily="34" charset="0"/>
              </a:rPr>
            </a:br>
            <a:r>
              <a:rPr lang="en-US" sz="3700" dirty="0" smtClean="0">
                <a:effectLst/>
                <a:cs typeface="Arial" pitchFamily="34" charset="0"/>
              </a:rPr>
              <a:t>Use of Grain Vacuum Machine</a:t>
            </a:r>
          </a:p>
        </p:txBody>
      </p:sp>
      <p:sp>
        <p:nvSpPr>
          <p:cNvPr id="3" name="Slide Number Placeholder 2"/>
          <p:cNvSpPr>
            <a:spLocks noGrp="1"/>
          </p:cNvSpPr>
          <p:nvPr>
            <p:ph type="sldNum" sz="quarter" idx="12"/>
          </p:nvPr>
        </p:nvSpPr>
        <p:spPr/>
        <p:txBody>
          <a:bodyPr/>
          <a:lstStyle/>
          <a:p>
            <a:pPr>
              <a:defRPr/>
            </a:pPr>
            <a:fld id="{30B58339-9F14-48BE-99C7-77CC2816E81B}" type="slidenum">
              <a:rPr lang="en-US" smtClean="0"/>
              <a:pPr>
                <a:defRPr/>
              </a:pPr>
              <a:t>23</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2" title="Picture - scene from a rescue "/>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914400" y="1447800"/>
            <a:ext cx="7135091" cy="4433455"/>
          </a:xfrm>
          <a:ln>
            <a:solidFill>
              <a:schemeClr val="accent2">
                <a:lumMod val="50000"/>
              </a:schemeClr>
            </a:solidFill>
          </a:ln>
        </p:spPr>
      </p:pic>
      <p:sp>
        <p:nvSpPr>
          <p:cNvPr id="41986" name="Title 1"/>
          <p:cNvSpPr>
            <a:spLocks noGrp="1"/>
          </p:cNvSpPr>
          <p:nvPr>
            <p:ph type="title"/>
          </p:nvPr>
        </p:nvSpPr>
        <p:spPr>
          <a:xfrm>
            <a:off x="457200" y="304800"/>
            <a:ext cx="8229600" cy="1066800"/>
          </a:xfrm>
        </p:spPr>
        <p:txBody>
          <a:bodyPr>
            <a:noAutofit/>
          </a:bodyPr>
          <a:lstStyle/>
          <a:p>
            <a:pPr algn="ctr" eaLnBrk="1" fontAlgn="auto" hangingPunct="1">
              <a:spcAft>
                <a:spcPts val="0"/>
              </a:spcAft>
              <a:defRPr/>
            </a:pPr>
            <a:r>
              <a:rPr lang="en-US" sz="3700" dirty="0" smtClean="0">
                <a:effectLst/>
                <a:cs typeface="Arial" pitchFamily="34" charset="0"/>
              </a:rPr>
              <a:t>Case Study #2</a:t>
            </a:r>
            <a:br>
              <a:rPr lang="en-US" sz="3700" dirty="0" smtClean="0">
                <a:effectLst/>
                <a:cs typeface="Arial" pitchFamily="34" charset="0"/>
              </a:rPr>
            </a:br>
            <a:r>
              <a:rPr lang="en-US" sz="3700" dirty="0" smtClean="0">
                <a:effectLst/>
                <a:cs typeface="Arial" pitchFamily="34" charset="0"/>
              </a:rPr>
              <a:t>Establishing a Perimeter</a:t>
            </a:r>
          </a:p>
        </p:txBody>
      </p:sp>
      <p:sp>
        <p:nvSpPr>
          <p:cNvPr id="4" name="Slide Number Placeholder 3"/>
          <p:cNvSpPr>
            <a:spLocks noGrp="1"/>
          </p:cNvSpPr>
          <p:nvPr>
            <p:ph type="sldNum" sz="quarter" idx="12"/>
          </p:nvPr>
        </p:nvSpPr>
        <p:spPr/>
        <p:txBody>
          <a:bodyPr/>
          <a:lstStyle/>
          <a:p>
            <a:pPr>
              <a:defRPr/>
            </a:pPr>
            <a:fld id="{30B58339-9F14-48BE-99C7-77CC2816E81B}" type="slidenum">
              <a:rPr lang="en-US" smtClean="0"/>
              <a:pPr>
                <a:defRPr/>
              </a:pPr>
              <a:t>24</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228600" y="521494"/>
            <a:ext cx="8763000" cy="1231106"/>
          </a:xfrm>
          <a:prstGeom prst="rect">
            <a:avLst/>
          </a:prstGeom>
          <a:noFill/>
          <a:ln w="9525">
            <a:noFill/>
            <a:miter lim="800000"/>
            <a:headEnd/>
            <a:tailEnd/>
          </a:ln>
        </p:spPr>
        <p:txBody>
          <a:bodyPr wrap="square">
            <a:spAutoFit/>
          </a:bodyPr>
          <a:lstStyle/>
          <a:p>
            <a:pPr algn="ctr">
              <a:defRPr/>
            </a:pPr>
            <a:r>
              <a:rPr lang="en-US" sz="3700" b="1" dirty="0" smtClean="0">
                <a:solidFill>
                  <a:schemeClr val="accent6">
                    <a:lumMod val="50000"/>
                  </a:schemeClr>
                </a:solidFill>
                <a:latin typeface="+mj-lt"/>
                <a:cs typeface="+mn-cs"/>
              </a:rPr>
              <a:t>Case Study #3</a:t>
            </a:r>
            <a:br>
              <a:rPr lang="en-US" sz="3700" b="1" dirty="0" smtClean="0">
                <a:solidFill>
                  <a:schemeClr val="accent6">
                    <a:lumMod val="50000"/>
                  </a:schemeClr>
                </a:solidFill>
                <a:latin typeface="+mj-lt"/>
                <a:cs typeface="+mn-cs"/>
              </a:rPr>
            </a:br>
            <a:r>
              <a:rPr lang="en-US" sz="3700" b="1" dirty="0" smtClean="0">
                <a:solidFill>
                  <a:schemeClr val="accent6">
                    <a:lumMod val="50000"/>
                  </a:schemeClr>
                </a:solidFill>
                <a:latin typeface="+mj-lt"/>
                <a:cs typeface="+mn-cs"/>
              </a:rPr>
              <a:t>Successful </a:t>
            </a:r>
            <a:r>
              <a:rPr lang="en-US" sz="3700" b="1" dirty="0">
                <a:solidFill>
                  <a:schemeClr val="accent6">
                    <a:lumMod val="50000"/>
                  </a:schemeClr>
                </a:solidFill>
                <a:latin typeface="+mj-lt"/>
                <a:cs typeface="+mn-cs"/>
              </a:rPr>
              <a:t>Grain Bin Rescue </a:t>
            </a:r>
          </a:p>
        </p:txBody>
      </p:sp>
      <p:pic>
        <p:nvPicPr>
          <p:cNvPr id="50179" name="Picture 4" descr="100_0153.jpg" title="Picture - In this case there was considerable crusting of grain due to it being out-of-condition. Some of it was so moldy that it had turned black. There were layers of grain 2 feet thick hanging off the bin wall.  The farmer was trying to knock the crusted material off the walls with a piece of electrical conduit, causing the grain to break free and partially burying him. In these cases, first responders need to take great care not to enter the structure if there is still grain clinging to the wall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304800" y="1828800"/>
            <a:ext cx="4179422" cy="231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normAutofit fontScale="90000"/>
          </a:bodyPr>
          <a:lstStyle/>
          <a:p>
            <a:r>
              <a:rPr lang="en-US" dirty="0" smtClean="0">
                <a:solidFill>
                  <a:schemeClr val="bg1"/>
                </a:solidFill>
                <a:effectLst/>
              </a:rPr>
              <a:t>Case Study #3 Successful Grain Bin Rescue</a:t>
            </a:r>
            <a:endParaRPr lang="en-US" dirty="0">
              <a:solidFill>
                <a:schemeClr val="bg1"/>
              </a:solidFill>
              <a:effectLst/>
            </a:endParaRPr>
          </a:p>
        </p:txBody>
      </p:sp>
      <p:sp>
        <p:nvSpPr>
          <p:cNvPr id="3" name="Slide Number Placeholder 2"/>
          <p:cNvSpPr>
            <a:spLocks noGrp="1"/>
          </p:cNvSpPr>
          <p:nvPr>
            <p:ph type="sldNum" sz="quarter" idx="12"/>
          </p:nvPr>
        </p:nvSpPr>
        <p:spPr/>
        <p:txBody>
          <a:bodyPr/>
          <a:lstStyle/>
          <a:p>
            <a:pPr>
              <a:defRPr/>
            </a:pPr>
            <a:fld id="{1647157D-D27E-4251-ABDC-DB2F3EAED642}" type="slidenum">
              <a:rPr lang="en-US" smtClean="0"/>
              <a:pPr>
                <a:defRPr/>
              </a:pPr>
              <a:t>25</a:t>
            </a:fld>
            <a:endParaRPr lang="en-US" dirty="0"/>
          </a:p>
        </p:txBody>
      </p:sp>
      <p:pic>
        <p:nvPicPr>
          <p:cNvPr id="2050" name="Picture 2" descr="Z:\Photos and Images and Videos\GRAIN BINS\Out of Condition Column\GrainOutofConditionBin.jpg" title="Picture - Grain out of condition bi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3456" y="3674637"/>
            <a:ext cx="4265744" cy="2800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150421" y="445294"/>
            <a:ext cx="8839200" cy="1231106"/>
          </a:xfrm>
          <a:prstGeom prst="rect">
            <a:avLst/>
          </a:prstGeom>
          <a:noFill/>
          <a:ln w="9525">
            <a:noFill/>
            <a:miter lim="800000"/>
            <a:headEnd/>
            <a:tailEnd/>
          </a:ln>
        </p:spPr>
        <p:txBody>
          <a:bodyPr wrap="square">
            <a:spAutoFit/>
          </a:bodyPr>
          <a:lstStyle/>
          <a:p>
            <a:pPr algn="ctr">
              <a:defRPr/>
            </a:pPr>
            <a:r>
              <a:rPr lang="en-US" sz="3700" b="1" dirty="0" smtClean="0">
                <a:solidFill>
                  <a:schemeClr val="accent6">
                    <a:lumMod val="50000"/>
                  </a:schemeClr>
                </a:solidFill>
                <a:latin typeface="+mj-lt"/>
                <a:cs typeface="+mn-cs"/>
              </a:rPr>
              <a:t>Case Study #3</a:t>
            </a:r>
            <a:br>
              <a:rPr lang="en-US" sz="3700" b="1" dirty="0" smtClean="0">
                <a:solidFill>
                  <a:schemeClr val="accent6">
                    <a:lumMod val="50000"/>
                  </a:schemeClr>
                </a:solidFill>
                <a:latin typeface="+mj-lt"/>
                <a:cs typeface="+mn-cs"/>
              </a:rPr>
            </a:br>
            <a:r>
              <a:rPr lang="en-US" sz="3700" b="1" dirty="0" smtClean="0">
                <a:solidFill>
                  <a:schemeClr val="accent6">
                    <a:lumMod val="50000"/>
                  </a:schemeClr>
                </a:solidFill>
                <a:latin typeface="+mj-lt"/>
                <a:cs typeface="+mn-cs"/>
              </a:rPr>
              <a:t>Use of Inside Bin Ladder</a:t>
            </a:r>
            <a:endParaRPr lang="en-US" sz="3700" b="1" dirty="0">
              <a:solidFill>
                <a:schemeClr val="accent6">
                  <a:lumMod val="50000"/>
                </a:schemeClr>
              </a:solidFill>
              <a:latin typeface="+mj-lt"/>
              <a:cs typeface="+mn-cs"/>
            </a:endParaRPr>
          </a:p>
        </p:txBody>
      </p:sp>
      <p:pic>
        <p:nvPicPr>
          <p:cNvPr id="48131" name="Picture 2" descr="100_0161.jpg" title="Picture - Ladder inside a bi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907068" y="1676400"/>
            <a:ext cx="5395176"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normAutofit fontScale="90000"/>
          </a:bodyPr>
          <a:lstStyle/>
          <a:p>
            <a:r>
              <a:rPr lang="en-US" dirty="0" smtClean="0">
                <a:solidFill>
                  <a:schemeClr val="bg1"/>
                </a:solidFill>
                <a:effectLst/>
              </a:rPr>
              <a:t>Case Study #3 Use of Inside Bin Ladder</a:t>
            </a:r>
            <a:endParaRPr lang="en-US" dirty="0">
              <a:solidFill>
                <a:schemeClr val="bg1"/>
              </a:solidFill>
              <a:effectLst/>
            </a:endParaRPr>
          </a:p>
        </p:txBody>
      </p:sp>
      <p:sp>
        <p:nvSpPr>
          <p:cNvPr id="3" name="Slide Number Placeholder 2"/>
          <p:cNvSpPr>
            <a:spLocks noGrp="1"/>
          </p:cNvSpPr>
          <p:nvPr>
            <p:ph type="sldNum" sz="quarter" idx="12"/>
          </p:nvPr>
        </p:nvSpPr>
        <p:spPr/>
        <p:txBody>
          <a:bodyPr/>
          <a:lstStyle/>
          <a:p>
            <a:pPr>
              <a:defRPr/>
            </a:pPr>
            <a:fld id="{1647157D-D27E-4251-ABDC-DB2F3EAED642}" type="slidenum">
              <a:rPr lang="en-US" smtClean="0"/>
              <a:pPr>
                <a:defRPr/>
              </a:pPr>
              <a:t>26</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304800" y="445294"/>
            <a:ext cx="8610600" cy="1231106"/>
          </a:xfrm>
          <a:prstGeom prst="rect">
            <a:avLst/>
          </a:prstGeom>
          <a:noFill/>
          <a:ln w="9525">
            <a:noFill/>
            <a:miter lim="800000"/>
            <a:headEnd/>
            <a:tailEnd/>
          </a:ln>
        </p:spPr>
        <p:txBody>
          <a:bodyPr>
            <a:spAutoFit/>
          </a:bodyPr>
          <a:lstStyle/>
          <a:p>
            <a:pPr algn="ctr">
              <a:defRPr/>
            </a:pPr>
            <a:r>
              <a:rPr lang="en-US" sz="3700" b="1" dirty="0" smtClean="0">
                <a:solidFill>
                  <a:schemeClr val="accent6">
                    <a:lumMod val="50000"/>
                  </a:schemeClr>
                </a:solidFill>
                <a:latin typeface="+mj-lt"/>
                <a:cs typeface="+mn-cs"/>
              </a:rPr>
              <a:t>Case Study #3</a:t>
            </a:r>
            <a:br>
              <a:rPr lang="en-US" sz="3700" b="1" dirty="0" smtClean="0">
                <a:solidFill>
                  <a:schemeClr val="accent6">
                    <a:lumMod val="50000"/>
                  </a:schemeClr>
                </a:solidFill>
                <a:latin typeface="+mj-lt"/>
                <a:cs typeface="+mn-cs"/>
              </a:rPr>
            </a:br>
            <a:r>
              <a:rPr lang="en-US" sz="3700" b="1" dirty="0" smtClean="0">
                <a:solidFill>
                  <a:schemeClr val="accent6">
                    <a:lumMod val="50000"/>
                  </a:schemeClr>
                </a:solidFill>
                <a:latin typeface="+mj-lt"/>
                <a:cs typeface="+mn-cs"/>
              </a:rPr>
              <a:t>Successful Use of Grain Rescue Tube</a:t>
            </a:r>
            <a:endParaRPr lang="en-US" sz="3700" b="1" dirty="0">
              <a:solidFill>
                <a:schemeClr val="accent6">
                  <a:lumMod val="50000"/>
                </a:schemeClr>
              </a:solidFill>
              <a:latin typeface="+mj-lt"/>
              <a:cs typeface="+mn-cs"/>
            </a:endParaRPr>
          </a:p>
        </p:txBody>
      </p:sp>
      <p:pic>
        <p:nvPicPr>
          <p:cNvPr id="49155" name="Picture 3" descr="100_0154.jpg" title="Picture - A multi-section grain rescue tube inside a bin "/>
          <p:cNvPicPr>
            <a:picLocks noChangeAspect="1"/>
          </p:cNvPicPr>
          <p:nvPr/>
        </p:nvPicPr>
        <p:blipFill>
          <a:blip r:embed="rId3">
            <a:lum bright="10000"/>
            <a:extLst>
              <a:ext uri="{28A0092B-C50C-407E-A947-70E740481C1C}">
                <a14:useLocalDpi xmlns:a14="http://schemas.microsoft.com/office/drawing/2010/main"/>
              </a:ext>
            </a:extLst>
          </a:blip>
          <a:srcRect/>
          <a:stretch>
            <a:fillRect/>
          </a:stretch>
        </p:blipFill>
        <p:spPr bwMode="auto">
          <a:xfrm>
            <a:off x="1371600" y="1676400"/>
            <a:ext cx="6768523" cy="429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title="Color box covering a date on the pictur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00800" y="5295900"/>
            <a:ext cx="16002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hidden="1"/>
          <p:cNvSpPr>
            <a:spLocks noGrp="1"/>
          </p:cNvSpPr>
          <p:nvPr>
            <p:ph type="title"/>
          </p:nvPr>
        </p:nvSpPr>
        <p:spPr/>
        <p:txBody>
          <a:bodyPr>
            <a:normAutofit fontScale="90000"/>
          </a:bodyPr>
          <a:lstStyle/>
          <a:p>
            <a:r>
              <a:rPr lang="en-US" dirty="0" smtClean="0">
                <a:solidFill>
                  <a:schemeClr val="bg1"/>
                </a:solidFill>
                <a:effectLst/>
              </a:rPr>
              <a:t>Case Study #3 Successful Use of Grain Rescue Tube</a:t>
            </a:r>
            <a:endParaRPr lang="en-US" dirty="0">
              <a:solidFill>
                <a:schemeClr val="bg1"/>
              </a:solidFill>
              <a:effectLst/>
            </a:endParaRPr>
          </a:p>
        </p:txBody>
      </p:sp>
      <p:sp>
        <p:nvSpPr>
          <p:cNvPr id="3" name="Slide Number Placeholder 2"/>
          <p:cNvSpPr>
            <a:spLocks noGrp="1"/>
          </p:cNvSpPr>
          <p:nvPr>
            <p:ph type="sldNum" sz="quarter" idx="12"/>
          </p:nvPr>
        </p:nvSpPr>
        <p:spPr/>
        <p:txBody>
          <a:bodyPr/>
          <a:lstStyle/>
          <a:p>
            <a:pPr>
              <a:defRPr/>
            </a:pPr>
            <a:fld id="{1647157D-D27E-4251-ABDC-DB2F3EAED642}" type="slidenum">
              <a:rPr lang="en-US" smtClean="0"/>
              <a:pPr>
                <a:defRPr/>
              </a:pPr>
              <a:t>27</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342900" y="330530"/>
            <a:ext cx="8458200" cy="1231106"/>
          </a:xfrm>
          <a:prstGeom prst="rect">
            <a:avLst/>
          </a:prstGeom>
          <a:noFill/>
          <a:ln w="9525">
            <a:noFill/>
            <a:miter lim="800000"/>
            <a:headEnd/>
            <a:tailEnd/>
          </a:ln>
        </p:spPr>
        <p:txBody>
          <a:bodyPr>
            <a:spAutoFit/>
          </a:bodyPr>
          <a:lstStyle/>
          <a:p>
            <a:pPr algn="ctr">
              <a:defRPr/>
            </a:pPr>
            <a:r>
              <a:rPr lang="en-US" sz="3700" b="1" dirty="0" smtClean="0">
                <a:solidFill>
                  <a:schemeClr val="accent6">
                    <a:lumMod val="50000"/>
                  </a:schemeClr>
                </a:solidFill>
                <a:latin typeface="+mj-lt"/>
                <a:cs typeface="+mn-cs"/>
              </a:rPr>
              <a:t>Case Study #3</a:t>
            </a:r>
            <a:br>
              <a:rPr lang="en-US" sz="3700" b="1" dirty="0" smtClean="0">
                <a:solidFill>
                  <a:schemeClr val="accent6">
                    <a:lumMod val="50000"/>
                  </a:schemeClr>
                </a:solidFill>
                <a:latin typeface="+mj-lt"/>
                <a:cs typeface="+mn-cs"/>
              </a:rPr>
            </a:br>
            <a:r>
              <a:rPr lang="en-US" sz="3700" b="1" dirty="0" smtClean="0">
                <a:solidFill>
                  <a:schemeClr val="accent6">
                    <a:lumMod val="50000"/>
                  </a:schemeClr>
                </a:solidFill>
                <a:latin typeface="+mj-lt"/>
                <a:cs typeface="+mn-cs"/>
              </a:rPr>
              <a:t>Removing Grain from the Bin</a:t>
            </a:r>
            <a:endParaRPr lang="en-US" sz="3700" b="1" dirty="0">
              <a:solidFill>
                <a:schemeClr val="accent6">
                  <a:lumMod val="50000"/>
                </a:schemeClr>
              </a:solidFill>
              <a:latin typeface="+mj-lt"/>
              <a:cs typeface="+mn-cs"/>
            </a:endParaRPr>
          </a:p>
        </p:txBody>
      </p:sp>
      <p:pic>
        <p:nvPicPr>
          <p:cNvPr id="55299" name="Picture 4" descr="100_0165.jpg" title="Picture - grain outside a bin"/>
          <p:cNvPicPr>
            <a:picLocks noChangeAspect="1"/>
          </p:cNvPicPr>
          <p:nvPr/>
        </p:nvPicPr>
        <p:blipFill>
          <a:blip r:embed="rId3" cstate="email">
            <a:lum bright="10000"/>
            <a:extLst>
              <a:ext uri="{28A0092B-C50C-407E-A947-70E740481C1C}">
                <a14:useLocalDpi xmlns:a14="http://schemas.microsoft.com/office/drawing/2010/main"/>
              </a:ext>
            </a:extLst>
          </a:blip>
          <a:srcRect/>
          <a:stretch>
            <a:fillRect/>
          </a:stretch>
        </p:blipFill>
        <p:spPr bwMode="auto">
          <a:xfrm>
            <a:off x="4953000" y="1676400"/>
            <a:ext cx="3671455" cy="464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B:\Hamm\Pictures&amp;Music\Photos\Removing grain emergency.jpg" title="Picture - removing grain emergenc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2900" y="1868487"/>
            <a:ext cx="4379912" cy="35417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hidden="1"/>
          <p:cNvSpPr>
            <a:spLocks noGrp="1"/>
          </p:cNvSpPr>
          <p:nvPr>
            <p:ph type="title"/>
          </p:nvPr>
        </p:nvSpPr>
        <p:spPr/>
        <p:txBody>
          <a:bodyPr>
            <a:normAutofit fontScale="90000"/>
          </a:bodyPr>
          <a:lstStyle/>
          <a:p>
            <a:r>
              <a:rPr lang="en-US" dirty="0" smtClean="0">
                <a:solidFill>
                  <a:schemeClr val="bg1"/>
                </a:solidFill>
                <a:effectLst/>
              </a:rPr>
              <a:t>Case Study #3 Removing Grain from the Bin</a:t>
            </a:r>
            <a:endParaRPr lang="en-US" dirty="0">
              <a:solidFill>
                <a:schemeClr val="bg1"/>
              </a:solidFill>
              <a:effectLst/>
            </a:endParaRPr>
          </a:p>
        </p:txBody>
      </p:sp>
      <p:sp>
        <p:nvSpPr>
          <p:cNvPr id="3" name="Slide Number Placeholder 2"/>
          <p:cNvSpPr>
            <a:spLocks noGrp="1"/>
          </p:cNvSpPr>
          <p:nvPr>
            <p:ph type="sldNum" sz="quarter" idx="12"/>
          </p:nvPr>
        </p:nvSpPr>
        <p:spPr/>
        <p:txBody>
          <a:bodyPr/>
          <a:lstStyle/>
          <a:p>
            <a:pPr>
              <a:defRPr/>
            </a:pPr>
            <a:fld id="{1647157D-D27E-4251-ABDC-DB2F3EAED642}" type="slidenum">
              <a:rPr lang="en-US" smtClean="0"/>
              <a:pPr>
                <a:defRPr/>
              </a:pPr>
              <a:t>28</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304800" y="304800"/>
            <a:ext cx="8534400" cy="646113"/>
          </a:xfrm>
          <a:prstGeom prst="rect">
            <a:avLst/>
          </a:prstGeom>
          <a:noFill/>
          <a:ln w="9525">
            <a:noFill/>
            <a:miter lim="800000"/>
            <a:headEnd/>
            <a:tailEnd/>
          </a:ln>
        </p:spPr>
        <p:txBody>
          <a:bodyPr>
            <a:spAutoFit/>
          </a:bodyPr>
          <a:lstStyle/>
          <a:p>
            <a:pPr algn="ctr">
              <a:defRPr/>
            </a:pPr>
            <a:r>
              <a:rPr lang="en-US" sz="3600" b="1" dirty="0" smtClean="0">
                <a:solidFill>
                  <a:schemeClr val="accent6">
                    <a:lumMod val="50000"/>
                  </a:schemeClr>
                </a:solidFill>
                <a:latin typeface="Corbel" pitchFamily="34" charset="0"/>
                <a:cs typeface="+mn-cs"/>
              </a:rPr>
              <a:t>Case Study #3 Moving Evacuated Grain</a:t>
            </a:r>
            <a:endParaRPr lang="en-US" sz="3600" b="1" dirty="0">
              <a:solidFill>
                <a:schemeClr val="accent6">
                  <a:lumMod val="50000"/>
                </a:schemeClr>
              </a:solidFill>
              <a:latin typeface="Corbel" pitchFamily="34" charset="0"/>
              <a:cs typeface="+mn-cs"/>
            </a:endParaRPr>
          </a:p>
        </p:txBody>
      </p:sp>
      <p:pic>
        <p:nvPicPr>
          <p:cNvPr id="53251" name="Picture 4" descr="100_0141.jpg" title="Picture - A substantial amount of grain had to be moved from the base of the bin to keep the grain inside flowing freely out. "/>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371600"/>
            <a:ext cx="426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5" descr="100_0143.jpg" title="Picture - a front end loader used to move the grain "/>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1371600"/>
            <a:ext cx="4114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title="Color box covering a date on the piictur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181350" y="5181600"/>
            <a:ext cx="13144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title="Color box covering a date on the piictur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600950" y="5181600"/>
            <a:ext cx="13144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hidden="1"/>
          <p:cNvSpPr>
            <a:spLocks noGrp="1"/>
          </p:cNvSpPr>
          <p:nvPr>
            <p:ph type="title"/>
          </p:nvPr>
        </p:nvSpPr>
        <p:spPr/>
        <p:txBody>
          <a:bodyPr>
            <a:normAutofit fontScale="90000"/>
          </a:bodyPr>
          <a:lstStyle/>
          <a:p>
            <a:r>
              <a:rPr lang="en-US" dirty="0" smtClean="0">
                <a:solidFill>
                  <a:schemeClr val="bg1"/>
                </a:solidFill>
                <a:effectLst/>
              </a:rPr>
              <a:t>Case Study #3 Moving Evacuated Grain</a:t>
            </a:r>
            <a:endParaRPr lang="en-US" dirty="0">
              <a:solidFill>
                <a:schemeClr val="bg1"/>
              </a:solidFill>
              <a:effectLst/>
            </a:endParaRPr>
          </a:p>
        </p:txBody>
      </p:sp>
      <p:sp>
        <p:nvSpPr>
          <p:cNvPr id="3" name="Slide Number Placeholder 2"/>
          <p:cNvSpPr>
            <a:spLocks noGrp="1"/>
          </p:cNvSpPr>
          <p:nvPr>
            <p:ph type="sldNum" sz="quarter" idx="12"/>
          </p:nvPr>
        </p:nvSpPr>
        <p:spPr/>
        <p:txBody>
          <a:bodyPr/>
          <a:lstStyle/>
          <a:p>
            <a:pPr>
              <a:defRPr/>
            </a:pPr>
            <a:fld id="{1647157D-D27E-4251-ABDC-DB2F3EAED642}" type="slidenum">
              <a:rPr lang="en-US" smtClean="0"/>
              <a:pPr>
                <a:defRPr/>
              </a:pPr>
              <a:t>29</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dirty="0" smtClean="0"/>
              <a:t>The recommendations and procedures presented are solely for educational purposes. There is no claim made concerning the effectiveness of any method or procedure in any specific circumstances.</a:t>
            </a:r>
            <a:endParaRPr lang="en-US" dirty="0"/>
          </a:p>
        </p:txBody>
      </p:sp>
      <p:sp>
        <p:nvSpPr>
          <p:cNvPr id="3" name="Title 2"/>
          <p:cNvSpPr>
            <a:spLocks noGrp="1"/>
          </p:cNvSpPr>
          <p:nvPr>
            <p:ph type="title"/>
          </p:nvPr>
        </p:nvSpPr>
        <p:spPr/>
        <p:txBody>
          <a:bodyPr/>
          <a:lstStyle/>
          <a:p>
            <a:r>
              <a:rPr lang="en-US" dirty="0" smtClean="0"/>
              <a:t>Disclaimer</a:t>
            </a:r>
            <a:endParaRPr lang="en-US" dirty="0"/>
          </a:p>
        </p:txBody>
      </p:sp>
      <p:pic>
        <p:nvPicPr>
          <p:cNvPr id="7" name="Picture 2" descr="B:\Photos and Images and Videos\GRAIN BINS\CD SATRA Grain Bin Rescue 2006 Field Maier Beaty\Grain Bin Purdue 2006 Day 3\IMG_2832.JPG" title="Drawing - an emergency scene inside a grain bi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3640398"/>
            <a:ext cx="3810000" cy="25400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B:\Photos and Images and Videos\GRAIN BINS\CD SATRA Grain Bin Rescue 2006 Field Maier Beaty\Grain Bin Purdue 2006 Day 3\IMG_2818.JPG" title="Picture - Men responding to an emergenc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3640398"/>
            <a:ext cx="3797318" cy="253180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30B58339-9F14-48BE-99C7-77CC2816E81B}" type="slidenum">
              <a:rPr lang="en-US" smtClean="0"/>
              <a:pPr>
                <a:defRPr/>
              </a:pPr>
              <a:t>3</a:t>
            </a:fld>
            <a:endParaRPr lang="en-US" dirty="0"/>
          </a:p>
        </p:txBody>
      </p:sp>
    </p:spTree>
    <p:extLst>
      <p:ext uri="{BB962C8B-B14F-4D97-AF65-F5344CB8AC3E}">
        <p14:creationId xmlns:p14="http://schemas.microsoft.com/office/powerpoint/2010/main" val="3414499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304800" y="344269"/>
            <a:ext cx="8305800" cy="646331"/>
          </a:xfrm>
          <a:prstGeom prst="rect">
            <a:avLst/>
          </a:prstGeom>
          <a:noFill/>
          <a:ln w="9525">
            <a:noFill/>
            <a:miter lim="800000"/>
            <a:headEnd/>
            <a:tailEnd/>
          </a:ln>
        </p:spPr>
        <p:txBody>
          <a:bodyPr>
            <a:spAutoFit/>
          </a:bodyPr>
          <a:lstStyle/>
          <a:p>
            <a:pPr algn="ctr">
              <a:defRPr/>
            </a:pPr>
            <a:r>
              <a:rPr lang="en-US" sz="3600" b="1" dirty="0" smtClean="0">
                <a:solidFill>
                  <a:schemeClr val="accent6">
                    <a:lumMod val="50000"/>
                  </a:schemeClr>
                </a:solidFill>
                <a:latin typeface="Corbel" pitchFamily="34" charset="0"/>
                <a:cs typeface="+mn-cs"/>
              </a:rPr>
              <a:t>Case study #3 Bin Openings from Inside</a:t>
            </a:r>
            <a:endParaRPr lang="en-US" sz="3600" b="1" dirty="0">
              <a:solidFill>
                <a:schemeClr val="accent6">
                  <a:lumMod val="50000"/>
                </a:schemeClr>
              </a:solidFill>
              <a:latin typeface="Corbel" pitchFamily="34" charset="0"/>
              <a:cs typeface="+mn-cs"/>
            </a:endParaRPr>
          </a:p>
        </p:txBody>
      </p:sp>
      <p:pic>
        <p:nvPicPr>
          <p:cNvPr id="51203" name="Picture 3" descr="100_0160.jpg" title="Picture - view of the bin openings from inside the bin"/>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11430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5" descr="100_0156.jpg" title="Picture - view of the bin openings from inside the bin"/>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11430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6" descr="100_0157.jpg" title="Picture - view of the bin openings from inside the bi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19400" y="365760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title="Color box covering a date on the pictur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97827" y="3167966"/>
            <a:ext cx="908216" cy="275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title="Color box covering a date on the pictur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91400" y="3167967"/>
            <a:ext cx="825830" cy="250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title="Color box covering a date on the picture"/>
          <p:cNvSpPr/>
          <p:nvPr/>
        </p:nvSpPr>
        <p:spPr>
          <a:xfrm>
            <a:off x="5791200" y="6172200"/>
            <a:ext cx="9906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hidden="1"/>
          <p:cNvSpPr>
            <a:spLocks noGrp="1"/>
          </p:cNvSpPr>
          <p:nvPr>
            <p:ph type="title"/>
          </p:nvPr>
        </p:nvSpPr>
        <p:spPr/>
        <p:txBody>
          <a:bodyPr>
            <a:normAutofit fontScale="90000"/>
          </a:bodyPr>
          <a:lstStyle/>
          <a:p>
            <a:r>
              <a:rPr lang="en-US" sz="4400" dirty="0">
                <a:solidFill>
                  <a:schemeClr val="accent6">
                    <a:lumMod val="50000"/>
                  </a:schemeClr>
                </a:solidFill>
                <a:latin typeface="Corbel" pitchFamily="34" charset="0"/>
              </a:rPr>
              <a:t>Case study #3 Bin Openings from Inside</a:t>
            </a:r>
            <a:br>
              <a:rPr lang="en-US" sz="4400" dirty="0">
                <a:solidFill>
                  <a:schemeClr val="accent6">
                    <a:lumMod val="50000"/>
                  </a:schemeClr>
                </a:solidFill>
                <a:latin typeface="Corbel" pitchFamily="34" charset="0"/>
              </a:rPr>
            </a:br>
            <a:endParaRPr lang="en-US" dirty="0">
              <a:solidFill>
                <a:schemeClr val="bg1"/>
              </a:solidFill>
              <a:effectLst/>
            </a:endParaRPr>
          </a:p>
        </p:txBody>
      </p:sp>
      <p:sp>
        <p:nvSpPr>
          <p:cNvPr id="4" name="Slide Number Placeholder 3"/>
          <p:cNvSpPr>
            <a:spLocks noGrp="1"/>
          </p:cNvSpPr>
          <p:nvPr>
            <p:ph type="sldNum" sz="quarter" idx="12"/>
          </p:nvPr>
        </p:nvSpPr>
        <p:spPr/>
        <p:txBody>
          <a:bodyPr/>
          <a:lstStyle/>
          <a:p>
            <a:pPr>
              <a:defRPr/>
            </a:pPr>
            <a:fld id="{1647157D-D27E-4251-ABDC-DB2F3EAED642}" type="slidenum">
              <a:rPr lang="en-US" smtClean="0"/>
              <a:pPr>
                <a:defRPr/>
              </a:pPr>
              <a:t>30</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304800" y="381000"/>
            <a:ext cx="8610600" cy="584775"/>
          </a:xfrm>
          <a:prstGeom prst="rect">
            <a:avLst/>
          </a:prstGeom>
          <a:noFill/>
          <a:ln w="9525">
            <a:noFill/>
            <a:miter lim="800000"/>
            <a:headEnd/>
            <a:tailEnd/>
          </a:ln>
        </p:spPr>
        <p:txBody>
          <a:bodyPr>
            <a:spAutoFit/>
          </a:bodyPr>
          <a:lstStyle/>
          <a:p>
            <a:pPr algn="ctr">
              <a:defRPr/>
            </a:pPr>
            <a:r>
              <a:rPr lang="en-US" sz="3200" b="1" dirty="0" smtClean="0">
                <a:solidFill>
                  <a:schemeClr val="accent6">
                    <a:lumMod val="50000"/>
                  </a:schemeClr>
                </a:solidFill>
                <a:latin typeface="Corbel" pitchFamily="34" charset="0"/>
                <a:cs typeface="+mn-cs"/>
              </a:rPr>
              <a:t>Case Study #3 Providing a Working Platform</a:t>
            </a:r>
            <a:endParaRPr lang="en-US" sz="3200" b="1" dirty="0">
              <a:solidFill>
                <a:schemeClr val="accent6">
                  <a:lumMod val="50000"/>
                </a:schemeClr>
              </a:solidFill>
              <a:latin typeface="Corbel" pitchFamily="34" charset="0"/>
              <a:cs typeface="+mn-cs"/>
            </a:endParaRPr>
          </a:p>
        </p:txBody>
      </p:sp>
      <p:pic>
        <p:nvPicPr>
          <p:cNvPr id="2050" name="Picture 2" title="Picture - Due to the instability of grain, forming a working surface for those needed to free the victim has been found useful. A stable surface can be made from carpeting laid around the grain containment device, empty plastic bottle crates, narrow sheets of plywood or backboards. Use of these platforms should also reduce the pressure on the victim from the weight of the first responders."/>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a:fillRect/>
          </a:stretch>
        </p:blipFill>
        <p:spPr bwMode="auto">
          <a:xfrm>
            <a:off x="2514600" y="1069369"/>
            <a:ext cx="4703455" cy="5172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hidden="1"/>
          <p:cNvSpPr>
            <a:spLocks noGrp="1"/>
          </p:cNvSpPr>
          <p:nvPr>
            <p:ph type="title"/>
          </p:nvPr>
        </p:nvSpPr>
        <p:spPr/>
        <p:txBody>
          <a:bodyPr>
            <a:normAutofit fontScale="90000"/>
          </a:bodyPr>
          <a:lstStyle/>
          <a:p>
            <a:r>
              <a:rPr lang="en-US" sz="4400" dirty="0">
                <a:solidFill>
                  <a:schemeClr val="accent6">
                    <a:lumMod val="50000"/>
                  </a:schemeClr>
                </a:solidFill>
                <a:latin typeface="Corbel" pitchFamily="34" charset="0"/>
              </a:rPr>
              <a:t>Case Study #3 Providing a Working Platform</a:t>
            </a:r>
            <a:br>
              <a:rPr lang="en-US" sz="4400" dirty="0">
                <a:solidFill>
                  <a:schemeClr val="accent6">
                    <a:lumMod val="50000"/>
                  </a:schemeClr>
                </a:solidFill>
                <a:latin typeface="Corbel" pitchFamily="34" charset="0"/>
              </a:rPr>
            </a:br>
            <a:endParaRPr lang="en-US" dirty="0">
              <a:solidFill>
                <a:schemeClr val="bg1"/>
              </a:solidFill>
              <a:effectLst/>
            </a:endParaRPr>
          </a:p>
        </p:txBody>
      </p:sp>
      <p:sp>
        <p:nvSpPr>
          <p:cNvPr id="3" name="Slide Number Placeholder 2"/>
          <p:cNvSpPr>
            <a:spLocks noGrp="1"/>
          </p:cNvSpPr>
          <p:nvPr>
            <p:ph type="sldNum" sz="quarter" idx="12"/>
          </p:nvPr>
        </p:nvSpPr>
        <p:spPr/>
        <p:txBody>
          <a:bodyPr/>
          <a:lstStyle/>
          <a:p>
            <a:pPr>
              <a:defRPr/>
            </a:pPr>
            <a:fld id="{1647157D-D27E-4251-ABDC-DB2F3EAED642}" type="slidenum">
              <a:rPr lang="en-US" smtClean="0"/>
              <a:pPr>
                <a:defRPr/>
              </a:pPr>
              <a:t>31</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228600" y="304800"/>
            <a:ext cx="8458200" cy="954107"/>
          </a:xfrm>
          <a:prstGeom prst="rect">
            <a:avLst/>
          </a:prstGeom>
          <a:noFill/>
          <a:ln w="9525">
            <a:noFill/>
            <a:miter lim="800000"/>
            <a:headEnd/>
            <a:tailEnd/>
          </a:ln>
        </p:spPr>
        <p:txBody>
          <a:bodyPr>
            <a:spAutoFit/>
          </a:bodyPr>
          <a:lstStyle/>
          <a:p>
            <a:pPr algn="ctr">
              <a:defRPr/>
            </a:pPr>
            <a:r>
              <a:rPr lang="en-US" sz="2800" b="1" dirty="0" smtClean="0">
                <a:solidFill>
                  <a:schemeClr val="accent6">
                    <a:lumMod val="50000"/>
                  </a:schemeClr>
                </a:solidFill>
                <a:latin typeface="Corbel" pitchFamily="34" charset="0"/>
                <a:cs typeface="+mn-cs"/>
              </a:rPr>
              <a:t>Case Study #3</a:t>
            </a:r>
            <a:br>
              <a:rPr lang="en-US" sz="2800" b="1" dirty="0" smtClean="0">
                <a:solidFill>
                  <a:schemeClr val="accent6">
                    <a:lumMod val="50000"/>
                  </a:schemeClr>
                </a:solidFill>
                <a:latin typeface="Corbel" pitchFamily="34" charset="0"/>
                <a:cs typeface="+mn-cs"/>
              </a:rPr>
            </a:br>
            <a:r>
              <a:rPr lang="en-US" sz="2800" b="1" dirty="0" smtClean="0">
                <a:solidFill>
                  <a:schemeClr val="accent6">
                    <a:lumMod val="50000"/>
                  </a:schemeClr>
                </a:solidFill>
                <a:latin typeface="Corbel" pitchFamily="34" charset="0"/>
                <a:cs typeface="+mn-cs"/>
              </a:rPr>
              <a:t>Potential Electrical and LP Gas Hazards</a:t>
            </a:r>
            <a:endParaRPr lang="en-US" sz="2800" b="1" dirty="0">
              <a:solidFill>
                <a:schemeClr val="accent6">
                  <a:lumMod val="50000"/>
                </a:schemeClr>
              </a:solidFill>
              <a:latin typeface="Corbel" pitchFamily="34" charset="0"/>
              <a:cs typeface="+mn-cs"/>
            </a:endParaRPr>
          </a:p>
        </p:txBody>
      </p:sp>
      <p:pic>
        <p:nvPicPr>
          <p:cNvPr id="54275" name="Picture 6" descr="100_0144.jpg" title="Picture - Potential Electrical and LP Gas Hazard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295400"/>
            <a:ext cx="4114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7" descr="100_0146.jpg" title="Picture - Potential Electrical and LP Gas Hazard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1295400"/>
            <a:ext cx="426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title="Color box to cover up a data on the picture"/>
          <p:cNvSpPr txBox="1"/>
          <p:nvPr/>
        </p:nvSpPr>
        <p:spPr>
          <a:xfrm>
            <a:off x="7924800" y="5198120"/>
            <a:ext cx="838200" cy="280690"/>
          </a:xfrm>
          <a:prstGeom prst="rect">
            <a:avLst/>
          </a:prstGeom>
          <a:solidFill>
            <a:schemeClr val="tx1">
              <a:lumMod val="65000"/>
              <a:lumOff val="35000"/>
            </a:schemeClr>
          </a:solidFill>
        </p:spPr>
        <p:txBody>
          <a:bodyPr wrap="square" rtlCol="0">
            <a:spAutoFit/>
          </a:bodyPr>
          <a:lstStyle/>
          <a:p>
            <a:endParaRPr lang="en-US" dirty="0"/>
          </a:p>
        </p:txBody>
      </p:sp>
      <p:pic>
        <p:nvPicPr>
          <p:cNvPr id="7170" name="Picture 2" title="Color box to cover up a data on the pictur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87337" y="5181600"/>
            <a:ext cx="13144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hidden="1"/>
          <p:cNvSpPr>
            <a:spLocks noGrp="1"/>
          </p:cNvSpPr>
          <p:nvPr>
            <p:ph type="title"/>
          </p:nvPr>
        </p:nvSpPr>
        <p:spPr/>
        <p:txBody>
          <a:bodyPr>
            <a:normAutofit fontScale="90000"/>
          </a:bodyPr>
          <a:lstStyle/>
          <a:p>
            <a:r>
              <a:rPr lang="en-US" sz="4400" dirty="0">
                <a:solidFill>
                  <a:schemeClr val="accent6">
                    <a:lumMod val="50000"/>
                  </a:schemeClr>
                </a:solidFill>
                <a:latin typeface="Corbel" pitchFamily="34" charset="0"/>
              </a:rPr>
              <a:t>Case Study #3</a:t>
            </a:r>
            <a:br>
              <a:rPr lang="en-US" sz="4400" dirty="0">
                <a:solidFill>
                  <a:schemeClr val="accent6">
                    <a:lumMod val="50000"/>
                  </a:schemeClr>
                </a:solidFill>
                <a:latin typeface="Corbel" pitchFamily="34" charset="0"/>
              </a:rPr>
            </a:br>
            <a:r>
              <a:rPr lang="en-US" sz="4400" dirty="0">
                <a:solidFill>
                  <a:schemeClr val="accent6">
                    <a:lumMod val="50000"/>
                  </a:schemeClr>
                </a:solidFill>
                <a:latin typeface="Corbel" pitchFamily="34" charset="0"/>
              </a:rPr>
              <a:t>Potential Electrical and LP Gas Hazards</a:t>
            </a:r>
            <a:br>
              <a:rPr lang="en-US" sz="4400" dirty="0">
                <a:solidFill>
                  <a:schemeClr val="accent6">
                    <a:lumMod val="50000"/>
                  </a:schemeClr>
                </a:solidFill>
                <a:latin typeface="Corbel" pitchFamily="34" charset="0"/>
              </a:rPr>
            </a:br>
            <a:endParaRPr lang="en-US" dirty="0">
              <a:solidFill>
                <a:schemeClr val="bg1"/>
              </a:solidFill>
              <a:effectLst/>
            </a:endParaRPr>
          </a:p>
        </p:txBody>
      </p:sp>
      <p:sp>
        <p:nvSpPr>
          <p:cNvPr id="3" name="Slide Number Placeholder 2"/>
          <p:cNvSpPr>
            <a:spLocks noGrp="1"/>
          </p:cNvSpPr>
          <p:nvPr>
            <p:ph type="sldNum" sz="quarter" idx="12"/>
          </p:nvPr>
        </p:nvSpPr>
        <p:spPr/>
        <p:txBody>
          <a:bodyPr/>
          <a:lstStyle/>
          <a:p>
            <a:pPr>
              <a:defRPr/>
            </a:pPr>
            <a:fld id="{1647157D-D27E-4251-ABDC-DB2F3EAED642}" type="slidenum">
              <a:rPr lang="en-US" smtClean="0"/>
              <a:pPr>
                <a:defRPr/>
              </a:pPr>
              <a:t>32</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extBox 1"/>
          <p:cNvSpPr txBox="1">
            <a:spLocks noChangeArrowheads="1"/>
          </p:cNvSpPr>
          <p:nvPr/>
        </p:nvSpPr>
        <p:spPr bwMode="auto">
          <a:xfrm>
            <a:off x="457200" y="304800"/>
            <a:ext cx="8229600" cy="646331"/>
          </a:xfrm>
          <a:prstGeom prst="rect">
            <a:avLst/>
          </a:prstGeom>
          <a:noFill/>
          <a:ln w="9525">
            <a:noFill/>
            <a:miter lim="800000"/>
            <a:headEnd/>
            <a:tailEnd/>
          </a:ln>
        </p:spPr>
        <p:txBody>
          <a:bodyPr wrap="square">
            <a:spAutoFit/>
          </a:bodyPr>
          <a:lstStyle/>
          <a:p>
            <a:pPr algn="ctr">
              <a:defRPr/>
            </a:pPr>
            <a:r>
              <a:rPr lang="en-US" sz="3600" b="1" dirty="0" smtClean="0">
                <a:solidFill>
                  <a:schemeClr val="accent6">
                    <a:lumMod val="50000"/>
                  </a:schemeClr>
                </a:solidFill>
                <a:latin typeface="Corbel" pitchFamily="34" charset="0"/>
                <a:cs typeface="+mn-cs"/>
              </a:rPr>
              <a:t>Case Study #3 Removal of the Victim</a:t>
            </a:r>
            <a:endParaRPr lang="en-US" sz="3600" b="1" dirty="0">
              <a:solidFill>
                <a:schemeClr val="accent6">
                  <a:lumMod val="50000"/>
                </a:schemeClr>
              </a:solidFill>
              <a:latin typeface="Corbel" pitchFamily="34" charset="0"/>
              <a:cs typeface="+mn-cs"/>
            </a:endParaRPr>
          </a:p>
        </p:txBody>
      </p:sp>
      <p:pic>
        <p:nvPicPr>
          <p:cNvPr id="56323" name="Picture 6" descr="100_0162.jpg" title="Picture - Removal of the victim"/>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62000" y="969963"/>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normAutofit fontScale="90000"/>
          </a:bodyPr>
          <a:lstStyle/>
          <a:p>
            <a:r>
              <a:rPr lang="en-US" sz="4400" dirty="0">
                <a:solidFill>
                  <a:schemeClr val="accent6">
                    <a:lumMod val="50000"/>
                  </a:schemeClr>
                </a:solidFill>
                <a:latin typeface="Corbel" pitchFamily="34" charset="0"/>
              </a:rPr>
              <a:t>Case Study #3 Removal of the Victim</a:t>
            </a:r>
            <a:br>
              <a:rPr lang="en-US" sz="4400" dirty="0">
                <a:solidFill>
                  <a:schemeClr val="accent6">
                    <a:lumMod val="50000"/>
                  </a:schemeClr>
                </a:solidFill>
                <a:latin typeface="Corbel" pitchFamily="34" charset="0"/>
              </a:rPr>
            </a:br>
            <a:endParaRPr lang="en-US" dirty="0">
              <a:solidFill>
                <a:schemeClr val="bg1"/>
              </a:solidFill>
              <a:effectLst/>
            </a:endParaRPr>
          </a:p>
        </p:txBody>
      </p:sp>
      <p:sp>
        <p:nvSpPr>
          <p:cNvPr id="3" name="Slide Number Placeholder 2"/>
          <p:cNvSpPr>
            <a:spLocks noGrp="1"/>
          </p:cNvSpPr>
          <p:nvPr>
            <p:ph type="sldNum" sz="quarter" idx="12"/>
          </p:nvPr>
        </p:nvSpPr>
        <p:spPr/>
        <p:txBody>
          <a:bodyPr/>
          <a:lstStyle/>
          <a:p>
            <a:pPr>
              <a:defRPr/>
            </a:pPr>
            <a:fld id="{1647157D-D27E-4251-ABDC-DB2F3EAED642}" type="slidenum">
              <a:rPr lang="en-US" smtClean="0"/>
              <a:pPr>
                <a:defRPr/>
              </a:pPr>
              <a:t>33</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Box 1"/>
          <p:cNvSpPr txBox="1">
            <a:spLocks noChangeArrowheads="1"/>
          </p:cNvSpPr>
          <p:nvPr/>
        </p:nvSpPr>
        <p:spPr bwMode="auto">
          <a:xfrm>
            <a:off x="381000" y="285750"/>
            <a:ext cx="8458200" cy="646113"/>
          </a:xfrm>
          <a:prstGeom prst="rect">
            <a:avLst/>
          </a:prstGeom>
          <a:noFill/>
          <a:ln w="9525">
            <a:noFill/>
            <a:miter lim="800000"/>
            <a:headEnd/>
            <a:tailEnd/>
          </a:ln>
        </p:spPr>
        <p:txBody>
          <a:bodyPr>
            <a:spAutoFit/>
          </a:bodyPr>
          <a:lstStyle/>
          <a:p>
            <a:pPr algn="ctr">
              <a:defRPr/>
            </a:pPr>
            <a:r>
              <a:rPr lang="en-US" sz="3600" b="1" dirty="0" smtClean="0">
                <a:solidFill>
                  <a:schemeClr val="accent6">
                    <a:lumMod val="50000"/>
                  </a:schemeClr>
                </a:solidFill>
                <a:latin typeface="Corbel" pitchFamily="34" charset="0"/>
                <a:cs typeface="+mn-cs"/>
              </a:rPr>
              <a:t>Case Study #3 Use of Medical Helicopter</a:t>
            </a:r>
            <a:endParaRPr lang="en-US" sz="3600" b="1" dirty="0">
              <a:solidFill>
                <a:schemeClr val="accent6">
                  <a:lumMod val="50000"/>
                </a:schemeClr>
              </a:solidFill>
              <a:latin typeface="Corbel" pitchFamily="34" charset="0"/>
              <a:cs typeface="+mn-cs"/>
            </a:endParaRPr>
          </a:p>
        </p:txBody>
      </p:sp>
      <p:pic>
        <p:nvPicPr>
          <p:cNvPr id="57348" name="Picture 4" title="Picture - Use of medical helicopt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4976057" y="1371600"/>
            <a:ext cx="399248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wn Arrow 4" title="Bue down arrow"/>
          <p:cNvSpPr/>
          <p:nvPr/>
        </p:nvSpPr>
        <p:spPr>
          <a:xfrm>
            <a:off x="5867400" y="4114800"/>
            <a:ext cx="152400" cy="4572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pic>
        <p:nvPicPr>
          <p:cNvPr id="5122" name="Picture 2" descr="B:\Hamm\Pictures&amp;Music\Photos\helicoptervictim.jpg" title="Picture - use of medical helicopter to transport a victi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1676400"/>
            <a:ext cx="4572000" cy="38073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hidden="1"/>
          <p:cNvSpPr>
            <a:spLocks noGrp="1"/>
          </p:cNvSpPr>
          <p:nvPr>
            <p:ph type="title"/>
          </p:nvPr>
        </p:nvSpPr>
        <p:spPr/>
        <p:txBody>
          <a:bodyPr>
            <a:normAutofit fontScale="90000"/>
          </a:bodyPr>
          <a:lstStyle/>
          <a:p>
            <a:r>
              <a:rPr lang="en-US" sz="4400" dirty="0">
                <a:solidFill>
                  <a:schemeClr val="accent6">
                    <a:lumMod val="50000"/>
                  </a:schemeClr>
                </a:solidFill>
                <a:latin typeface="Corbel" pitchFamily="34" charset="0"/>
              </a:rPr>
              <a:t>Case Study #3 Use of Medical Helicopter</a:t>
            </a:r>
            <a:br>
              <a:rPr lang="en-US" sz="4400" dirty="0">
                <a:solidFill>
                  <a:schemeClr val="accent6">
                    <a:lumMod val="50000"/>
                  </a:schemeClr>
                </a:solidFill>
                <a:latin typeface="Corbel" pitchFamily="34" charset="0"/>
              </a:rPr>
            </a:br>
            <a:endParaRPr lang="en-US" dirty="0">
              <a:solidFill>
                <a:schemeClr val="bg1"/>
              </a:solidFill>
              <a:effectLst/>
            </a:endParaRPr>
          </a:p>
        </p:txBody>
      </p:sp>
      <p:sp>
        <p:nvSpPr>
          <p:cNvPr id="3" name="Slide Number Placeholder 2"/>
          <p:cNvSpPr>
            <a:spLocks noGrp="1"/>
          </p:cNvSpPr>
          <p:nvPr>
            <p:ph type="sldNum" sz="quarter" idx="12"/>
          </p:nvPr>
        </p:nvSpPr>
        <p:spPr/>
        <p:txBody>
          <a:bodyPr/>
          <a:lstStyle/>
          <a:p>
            <a:pPr>
              <a:defRPr/>
            </a:pPr>
            <a:fld id="{1647157D-D27E-4251-ABDC-DB2F3EAED642}" type="slidenum">
              <a:rPr lang="en-US" smtClean="0"/>
              <a:pPr>
                <a:defRPr/>
              </a:pPr>
              <a:t>34</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E:\Pic for use\Anchor_point1.jpg" title="Color background - anchor poi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8370" name="Content Placeholder 1"/>
          <p:cNvSpPr>
            <a:spLocks noGrp="1"/>
          </p:cNvSpPr>
          <p:nvPr>
            <p:ph idx="1"/>
          </p:nvPr>
        </p:nvSpPr>
        <p:spPr>
          <a:xfrm>
            <a:off x="457200" y="1981200"/>
            <a:ext cx="8229600" cy="4525962"/>
          </a:xfrm>
        </p:spPr>
        <p:txBody>
          <a:bodyPr/>
          <a:lstStyle/>
          <a:p>
            <a:pPr marL="622300" indent="-514350" eaLnBrk="1" hangingPunct="1">
              <a:buSzPct val="100000"/>
              <a:buFont typeface="+mj-lt"/>
              <a:buAutoNum type="arabicPeriod"/>
            </a:pPr>
            <a:r>
              <a:rPr lang="en-US" sz="3200" dirty="0" smtClean="0">
                <a:latin typeface="Corbel" pitchFamily="34" charset="0"/>
              </a:rPr>
              <a:t>The best rescue is one that never happens</a:t>
            </a:r>
          </a:p>
          <a:p>
            <a:pPr marL="622300" indent="-514350" eaLnBrk="1" hangingPunct="1">
              <a:buSzPct val="100000"/>
              <a:buFont typeface="+mj-lt"/>
              <a:buAutoNum type="arabicPeriod"/>
            </a:pPr>
            <a:r>
              <a:rPr lang="en-US" sz="3200" dirty="0" smtClean="0">
                <a:latin typeface="Corbel" pitchFamily="34" charset="0"/>
              </a:rPr>
              <a:t>Never enter an emergency situation alone</a:t>
            </a:r>
          </a:p>
          <a:p>
            <a:pPr marL="622300" indent="-514350" eaLnBrk="1" hangingPunct="1">
              <a:buSzPct val="100000"/>
              <a:buFont typeface="+mj-lt"/>
              <a:buAutoNum type="arabicPeriod"/>
            </a:pPr>
            <a:r>
              <a:rPr lang="en-US" sz="3200" dirty="0" smtClean="0">
                <a:latin typeface="Corbel" pitchFamily="34" charset="0"/>
              </a:rPr>
              <a:t>Use confined space entry procedures or best practices available</a:t>
            </a:r>
          </a:p>
          <a:p>
            <a:pPr marL="622300" indent="-514350" eaLnBrk="1" hangingPunct="1">
              <a:buSzPct val="100000"/>
              <a:buFont typeface="+mj-lt"/>
              <a:buAutoNum type="arabicPeriod"/>
            </a:pPr>
            <a:r>
              <a:rPr lang="en-US" sz="3200" dirty="0" smtClean="0">
                <a:latin typeface="Corbel" pitchFamily="34" charset="0"/>
              </a:rPr>
              <a:t>Conduct a hazard assessment</a:t>
            </a:r>
          </a:p>
          <a:p>
            <a:pPr marL="622300" indent="-514350" eaLnBrk="1" hangingPunct="1">
              <a:buSzPct val="100000"/>
              <a:buFont typeface="+mj-lt"/>
              <a:buAutoNum type="arabicPeriod"/>
            </a:pPr>
            <a:r>
              <a:rPr lang="en-US" sz="3200" dirty="0" smtClean="0">
                <a:latin typeface="Corbel" pitchFamily="34" charset="0"/>
              </a:rPr>
              <a:t>Have a plan</a:t>
            </a:r>
          </a:p>
          <a:p>
            <a:pPr marL="622300" indent="-514350" eaLnBrk="1" hangingPunct="1">
              <a:buSzPct val="100000"/>
              <a:buFont typeface="+mj-lt"/>
              <a:buAutoNum type="arabicPeriod"/>
            </a:pPr>
            <a:r>
              <a:rPr lang="en-US" sz="3200" dirty="0" smtClean="0">
                <a:latin typeface="Corbel" pitchFamily="34" charset="0"/>
              </a:rPr>
              <a:t>Remember who is the most important person at the scene: </a:t>
            </a:r>
            <a:r>
              <a:rPr lang="en-US" sz="3200" b="1" dirty="0" smtClean="0">
                <a:latin typeface="Corbel" pitchFamily="34" charset="0"/>
              </a:rPr>
              <a:t>YOU</a:t>
            </a:r>
            <a:r>
              <a:rPr lang="en-US" sz="3200" dirty="0" smtClean="0">
                <a:latin typeface="Corbel" pitchFamily="34" charset="0"/>
              </a:rPr>
              <a:t>!</a:t>
            </a:r>
          </a:p>
        </p:txBody>
      </p:sp>
      <p:sp>
        <p:nvSpPr>
          <p:cNvPr id="3" name="Title 2"/>
          <p:cNvSpPr>
            <a:spLocks noGrp="1"/>
          </p:cNvSpPr>
          <p:nvPr>
            <p:ph type="title"/>
          </p:nvPr>
        </p:nvSpPr>
        <p:spPr>
          <a:xfrm>
            <a:off x="495300" y="457200"/>
            <a:ext cx="8153400" cy="1143000"/>
          </a:xfrm>
        </p:spPr>
        <p:txBody>
          <a:bodyPr/>
          <a:lstStyle/>
          <a:p>
            <a:pPr eaLnBrk="1" hangingPunct="1">
              <a:defRPr/>
            </a:pPr>
            <a:r>
              <a:rPr lang="en-US" sz="4400" dirty="0" smtClean="0">
                <a:solidFill>
                  <a:schemeClr val="accent6">
                    <a:lumMod val="50000"/>
                  </a:schemeClr>
                </a:solidFill>
                <a:effectLst/>
                <a:latin typeface="Corbel" pitchFamily="34" charset="0"/>
              </a:rPr>
              <a:t>Summary of Rescue</a:t>
            </a:r>
            <a:endParaRPr lang="en-US" sz="4400" dirty="0">
              <a:solidFill>
                <a:schemeClr val="accent6">
                  <a:lumMod val="50000"/>
                </a:schemeClr>
              </a:solidFill>
              <a:effectLst/>
              <a:latin typeface="Corbel" pitchFamily="34" charset="0"/>
            </a:endParaRPr>
          </a:p>
        </p:txBody>
      </p:sp>
      <p:sp>
        <p:nvSpPr>
          <p:cNvPr id="2" name="Slide Number Placeholder 1"/>
          <p:cNvSpPr>
            <a:spLocks noGrp="1"/>
          </p:cNvSpPr>
          <p:nvPr>
            <p:ph type="sldNum" sz="quarter" idx="12"/>
          </p:nvPr>
        </p:nvSpPr>
        <p:spPr/>
        <p:txBody>
          <a:bodyPr/>
          <a:lstStyle/>
          <a:p>
            <a:pPr>
              <a:defRPr/>
            </a:pPr>
            <a:fld id="{30B58339-9F14-48BE-99C7-77CC2816E81B}" type="slidenum">
              <a:rPr lang="en-US" smtClean="0"/>
              <a:pPr>
                <a:defRPr/>
              </a:pPr>
              <a:t>35</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title="emoji - thinking face/question mark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9800" y="762000"/>
            <a:ext cx="4062846" cy="5257800"/>
          </a:xfrm>
          <a:prstGeom prst="rect">
            <a:avLst/>
          </a:prstGeom>
        </p:spPr>
      </p:pic>
      <p:sp>
        <p:nvSpPr>
          <p:cNvPr id="4" name="Title 3" hidden="1"/>
          <p:cNvSpPr>
            <a:spLocks noGrp="1"/>
          </p:cNvSpPr>
          <p:nvPr>
            <p:ph type="title"/>
          </p:nvPr>
        </p:nvSpPr>
        <p:spPr/>
        <p:txBody>
          <a:bodyPr/>
          <a:lstStyle/>
          <a:p>
            <a:r>
              <a:rPr lang="en-US" dirty="0" smtClean="0">
                <a:solidFill>
                  <a:schemeClr val="bg1"/>
                </a:solidFill>
                <a:effectLst/>
              </a:rPr>
              <a:t>Questions?</a:t>
            </a:r>
            <a:endParaRPr lang="en-US" dirty="0">
              <a:solidFill>
                <a:schemeClr val="bg1"/>
              </a:solidFill>
              <a:effectLst/>
            </a:endParaRPr>
          </a:p>
        </p:txBody>
      </p:sp>
      <p:sp>
        <p:nvSpPr>
          <p:cNvPr id="3" name="Slide Number Placeholder 2"/>
          <p:cNvSpPr>
            <a:spLocks noGrp="1"/>
          </p:cNvSpPr>
          <p:nvPr>
            <p:ph type="sldNum" sz="quarter" idx="12"/>
          </p:nvPr>
        </p:nvSpPr>
        <p:spPr/>
        <p:txBody>
          <a:bodyPr/>
          <a:lstStyle/>
          <a:p>
            <a:pPr>
              <a:defRPr/>
            </a:pPr>
            <a:fld id="{30B58339-9F14-48BE-99C7-77CC2816E81B}" type="slidenum">
              <a:rPr lang="en-US" smtClean="0"/>
              <a:pPr>
                <a:defRPr/>
              </a:pPr>
              <a:t>36</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077200" cy="3668959"/>
          </a:xfrm>
        </p:spPr>
        <p:txBody>
          <a:bodyPr/>
          <a:lstStyle/>
          <a:p>
            <a:pPr marL="623887" indent="-514350">
              <a:buFont typeface="+mj-lt"/>
              <a:buAutoNum type="arabicPeriod"/>
            </a:pPr>
            <a:r>
              <a:rPr lang="en-US" dirty="0" smtClean="0"/>
              <a:t>Victim(s) cannot self-extricate</a:t>
            </a:r>
          </a:p>
          <a:p>
            <a:pPr marL="623887" indent="-514350">
              <a:buFont typeface="+mj-lt"/>
              <a:buAutoNum type="arabicPeriod"/>
            </a:pPr>
            <a:r>
              <a:rPr lang="en-US" dirty="0" smtClean="0"/>
              <a:t>The site will be under the supervision of an Incident Commander</a:t>
            </a:r>
          </a:p>
          <a:p>
            <a:pPr marL="623887" indent="-514350">
              <a:buFont typeface="+mj-lt"/>
              <a:buAutoNum type="arabicPeriod"/>
            </a:pPr>
            <a:r>
              <a:rPr lang="en-US" dirty="0" smtClean="0"/>
              <a:t>Tactical rescue teams may not be readily available to provide a timely response</a:t>
            </a:r>
          </a:p>
          <a:p>
            <a:pPr marL="623887" indent="-514350">
              <a:buFont typeface="+mj-lt"/>
              <a:buAutoNum type="arabicPeriod"/>
            </a:pPr>
            <a:r>
              <a:rPr lang="en-US" dirty="0" smtClean="0"/>
              <a:t>Site owner/supervisor is available for consultation</a:t>
            </a:r>
          </a:p>
          <a:p>
            <a:pPr marL="623887" indent="-514350">
              <a:buFont typeface="+mj-lt"/>
              <a:buAutoNum type="arabicPeriod"/>
            </a:pPr>
            <a:r>
              <a:rPr lang="en-US" dirty="0" smtClean="0"/>
              <a:t>Some level of pre-planning has taken place</a:t>
            </a:r>
            <a:endParaRPr lang="en-US" dirty="0"/>
          </a:p>
        </p:txBody>
      </p:sp>
      <p:sp>
        <p:nvSpPr>
          <p:cNvPr id="3" name="Title 2"/>
          <p:cNvSpPr>
            <a:spLocks noGrp="1"/>
          </p:cNvSpPr>
          <p:nvPr>
            <p:ph type="title"/>
          </p:nvPr>
        </p:nvSpPr>
        <p:spPr/>
        <p:txBody>
          <a:bodyPr/>
          <a:lstStyle/>
          <a:p>
            <a:r>
              <a:rPr lang="en-US" dirty="0" smtClean="0"/>
              <a:t>Operational Assumptions</a:t>
            </a:r>
            <a:endParaRPr lang="en-US" dirty="0"/>
          </a:p>
        </p:txBody>
      </p:sp>
      <p:sp>
        <p:nvSpPr>
          <p:cNvPr id="5" name="Slide Number Placeholder 4"/>
          <p:cNvSpPr>
            <a:spLocks noGrp="1"/>
          </p:cNvSpPr>
          <p:nvPr>
            <p:ph type="sldNum" sz="quarter" idx="12"/>
          </p:nvPr>
        </p:nvSpPr>
        <p:spPr/>
        <p:txBody>
          <a:bodyPr/>
          <a:lstStyle/>
          <a:p>
            <a:pPr>
              <a:defRPr/>
            </a:pPr>
            <a:fld id="{30B58339-9F14-48BE-99C7-77CC2816E81B}" type="slidenum">
              <a:rPr lang="en-US" smtClean="0"/>
              <a:pPr>
                <a:defRPr/>
              </a:pPr>
              <a:t>4</a:t>
            </a:fld>
            <a:endParaRPr lang="en-US" dirty="0"/>
          </a:p>
        </p:txBody>
      </p:sp>
    </p:spTree>
    <p:extLst>
      <p:ext uri="{BB962C8B-B14F-4D97-AF65-F5344CB8AC3E}">
        <p14:creationId xmlns:p14="http://schemas.microsoft.com/office/powerpoint/2010/main" val="507277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B:\Hamm\Pictures&amp;Music\Objects\Emergency Light50light.jpg" title="Color background - emergency ligh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05100" y="1609051"/>
            <a:ext cx="3733800" cy="448694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81000" y="381000"/>
            <a:ext cx="8229600" cy="1143000"/>
          </a:xfrm>
        </p:spPr>
        <p:txBody>
          <a:bodyPr>
            <a:normAutofit fontScale="90000"/>
          </a:bodyPr>
          <a:lstStyle/>
          <a:p>
            <a:pPr algn="ctr"/>
            <a:r>
              <a:rPr lang="en-US" dirty="0" smtClean="0"/>
              <a:t>Immediate Action Steps Following the 911 Call for Assistance</a:t>
            </a:r>
            <a:endParaRPr lang="en-US" dirty="0"/>
          </a:p>
        </p:txBody>
      </p:sp>
      <p:sp>
        <p:nvSpPr>
          <p:cNvPr id="2" name="Content Placeholder 1"/>
          <p:cNvSpPr>
            <a:spLocks noGrp="1"/>
          </p:cNvSpPr>
          <p:nvPr>
            <p:ph idx="1"/>
          </p:nvPr>
        </p:nvSpPr>
        <p:spPr>
          <a:xfrm>
            <a:off x="533400" y="1600200"/>
            <a:ext cx="8229600" cy="4572000"/>
          </a:xfrm>
        </p:spPr>
        <p:txBody>
          <a:bodyPr/>
          <a:lstStyle/>
          <a:p>
            <a:pPr marL="109537" indent="0" algn="ctr">
              <a:buNone/>
            </a:pPr>
            <a:r>
              <a:rPr lang="en-US" sz="2400" b="1" dirty="0" smtClean="0"/>
              <a:t>Entrapment/Engulfment/Asphyxiation/Entanglement</a:t>
            </a:r>
          </a:p>
          <a:p>
            <a:pPr marL="623887" indent="-514350">
              <a:buFont typeface="+mj-lt"/>
              <a:buAutoNum type="arabicPeriod"/>
            </a:pPr>
            <a:r>
              <a:rPr lang="en-US" dirty="0" smtClean="0"/>
              <a:t>Determine the precise nature and location of the incident from the caller</a:t>
            </a:r>
          </a:p>
          <a:p>
            <a:pPr marL="623887" indent="-514350">
              <a:buFont typeface="+mj-lt"/>
              <a:buAutoNum type="arabicPeriod"/>
            </a:pPr>
            <a:r>
              <a:rPr lang="en-US" dirty="0" smtClean="0"/>
              <a:t>Activate mutual aid</a:t>
            </a:r>
          </a:p>
          <a:p>
            <a:pPr marL="623887" indent="-514350">
              <a:buFont typeface="+mj-lt"/>
              <a:buAutoNum type="arabicPeriod"/>
            </a:pPr>
            <a:r>
              <a:rPr lang="en-US" dirty="0" smtClean="0"/>
              <a:t>Request that emergency medical services and law enforcement respond to the scene</a:t>
            </a:r>
          </a:p>
          <a:p>
            <a:pPr marL="623887" indent="-514350">
              <a:buFont typeface="+mj-lt"/>
              <a:buAutoNum type="arabicPeriod"/>
            </a:pPr>
            <a:r>
              <a:rPr lang="en-US" dirty="0" smtClean="0"/>
              <a:t>Request assistance from local or regional tactical rescue team</a:t>
            </a:r>
          </a:p>
          <a:p>
            <a:pPr marL="623887" indent="-514350">
              <a:buFont typeface="+mj-lt"/>
              <a:buAutoNum type="arabicPeriod"/>
            </a:pPr>
            <a:r>
              <a:rPr lang="en-US" dirty="0" smtClean="0"/>
              <a:t>Implement pre-planning steps to direct grain handling and transport equipment to the scene</a:t>
            </a:r>
            <a:endParaRPr lang="en-US" dirty="0"/>
          </a:p>
        </p:txBody>
      </p:sp>
      <p:sp>
        <p:nvSpPr>
          <p:cNvPr id="5" name="Slide Number Placeholder 4"/>
          <p:cNvSpPr>
            <a:spLocks noGrp="1"/>
          </p:cNvSpPr>
          <p:nvPr>
            <p:ph type="sldNum" sz="quarter" idx="12"/>
          </p:nvPr>
        </p:nvSpPr>
        <p:spPr/>
        <p:txBody>
          <a:bodyPr/>
          <a:lstStyle/>
          <a:p>
            <a:pPr>
              <a:defRPr/>
            </a:pPr>
            <a:fld id="{30B58339-9F14-48BE-99C7-77CC2816E81B}" type="slidenum">
              <a:rPr lang="en-US" smtClean="0"/>
              <a:pPr>
                <a:defRPr/>
              </a:pPr>
              <a:t>5</a:t>
            </a:fld>
            <a:endParaRPr lang="en-US" dirty="0"/>
          </a:p>
        </p:txBody>
      </p:sp>
    </p:spTree>
    <p:extLst>
      <p:ext uri="{BB962C8B-B14F-4D97-AF65-F5344CB8AC3E}">
        <p14:creationId xmlns:p14="http://schemas.microsoft.com/office/powerpoint/2010/main" val="531606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G:\Field's Pic\DCIM\111___02\IMG_0987.JPG" title="Picture - Emergency STOP butto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086600" y="4876800"/>
            <a:ext cx="1676400" cy="168086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752600"/>
            <a:ext cx="8229600" cy="4525962"/>
          </a:xfrm>
        </p:spPr>
        <p:txBody>
          <a:bodyPr>
            <a:normAutofit fontScale="92500" lnSpcReduction="20000"/>
          </a:bodyPr>
          <a:lstStyle/>
          <a:p>
            <a:pPr marL="623887" indent="-514350">
              <a:buFont typeface="+mj-lt"/>
              <a:buAutoNum type="arabicPeriod"/>
            </a:pPr>
            <a:r>
              <a:rPr lang="en-US" dirty="0"/>
              <a:t>STOP anyone from entering a structure in which an entrapment, engulfment, asphyxiation, or entanglement has occurred</a:t>
            </a:r>
          </a:p>
          <a:p>
            <a:pPr marL="623887" indent="-514350">
              <a:buFont typeface="+mj-lt"/>
              <a:buAutoNum type="arabicPeriod"/>
            </a:pPr>
            <a:r>
              <a:rPr lang="en-US" dirty="0"/>
              <a:t>Lockout and secure all relevant energized equipment</a:t>
            </a:r>
          </a:p>
          <a:p>
            <a:pPr marL="623887" indent="-514350">
              <a:buFont typeface="+mj-lt"/>
              <a:buAutoNum type="arabicPeriod"/>
            </a:pPr>
            <a:r>
              <a:rPr lang="en-US" dirty="0" smtClean="0"/>
              <a:t>Establish and maintain perimeter </a:t>
            </a:r>
          </a:p>
          <a:p>
            <a:pPr marL="623887" indent="-514350">
              <a:buFont typeface="+mj-lt"/>
              <a:buAutoNum type="arabicPeriod"/>
            </a:pPr>
            <a:r>
              <a:rPr lang="en-US" dirty="0" smtClean="0"/>
              <a:t>Confirm the location and number of victims</a:t>
            </a:r>
          </a:p>
          <a:p>
            <a:pPr marL="623887" indent="-514350">
              <a:buFont typeface="+mj-lt"/>
              <a:buAutoNum type="arabicPeriod"/>
            </a:pPr>
            <a:r>
              <a:rPr lang="en-US" dirty="0" smtClean="0"/>
              <a:t>Assess immediate hazards to first responders</a:t>
            </a:r>
          </a:p>
          <a:p>
            <a:pPr marL="623887" indent="-514350">
              <a:buFont typeface="+mj-lt"/>
              <a:buAutoNum type="arabicPeriod"/>
            </a:pPr>
            <a:r>
              <a:rPr lang="en-US" dirty="0" smtClean="0"/>
              <a:t>Establish locations for placing emergency vehicles</a:t>
            </a:r>
          </a:p>
          <a:p>
            <a:pPr marL="623887" indent="-514350">
              <a:buFont typeface="+mj-lt"/>
              <a:buAutoNum type="arabicPeriod"/>
            </a:pPr>
            <a:r>
              <a:rPr lang="en-US" dirty="0" smtClean="0"/>
              <a:t>Consult with owner/supervisor of site</a:t>
            </a:r>
          </a:p>
          <a:p>
            <a:pPr marL="623887" indent="-514350">
              <a:buFont typeface="+mj-lt"/>
              <a:buAutoNum type="arabicPeriod"/>
            </a:pPr>
            <a:r>
              <a:rPr lang="en-US" dirty="0" smtClean="0"/>
              <a:t>Develop a response plan</a:t>
            </a:r>
          </a:p>
        </p:txBody>
      </p:sp>
      <p:sp>
        <p:nvSpPr>
          <p:cNvPr id="3" name="Title 2"/>
          <p:cNvSpPr>
            <a:spLocks noGrp="1"/>
          </p:cNvSpPr>
          <p:nvPr>
            <p:ph type="title"/>
          </p:nvPr>
        </p:nvSpPr>
        <p:spPr>
          <a:xfrm>
            <a:off x="457200" y="457200"/>
            <a:ext cx="8229600" cy="1143000"/>
          </a:xfrm>
        </p:spPr>
        <p:txBody>
          <a:bodyPr>
            <a:normAutofit fontScale="90000"/>
          </a:bodyPr>
          <a:lstStyle/>
          <a:p>
            <a:r>
              <a:rPr lang="en-US" dirty="0" smtClean="0"/>
              <a:t>Action Steps Upon Arrival at the Scene</a:t>
            </a:r>
            <a:endParaRPr lang="en-US" dirty="0"/>
          </a:p>
        </p:txBody>
      </p:sp>
      <p:sp>
        <p:nvSpPr>
          <p:cNvPr id="5" name="Slide Number Placeholder 4"/>
          <p:cNvSpPr>
            <a:spLocks noGrp="1"/>
          </p:cNvSpPr>
          <p:nvPr>
            <p:ph type="sldNum" sz="quarter" idx="12"/>
          </p:nvPr>
        </p:nvSpPr>
        <p:spPr/>
        <p:txBody>
          <a:bodyPr/>
          <a:lstStyle/>
          <a:p>
            <a:pPr>
              <a:defRPr/>
            </a:pPr>
            <a:fld id="{30B58339-9F14-48BE-99C7-77CC2816E81B}" type="slidenum">
              <a:rPr lang="en-US" smtClean="0"/>
              <a:pPr>
                <a:defRPr/>
              </a:pPr>
              <a:t>6</a:t>
            </a:fld>
            <a:endParaRPr lang="en-US" dirty="0"/>
          </a:p>
        </p:txBody>
      </p:sp>
    </p:spTree>
    <p:extLst>
      <p:ext uri="{BB962C8B-B14F-4D97-AF65-F5344CB8AC3E}">
        <p14:creationId xmlns:p14="http://schemas.microsoft.com/office/powerpoint/2010/main" val="934912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633538"/>
            <a:ext cx="3733800" cy="4691062"/>
          </a:xfrm>
        </p:spPr>
        <p:txBody>
          <a:bodyPr/>
          <a:lstStyle/>
          <a:p>
            <a:pPr>
              <a:buFont typeface="Wingdings" panose="05000000000000000000" pitchFamily="2" charset="2"/>
              <a:buChar char="§"/>
            </a:pPr>
            <a:r>
              <a:rPr lang="en-US" dirty="0" smtClean="0"/>
              <a:t>Recognize limitations of:</a:t>
            </a:r>
          </a:p>
          <a:p>
            <a:pPr lvl="1">
              <a:buFont typeface="Wingdings" panose="05000000000000000000" pitchFamily="2" charset="2"/>
              <a:buChar char="§"/>
            </a:pPr>
            <a:r>
              <a:rPr lang="en-US" dirty="0" smtClean="0"/>
              <a:t>Personnel</a:t>
            </a:r>
          </a:p>
          <a:p>
            <a:pPr lvl="1">
              <a:buFont typeface="Wingdings" panose="05000000000000000000" pitchFamily="2" charset="2"/>
              <a:buChar char="§"/>
            </a:pPr>
            <a:r>
              <a:rPr lang="en-US" dirty="0" smtClean="0"/>
              <a:t>Equipment</a:t>
            </a:r>
          </a:p>
          <a:p>
            <a:pPr>
              <a:buFont typeface="Wingdings" panose="05000000000000000000" pitchFamily="2" charset="2"/>
              <a:buChar char="§"/>
            </a:pPr>
            <a:r>
              <a:rPr lang="en-US" dirty="0" smtClean="0"/>
              <a:t>Request needed resources</a:t>
            </a:r>
          </a:p>
          <a:p>
            <a:pPr>
              <a:buFont typeface="Wingdings" panose="05000000000000000000" pitchFamily="2" charset="2"/>
              <a:buChar char="§"/>
            </a:pPr>
            <a:r>
              <a:rPr lang="en-US" dirty="0" smtClean="0"/>
              <a:t>Hold personnel accountable for complying with established procedures</a:t>
            </a:r>
            <a:endParaRPr lang="en-US" dirty="0"/>
          </a:p>
        </p:txBody>
      </p:sp>
      <p:sp>
        <p:nvSpPr>
          <p:cNvPr id="3" name="Title 2"/>
          <p:cNvSpPr>
            <a:spLocks noGrp="1"/>
          </p:cNvSpPr>
          <p:nvPr>
            <p:ph type="title"/>
          </p:nvPr>
        </p:nvSpPr>
        <p:spPr>
          <a:xfrm>
            <a:off x="457200" y="457200"/>
            <a:ext cx="8229600" cy="1143000"/>
          </a:xfrm>
        </p:spPr>
        <p:txBody>
          <a:bodyPr>
            <a:normAutofit fontScale="90000"/>
          </a:bodyPr>
          <a:lstStyle/>
          <a:p>
            <a:r>
              <a:rPr lang="en-US" dirty="0" smtClean="0"/>
              <a:t>Comply with Standard Operating Procedures</a:t>
            </a:r>
            <a:endParaRPr lang="en-US" dirty="0"/>
          </a:p>
        </p:txBody>
      </p:sp>
      <p:pic>
        <p:nvPicPr>
          <p:cNvPr id="1026" name="Picture 2" descr="B:\Photos and Images and Videos\GRAIN BINS\PowerPointBackgrounds\LadderBin.jpg" title="Picture - Two men inserting a ladder into a grain bi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2068698"/>
            <a:ext cx="3657600" cy="365125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30B58339-9F14-48BE-99C7-77CC2816E81B}" type="slidenum">
              <a:rPr lang="en-US" smtClean="0"/>
              <a:pPr>
                <a:defRPr/>
              </a:pPr>
              <a:t>7</a:t>
            </a:fld>
            <a:endParaRPr lang="en-US" dirty="0"/>
          </a:p>
        </p:txBody>
      </p:sp>
    </p:spTree>
    <p:extLst>
      <p:ext uri="{BB962C8B-B14F-4D97-AF65-F5344CB8AC3E}">
        <p14:creationId xmlns:p14="http://schemas.microsoft.com/office/powerpoint/2010/main" val="321041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B:\Hamm\Pictures&amp;Music\Photos\Grain Bin Pictures from Pam\8.jpg" title="Color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75" y="-19792"/>
            <a:ext cx="9170389" cy="687779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pPr marL="623887" indent="-514350">
              <a:buFont typeface="+mj-lt"/>
              <a:buAutoNum type="arabicPeriod"/>
            </a:pPr>
            <a:r>
              <a:rPr lang="en-US" dirty="0" smtClean="0"/>
              <a:t>Location of victim (confined space, flowing material, high elevation)</a:t>
            </a:r>
          </a:p>
          <a:p>
            <a:pPr marL="623887" indent="-514350">
              <a:buFont typeface="+mj-lt"/>
              <a:buAutoNum type="arabicPeriod"/>
            </a:pPr>
            <a:r>
              <a:rPr lang="en-US" dirty="0" smtClean="0"/>
              <a:t>Presence of toxic atmosphere</a:t>
            </a:r>
          </a:p>
          <a:p>
            <a:pPr marL="623887" indent="-514350">
              <a:buFont typeface="+mj-lt"/>
              <a:buAutoNum type="arabicPeriod"/>
            </a:pPr>
            <a:r>
              <a:rPr lang="en-US" dirty="0" smtClean="0"/>
              <a:t>Presence of crusted or bridged material</a:t>
            </a:r>
          </a:p>
          <a:p>
            <a:pPr marL="623887" indent="-514350">
              <a:buFont typeface="+mj-lt"/>
              <a:buAutoNum type="arabicPeriod"/>
            </a:pPr>
            <a:r>
              <a:rPr lang="en-US" dirty="0" smtClean="0"/>
              <a:t>Proximity of LP gas storage</a:t>
            </a:r>
          </a:p>
          <a:p>
            <a:pPr marL="623887" indent="-514350">
              <a:buFont typeface="+mj-lt"/>
              <a:buAutoNum type="arabicPeriod"/>
            </a:pPr>
            <a:r>
              <a:rPr lang="en-US" dirty="0" smtClean="0"/>
              <a:t>Proximity of overhead power lines</a:t>
            </a:r>
          </a:p>
          <a:p>
            <a:pPr marL="623887" indent="-514350">
              <a:buFont typeface="+mj-lt"/>
              <a:buAutoNum type="arabicPeriod"/>
            </a:pPr>
            <a:r>
              <a:rPr lang="en-US" dirty="0" smtClean="0"/>
              <a:t>Presence of energized equipment</a:t>
            </a:r>
          </a:p>
          <a:p>
            <a:pPr marL="623887" indent="-514350">
              <a:buFont typeface="+mj-lt"/>
              <a:buAutoNum type="arabicPeriod"/>
            </a:pPr>
            <a:r>
              <a:rPr lang="en-US" dirty="0" smtClean="0"/>
              <a:t>Untrained personnel assisting with the rescue</a:t>
            </a:r>
          </a:p>
          <a:p>
            <a:pPr marL="623887" indent="-514350">
              <a:buFont typeface="+mj-lt"/>
              <a:buAutoNum type="arabicPeriod"/>
            </a:pPr>
            <a:r>
              <a:rPr lang="en-US" dirty="0" smtClean="0"/>
              <a:t>Bin steps and ladders have a 350LB limit</a:t>
            </a:r>
            <a:endParaRPr lang="en-US" dirty="0"/>
          </a:p>
        </p:txBody>
      </p:sp>
      <p:sp>
        <p:nvSpPr>
          <p:cNvPr id="3" name="Title 2"/>
          <p:cNvSpPr>
            <a:spLocks noGrp="1"/>
          </p:cNvSpPr>
          <p:nvPr>
            <p:ph type="title"/>
          </p:nvPr>
        </p:nvSpPr>
        <p:spPr/>
        <p:txBody>
          <a:bodyPr/>
          <a:lstStyle/>
          <a:p>
            <a:r>
              <a:rPr lang="en-US" dirty="0" smtClean="0"/>
              <a:t>Assessing the Hazards</a:t>
            </a:r>
            <a:endParaRPr lang="en-US" dirty="0"/>
          </a:p>
        </p:txBody>
      </p:sp>
      <p:sp>
        <p:nvSpPr>
          <p:cNvPr id="5" name="Slide Number Placeholder 4"/>
          <p:cNvSpPr>
            <a:spLocks noGrp="1"/>
          </p:cNvSpPr>
          <p:nvPr>
            <p:ph type="sldNum" sz="quarter" idx="12"/>
          </p:nvPr>
        </p:nvSpPr>
        <p:spPr/>
        <p:txBody>
          <a:bodyPr/>
          <a:lstStyle/>
          <a:p>
            <a:pPr>
              <a:defRPr/>
            </a:pPr>
            <a:fld id="{30B58339-9F14-48BE-99C7-77CC2816E81B}" type="slidenum">
              <a:rPr lang="en-US" smtClean="0"/>
              <a:pPr>
                <a:defRPr/>
              </a:pPr>
              <a:t>8</a:t>
            </a:fld>
            <a:endParaRPr lang="en-US" dirty="0"/>
          </a:p>
        </p:txBody>
      </p:sp>
    </p:spTree>
    <p:extLst>
      <p:ext uri="{BB962C8B-B14F-4D97-AF65-F5344CB8AC3E}">
        <p14:creationId xmlns:p14="http://schemas.microsoft.com/office/powerpoint/2010/main" val="151919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dirty="0" smtClean="0"/>
              <a:t>Consider the following provisions:</a:t>
            </a:r>
          </a:p>
          <a:p>
            <a:pPr>
              <a:buFont typeface="Wingdings" pitchFamily="2" charset="2"/>
              <a:buChar char="§"/>
            </a:pPr>
            <a:r>
              <a:rPr lang="en-US" dirty="0" smtClean="0"/>
              <a:t>Responders should only do what they have been trained to do</a:t>
            </a:r>
          </a:p>
          <a:p>
            <a:pPr>
              <a:buFont typeface="Wingdings" pitchFamily="2" charset="2"/>
              <a:buChar char="§"/>
            </a:pPr>
            <a:r>
              <a:rPr lang="en-US" dirty="0" smtClean="0"/>
              <a:t>Permit vs. non-permit confined space classification should be determined</a:t>
            </a:r>
          </a:p>
          <a:p>
            <a:pPr>
              <a:buFont typeface="Wingdings" pitchFamily="2" charset="2"/>
              <a:buChar char="§"/>
            </a:pPr>
            <a:r>
              <a:rPr lang="en-US" dirty="0" smtClean="0"/>
              <a:t>Monitoring of atmosphere</a:t>
            </a:r>
          </a:p>
          <a:p>
            <a:pPr>
              <a:buFont typeface="Wingdings" pitchFamily="2" charset="2"/>
              <a:buChar char="§"/>
            </a:pPr>
            <a:r>
              <a:rPr lang="en-US" dirty="0" smtClean="0"/>
              <a:t>Entering under bridged or crusted material</a:t>
            </a:r>
          </a:p>
          <a:p>
            <a:pPr>
              <a:buFont typeface="Wingdings" pitchFamily="2" charset="2"/>
              <a:buChar char="§"/>
            </a:pPr>
            <a:r>
              <a:rPr lang="en-US" dirty="0" smtClean="0"/>
              <a:t>Depth of grain</a:t>
            </a:r>
          </a:p>
          <a:p>
            <a:pPr>
              <a:buFont typeface="Wingdings" pitchFamily="2" charset="2"/>
              <a:buChar char="§"/>
            </a:pPr>
            <a:r>
              <a:rPr lang="en-US" dirty="0" smtClean="0"/>
              <a:t>Use of lifeline and harness</a:t>
            </a:r>
          </a:p>
          <a:p>
            <a:pPr>
              <a:buFont typeface="Wingdings" pitchFamily="2" charset="2"/>
              <a:buChar char="§"/>
            </a:pPr>
            <a:r>
              <a:rPr lang="en-US" dirty="0" smtClean="0"/>
              <a:t>Use of trained observers</a:t>
            </a:r>
          </a:p>
          <a:p>
            <a:pPr>
              <a:buFont typeface="Wingdings" pitchFamily="2" charset="2"/>
              <a:buChar char="§"/>
            </a:pPr>
            <a:endParaRPr lang="en-US" dirty="0" smtClean="0"/>
          </a:p>
        </p:txBody>
      </p:sp>
      <p:pic>
        <p:nvPicPr>
          <p:cNvPr id="1026" name="Picture 2" descr="B:\Hamm\Pictures&amp;Music\Objects\Safety Tape.jpg" title="Picture - Roll of safety tap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4572000"/>
            <a:ext cx="296651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OSHA Compliance if Applicable</a:t>
            </a:r>
            <a:endParaRPr lang="en-US" dirty="0"/>
          </a:p>
        </p:txBody>
      </p:sp>
      <p:sp>
        <p:nvSpPr>
          <p:cNvPr id="5" name="Slide Number Placeholder 4"/>
          <p:cNvSpPr>
            <a:spLocks noGrp="1"/>
          </p:cNvSpPr>
          <p:nvPr>
            <p:ph type="sldNum" sz="quarter" idx="12"/>
          </p:nvPr>
        </p:nvSpPr>
        <p:spPr/>
        <p:txBody>
          <a:bodyPr/>
          <a:lstStyle/>
          <a:p>
            <a:pPr>
              <a:defRPr/>
            </a:pPr>
            <a:fld id="{30B58339-9F14-48BE-99C7-77CC2816E81B}" type="slidenum">
              <a:rPr lang="en-US" smtClean="0"/>
              <a:pPr>
                <a:defRPr/>
              </a:pPr>
              <a:t>9</a:t>
            </a:fld>
            <a:endParaRPr lang="en-US" dirty="0"/>
          </a:p>
        </p:txBody>
      </p:sp>
    </p:spTree>
    <p:extLst>
      <p:ext uri="{BB962C8B-B14F-4D97-AF65-F5344CB8AC3E}">
        <p14:creationId xmlns:p14="http://schemas.microsoft.com/office/powerpoint/2010/main" val="489922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2_high voltage">
  <a:themeElements>
    <a:clrScheme name="">
      <a:dk1>
        <a:srgbClr val="1C3956"/>
      </a:dk1>
      <a:lt1>
        <a:srgbClr val="FFFFFF"/>
      </a:lt1>
      <a:dk2>
        <a:srgbClr val="0033CC"/>
      </a:dk2>
      <a:lt2>
        <a:srgbClr val="DDDDDD"/>
      </a:lt2>
      <a:accent1>
        <a:srgbClr val="3D7CBB"/>
      </a:accent1>
      <a:accent2>
        <a:srgbClr val="00152A"/>
      </a:accent2>
      <a:accent3>
        <a:srgbClr val="AAADE2"/>
      </a:accent3>
      <a:accent4>
        <a:srgbClr val="DADADA"/>
      </a:accent4>
      <a:accent5>
        <a:srgbClr val="AFBFDA"/>
      </a:accent5>
      <a:accent6>
        <a:srgbClr val="001225"/>
      </a:accent6>
      <a:hlink>
        <a:srgbClr val="33CCCC"/>
      </a:hlink>
      <a:folHlink>
        <a:srgbClr val="96B9DC"/>
      </a:folHlink>
    </a:clrScheme>
    <a:fontScheme name="2_high volt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2_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2_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2_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2_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2_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2_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12332</TotalTime>
  <Words>6593</Words>
  <Application>Microsoft Office PowerPoint</Application>
  <PresentationFormat>On-screen Show (4:3)</PresentationFormat>
  <Paragraphs>499</Paragraphs>
  <Slides>36</Slides>
  <Notes>36</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2_high voltage</vt:lpstr>
      <vt:lpstr>Concourse</vt:lpstr>
      <vt:lpstr>Title Page</vt:lpstr>
      <vt:lpstr>Objectives</vt:lpstr>
      <vt:lpstr>Disclaimer</vt:lpstr>
      <vt:lpstr>Operational Assumptions</vt:lpstr>
      <vt:lpstr>Immediate Action Steps Following the 911 Call for Assistance</vt:lpstr>
      <vt:lpstr>Action Steps Upon Arrival at the Scene</vt:lpstr>
      <vt:lpstr>Comply with Standard Operating Procedures</vt:lpstr>
      <vt:lpstr>Assessing the Hazards</vt:lpstr>
      <vt:lpstr>OSHA Compliance if Applicable</vt:lpstr>
      <vt:lpstr>Potential for Survival from Grain</vt:lpstr>
      <vt:lpstr>Types of Documented Entrapments</vt:lpstr>
      <vt:lpstr>Rescues/Recoveries Will Involve:</vt:lpstr>
      <vt:lpstr>Speed of Entrapment chart</vt:lpstr>
      <vt:lpstr>Partial Entrapment</vt:lpstr>
      <vt:lpstr>Two Primary Rescue Strategies for Partial Entrapments</vt:lpstr>
      <vt:lpstr>Effort to pull a victim trapped in grain graph</vt:lpstr>
      <vt:lpstr>Removing the Grain from Around the Victim Requires:</vt:lpstr>
      <vt:lpstr>Cutting Open Smaller Bins</vt:lpstr>
      <vt:lpstr>Preventing Bin Failure</vt:lpstr>
      <vt:lpstr>Full Engulfment</vt:lpstr>
      <vt:lpstr>Case Study #1 Delayed Request for Assistance</vt:lpstr>
      <vt:lpstr>Cast Study # 2 Successful Grain Bin Rescue  </vt:lpstr>
      <vt:lpstr>Case Study #2 Use of Grain Vacuum Machine</vt:lpstr>
      <vt:lpstr>Case Study #2 Establishing a Perimeter</vt:lpstr>
      <vt:lpstr>Case Study #3 Successful Grain Bin Rescue</vt:lpstr>
      <vt:lpstr>Case Study #3 Use of Inside Bin Ladder</vt:lpstr>
      <vt:lpstr>Case Study #3 Successful Use of Grain Rescue Tube</vt:lpstr>
      <vt:lpstr>Case Study #3 Removing Grain from the Bin</vt:lpstr>
      <vt:lpstr>Case Study #3 Moving Evacuated Grain</vt:lpstr>
      <vt:lpstr>Case study #3 Bin Openings from Inside </vt:lpstr>
      <vt:lpstr>Case Study #3 Providing a Working Platform </vt:lpstr>
      <vt:lpstr>Case Study #3 Potential Electrical and LP Gas Hazards </vt:lpstr>
      <vt:lpstr>Case Study #3 Removal of the Victim </vt:lpstr>
      <vt:lpstr>Case Study #3 Use of Medical Helicopter </vt:lpstr>
      <vt:lpstr>Summary of Rescue</vt:lpstr>
      <vt:lpstr>Questions?</vt:lpstr>
    </vt:vector>
  </TitlesOfParts>
  <Company>Purdue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Grain System Planning</dc:title>
  <dc:creator>Preferred Customer</dc:creator>
  <cp:lastModifiedBy>Zajkowska, Alicja - OSHA CTR</cp:lastModifiedBy>
  <cp:revision>521</cp:revision>
  <cp:lastPrinted>2013-11-06T16:01:10Z</cp:lastPrinted>
  <dcterms:created xsi:type="dcterms:W3CDTF">2000-02-07T19:08:43Z</dcterms:created>
  <dcterms:modified xsi:type="dcterms:W3CDTF">2017-04-18T20:37:33Z</dcterms:modified>
</cp:coreProperties>
</file>