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70" r:id="rId2"/>
    <p:sldId id="263" r:id="rId3"/>
    <p:sldId id="264" r:id="rId4"/>
    <p:sldId id="257" r:id="rId5"/>
    <p:sldId id="271" r:id="rId6"/>
    <p:sldId id="265" r:id="rId7"/>
    <p:sldId id="266" r:id="rId8"/>
    <p:sldId id="267" r:id="rId9"/>
    <p:sldId id="259" r:id="rId10"/>
    <p:sldId id="268"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259" autoAdjust="0"/>
  </p:normalViewPr>
  <p:slideViewPr>
    <p:cSldViewPr>
      <p:cViewPr varScale="1">
        <p:scale>
          <a:sx n="69" d="100"/>
          <a:sy n="69" d="100"/>
        </p:scale>
        <p:origin x="-1920" y="-102"/>
      </p:cViewPr>
      <p:guideLst>
        <p:guide orient="horz" pos="2160"/>
        <p:guide pos="2880"/>
      </p:guideLst>
    </p:cSldViewPr>
  </p:slideViewPr>
  <p:notesTextViewPr>
    <p:cViewPr>
      <p:scale>
        <a:sx n="100" d="100"/>
        <a:sy n="100" d="100"/>
      </p:scale>
      <p:origin x="0" y="0"/>
    </p:cViewPr>
  </p:notesTextViewPr>
  <p:notesViewPr>
    <p:cSldViewPr>
      <p:cViewPr varScale="1">
        <p:scale>
          <a:sx n="48" d="100"/>
          <a:sy n="48" d="100"/>
        </p:scale>
        <p:origin x="-1890"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7DFFEE-5BB2-4ABE-AD10-61BAD014C937}" type="datetimeFigureOut">
              <a:rPr lang="en-US" smtClean="0"/>
              <a:pPr/>
              <a:t>7/30/2012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FD8714-7C71-4E53-9FF1-3C89E015F8FE}" type="slidenum">
              <a:rPr lang="en-US" smtClean="0"/>
              <a:pPr/>
              <a:t>‹#›</a:t>
            </a:fld>
            <a:endParaRPr lang="en-US"/>
          </a:p>
        </p:txBody>
      </p:sp>
    </p:spTree>
    <p:extLst>
      <p:ext uri="{BB962C8B-B14F-4D97-AF65-F5344CB8AC3E}">
        <p14:creationId xmlns:p14="http://schemas.microsoft.com/office/powerpoint/2010/main" val="31050274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Image:  </a:t>
            </a:r>
            <a:r>
              <a:rPr lang="en-US" dirty="0" smtClean="0"/>
              <a:t>Power point clipart</a:t>
            </a:r>
            <a:endParaRPr lang="en-US" dirty="0"/>
          </a:p>
        </p:txBody>
      </p:sp>
      <p:sp>
        <p:nvSpPr>
          <p:cNvPr id="4" name="Slide Number Placeholder 3"/>
          <p:cNvSpPr>
            <a:spLocks noGrp="1"/>
          </p:cNvSpPr>
          <p:nvPr>
            <p:ph type="sldNum" sz="quarter" idx="10"/>
          </p:nvPr>
        </p:nvSpPr>
        <p:spPr/>
        <p:txBody>
          <a:bodyPr/>
          <a:lstStyle/>
          <a:p>
            <a:fld id="{23FD8714-7C71-4E53-9FF1-3C89E015F8FE}"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National Institute for Occupational Safety and Health (NIOSH) defines workplace violence as:</a:t>
            </a:r>
          </a:p>
          <a:p>
            <a:pPr>
              <a:buNone/>
            </a:pPr>
            <a:r>
              <a:rPr lang="en-US" b="1" dirty="0" smtClean="0"/>
              <a:t> </a:t>
            </a:r>
            <a:endParaRPr lang="en-US" dirty="0" smtClean="0"/>
          </a:p>
          <a:p>
            <a:r>
              <a:rPr lang="en-US" i="1" dirty="0" smtClean="0"/>
              <a:t>“Violent acts, including physical assaults and threats of assault, directed toward persons at work or on duty.  The spectrum of workplace violence ranges from offensive language to homicide.”</a:t>
            </a:r>
            <a:endParaRPr lang="en-US" dirty="0" smtClean="0"/>
          </a:p>
          <a:p>
            <a:endParaRPr lang="en-US" dirty="0" smtClean="0"/>
          </a:p>
          <a:p>
            <a:pPr>
              <a:defRPr/>
            </a:pPr>
            <a:r>
              <a:rPr lang="en-US" sz="900" b="1" u="sng" dirty="0" smtClean="0">
                <a:latin typeface="Arial" charset="0"/>
                <a:ea typeface="Arial" charset="0"/>
                <a:cs typeface="Arial" charset="0"/>
              </a:rPr>
              <a:t>Images from:  Creative</a:t>
            </a:r>
            <a:r>
              <a:rPr lang="en-US" sz="900" b="1" u="sng" baseline="0" dirty="0" smtClean="0">
                <a:latin typeface="Arial" charset="0"/>
                <a:ea typeface="Arial" charset="0"/>
                <a:cs typeface="Arial" charset="0"/>
              </a:rPr>
              <a:t> Commons:</a:t>
            </a:r>
          </a:p>
          <a:p>
            <a:pPr>
              <a:defRPr/>
            </a:pPr>
            <a:endParaRPr lang="en-US" sz="900" b="0" u="none" kern="1200" baseline="0" dirty="0" smtClean="0">
              <a:solidFill>
                <a:schemeClr val="tx1"/>
              </a:solidFill>
              <a:latin typeface="Arial" charset="0"/>
              <a:ea typeface="+mn-ea"/>
              <a:cs typeface="Arial" charset="0"/>
            </a:endParaRPr>
          </a:p>
          <a:p>
            <a:pPr>
              <a:defRPr/>
            </a:pPr>
            <a:r>
              <a:rPr lang="en-US" sz="1200" b="0" u="none" kern="1200" dirty="0" smtClean="0">
                <a:solidFill>
                  <a:schemeClr val="tx1"/>
                </a:solidFill>
                <a:latin typeface="+mn-lt"/>
                <a:ea typeface="+mn-ea"/>
                <a:cs typeface="+mn-cs"/>
              </a:rPr>
              <a:t>You</a:t>
            </a:r>
            <a:r>
              <a:rPr lang="en-US" sz="1200" b="0" u="none" kern="1200" baseline="0" dirty="0" smtClean="0">
                <a:solidFill>
                  <a:schemeClr val="tx1"/>
                </a:solidFill>
                <a:latin typeface="+mn-lt"/>
                <a:ea typeface="+mn-ea"/>
                <a:cs typeface="+mn-cs"/>
              </a:rPr>
              <a:t> </a:t>
            </a:r>
            <a:r>
              <a:rPr lang="en-US" sz="1200" b="0" kern="1200" dirty="0" smtClean="0">
                <a:solidFill>
                  <a:schemeClr val="tx1"/>
                </a:solidFill>
                <a:latin typeface="+mn-lt"/>
                <a:ea typeface="+mn-ea"/>
                <a:cs typeface="+mn-cs"/>
              </a:rPr>
              <a:t>are free:</a:t>
            </a:r>
          </a:p>
          <a:p>
            <a:pPr>
              <a:defRPr/>
            </a:pPr>
            <a:r>
              <a:rPr lang="en-US" sz="1200" b="0" kern="1200" dirty="0" smtClean="0">
                <a:solidFill>
                  <a:schemeClr val="tx1"/>
                </a:solidFill>
                <a:latin typeface="+mn-lt"/>
                <a:ea typeface="+mn-ea"/>
                <a:cs typeface="+mn-cs"/>
              </a:rPr>
              <a:t>to Share — to copy, distribute and transmit the work</a:t>
            </a:r>
          </a:p>
          <a:p>
            <a:pPr>
              <a:defRPr/>
            </a:pPr>
            <a:r>
              <a:rPr lang="en-US" sz="1200" b="0" kern="1200" dirty="0" smtClean="0">
                <a:solidFill>
                  <a:schemeClr val="tx1"/>
                </a:solidFill>
                <a:latin typeface="+mn-lt"/>
                <a:ea typeface="+mn-ea"/>
                <a:cs typeface="+mn-cs"/>
              </a:rPr>
              <a:t>to Remix — to adapt the work</a:t>
            </a:r>
          </a:p>
          <a:p>
            <a:pPr>
              <a:defRPr/>
            </a:pPr>
            <a:r>
              <a:rPr lang="en-US" sz="1200" b="0" kern="1200" dirty="0" smtClean="0">
                <a:solidFill>
                  <a:schemeClr val="tx1"/>
                </a:solidFill>
                <a:latin typeface="+mn-lt"/>
                <a:ea typeface="+mn-ea"/>
                <a:cs typeface="+mn-cs"/>
              </a:rPr>
              <a:t>Under the following conditions:</a:t>
            </a:r>
          </a:p>
          <a:p>
            <a:pPr>
              <a:defRPr/>
            </a:pPr>
            <a:r>
              <a:rPr lang="en-US" sz="1200" b="0" kern="1200" dirty="0" smtClean="0">
                <a:solidFill>
                  <a:schemeClr val="tx1"/>
                </a:solidFill>
                <a:latin typeface="+mn-lt"/>
                <a:ea typeface="+mn-ea"/>
                <a:cs typeface="+mn-cs"/>
              </a:rPr>
              <a:t>Attribution — You must attribute the work in the manner specified by the author or licensor (but not in any way that suggests that they endorse you or your use of the work).</a:t>
            </a:r>
            <a:endParaRPr lang="en-US" sz="1200" b="0" kern="1200" smtClean="0">
              <a:solidFill>
                <a:schemeClr val="tx1"/>
              </a:solidFill>
              <a:latin typeface="+mn-lt"/>
              <a:ea typeface="+mn-ea"/>
              <a:cs typeface="+mn-cs"/>
            </a:endParaRPr>
          </a:p>
          <a:p>
            <a:endParaRPr lang="en-US" dirty="0" smtClean="0"/>
          </a:p>
          <a:p>
            <a:r>
              <a:rPr lang="en-US" b="1" dirty="0" smtClean="0"/>
              <a:t>Image:  </a:t>
            </a:r>
            <a:r>
              <a:rPr lang="en-US" b="0" dirty="0" err="1" smtClean="0"/>
              <a:t>ballookey's</a:t>
            </a:r>
            <a:r>
              <a:rPr lang="en-US" b="0" dirty="0" smtClean="0"/>
              <a:t> </a:t>
            </a:r>
            <a:r>
              <a:rPr lang="en-US" b="0" dirty="0" err="1" smtClean="0"/>
              <a:t>photostream</a:t>
            </a:r>
            <a:endParaRPr lang="en-US" b="0" dirty="0"/>
          </a:p>
        </p:txBody>
      </p:sp>
      <p:sp>
        <p:nvSpPr>
          <p:cNvPr id="4" name="Slide Number Placeholder 3"/>
          <p:cNvSpPr>
            <a:spLocks noGrp="1"/>
          </p:cNvSpPr>
          <p:nvPr>
            <p:ph type="sldNum" sz="quarter" idx="10"/>
          </p:nvPr>
        </p:nvSpPr>
        <p:spPr/>
        <p:txBody>
          <a:bodyPr/>
          <a:lstStyle/>
          <a:p>
            <a:fld id="{23FD8714-7C71-4E53-9FF1-3C89E015F8FE}"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b="1" dirty="0" smtClean="0"/>
              <a:t>Threatening behavior</a:t>
            </a:r>
            <a:r>
              <a:rPr lang="en-US" dirty="0" smtClean="0"/>
              <a:t> – shaking fists, destroying property, vandalism, sabotage, theft, throwing objects.</a:t>
            </a:r>
          </a:p>
          <a:p>
            <a:pPr>
              <a:buNone/>
            </a:pPr>
            <a:r>
              <a:rPr lang="en-US" dirty="0" smtClean="0"/>
              <a:t> </a:t>
            </a:r>
          </a:p>
          <a:p>
            <a:pPr lvl="0"/>
            <a:r>
              <a:rPr lang="en-US" b="1" dirty="0" smtClean="0"/>
              <a:t>Verbal or written threats</a:t>
            </a:r>
            <a:r>
              <a:rPr lang="en-US" dirty="0" smtClean="0"/>
              <a:t> - expression of intent to inflict harm.</a:t>
            </a:r>
          </a:p>
          <a:p>
            <a:pPr>
              <a:buNone/>
            </a:pPr>
            <a:endParaRPr lang="en-US" dirty="0" smtClean="0"/>
          </a:p>
          <a:p>
            <a:pPr lvl="0"/>
            <a:r>
              <a:rPr lang="en-US" b="1" dirty="0" smtClean="0"/>
              <a:t>Harassment</a:t>
            </a:r>
            <a:r>
              <a:rPr lang="en-US" dirty="0" smtClean="0"/>
              <a:t> - behavior that demeans, embarrasses, humiliates, annoys, alarms or verbally abuses a person and that is known or would be expected to be unwelcome. Included are words, gestures, pranks, arguments, psychological trauma, rumors, intimidation, bullying, or other inappropriate activities.</a:t>
            </a:r>
          </a:p>
          <a:p>
            <a:pPr lvl="1"/>
            <a:endParaRPr lang="en-US" b="1" dirty="0" smtClean="0"/>
          </a:p>
          <a:p>
            <a:pPr lvl="0"/>
            <a:r>
              <a:rPr lang="en-US" b="1" dirty="0" smtClean="0"/>
              <a:t>Verbal abuse</a:t>
            </a:r>
            <a:r>
              <a:rPr lang="en-US" dirty="0" smtClean="0"/>
              <a:t> - swearing, insults or condescending language.</a:t>
            </a:r>
          </a:p>
          <a:p>
            <a:pPr>
              <a:buNone/>
            </a:pPr>
            <a:endParaRPr lang="en-US" dirty="0" smtClean="0"/>
          </a:p>
          <a:p>
            <a:pPr lvl="0"/>
            <a:r>
              <a:rPr lang="en-US" b="1" dirty="0" smtClean="0"/>
              <a:t>Physical attacks</a:t>
            </a:r>
            <a:r>
              <a:rPr lang="en-US" dirty="0" smtClean="0"/>
              <a:t> - hitting, shoving, pushing or kicking. Extremes include rape, arson and murder.</a:t>
            </a:r>
          </a:p>
          <a:p>
            <a:pPr>
              <a:buNone/>
            </a:pPr>
            <a:endParaRPr lang="en-US" dirty="0" smtClean="0"/>
          </a:p>
          <a:p>
            <a:pPr lvl="0"/>
            <a:r>
              <a:rPr lang="en-US" b="1" dirty="0" smtClean="0"/>
              <a:t>Bullying</a:t>
            </a:r>
            <a:r>
              <a:rPr lang="en-US" dirty="0" smtClean="0"/>
              <a:t> - uninvited physical contact; “sarcastic jokes” and “teasing” used as insult delivery systems; withering e-mail flames; status slaps intended to humiliate their victims; rude interruptions; two-faced attacks; dirty looks; recruiting others to be bullies; treating someone as if they are invisible.</a:t>
            </a:r>
          </a:p>
          <a:p>
            <a:pPr lvl="0"/>
            <a:endParaRPr lang="en-US" dirty="0" smtClean="0"/>
          </a:p>
          <a:p>
            <a:pPr lvl="0"/>
            <a:r>
              <a:rPr lang="en-US" b="1" dirty="0" smtClean="0"/>
              <a:t>Image:</a:t>
            </a:r>
            <a:r>
              <a:rPr lang="en-US" b="1" baseline="0" dirty="0" smtClean="0"/>
              <a:t>  </a:t>
            </a:r>
            <a:r>
              <a:rPr lang="en-US" baseline="0" dirty="0" smtClean="0"/>
              <a:t>Power point clipart</a:t>
            </a:r>
          </a:p>
          <a:p>
            <a:pPr lvl="0"/>
            <a:endParaRPr lang="en-US" dirty="0" smtClean="0"/>
          </a:p>
          <a:p>
            <a:endParaRPr lang="en-US" dirty="0"/>
          </a:p>
        </p:txBody>
      </p:sp>
      <p:sp>
        <p:nvSpPr>
          <p:cNvPr id="4" name="Slide Number Placeholder 3"/>
          <p:cNvSpPr>
            <a:spLocks noGrp="1"/>
          </p:cNvSpPr>
          <p:nvPr>
            <p:ph type="sldNum" sz="quarter" idx="10"/>
          </p:nvPr>
        </p:nvSpPr>
        <p:spPr/>
        <p:txBody>
          <a:bodyPr/>
          <a:lstStyle/>
          <a:p>
            <a:fld id="{23FD8714-7C71-4E53-9FF1-3C89E015F8FE}"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US" sz="1200" kern="1200" dirty="0" smtClean="0">
                <a:solidFill>
                  <a:schemeClr val="tx1"/>
                </a:solidFill>
                <a:latin typeface="+mn-lt"/>
                <a:ea typeface="+mn-ea"/>
                <a:cs typeface="+mn-cs"/>
              </a:rPr>
              <a:t>Even though he rate of violent crime against employed persons has declined significantly since 1993, according to the most recent Bureau of Justice National Crime Victimization Survey:  </a:t>
            </a:r>
          </a:p>
          <a:p>
            <a:r>
              <a:rPr lang="en-US" sz="1200" kern="1200" dirty="0" smtClean="0">
                <a:solidFill>
                  <a:schemeClr val="tx1"/>
                </a:solidFill>
                <a:latin typeface="+mn-lt"/>
                <a:ea typeface="+mn-ea"/>
                <a:cs typeface="+mn-cs"/>
              </a:rPr>
              <a:t> </a:t>
            </a:r>
          </a:p>
          <a:p>
            <a:pPr lvl="0"/>
            <a:r>
              <a:rPr lang="en-US" sz="1200" kern="1200" dirty="0" smtClean="0">
                <a:solidFill>
                  <a:schemeClr val="tx1"/>
                </a:solidFill>
                <a:latin typeface="+mn-lt"/>
                <a:ea typeface="+mn-ea"/>
                <a:cs typeface="+mn-cs"/>
              </a:rPr>
              <a:t>In 2009, approximately  572,000 nonfatal violent crimes (rape/sexual assault, robbery, and aggravated and simple assault) occurred against persons age 16 or older while they were at work or on duty. </a:t>
            </a:r>
          </a:p>
          <a:p>
            <a:r>
              <a:rPr lang="en-US" sz="1200" kern="1200" dirty="0" smtClean="0">
                <a:solidFill>
                  <a:schemeClr val="tx1"/>
                </a:solidFill>
                <a:latin typeface="+mn-lt"/>
                <a:ea typeface="+mn-ea"/>
                <a:cs typeface="+mn-cs"/>
              </a:rPr>
              <a:t> </a:t>
            </a:r>
          </a:p>
          <a:p>
            <a:pPr lvl="0"/>
            <a:r>
              <a:rPr lang="en-US" sz="1200" kern="1200" dirty="0" smtClean="0">
                <a:solidFill>
                  <a:schemeClr val="tx1"/>
                </a:solidFill>
                <a:latin typeface="+mn-lt"/>
                <a:ea typeface="+mn-ea"/>
                <a:cs typeface="+mn-cs"/>
              </a:rPr>
              <a:t>Among teaching occupations, no occupation had a higher rate of workplace violence than persons working in technical or industrial schools.</a:t>
            </a:r>
          </a:p>
          <a:p>
            <a:r>
              <a:rPr lang="en-US" sz="1200" kern="1200" dirty="0" smtClean="0">
                <a:solidFill>
                  <a:schemeClr val="tx1"/>
                </a:solidFill>
                <a:latin typeface="+mn-lt"/>
                <a:ea typeface="+mn-ea"/>
                <a:cs typeface="+mn-cs"/>
              </a:rPr>
              <a:t> </a:t>
            </a:r>
          </a:p>
          <a:p>
            <a:pPr lvl="0"/>
            <a:r>
              <a:rPr lang="en-US" sz="1200" kern="1200" dirty="0" smtClean="0">
                <a:solidFill>
                  <a:schemeClr val="tx1"/>
                </a:solidFill>
                <a:latin typeface="+mn-lt"/>
                <a:ea typeface="+mn-ea"/>
                <a:cs typeface="+mn-cs"/>
              </a:rPr>
              <a:t>Only about 47% of workplace violence was reported to police.  </a:t>
            </a:r>
          </a:p>
          <a:p>
            <a:r>
              <a:rPr lang="en-US" sz="1200" kern="1200" dirty="0" smtClean="0">
                <a:solidFill>
                  <a:schemeClr val="tx1"/>
                </a:solidFill>
                <a:latin typeface="+mn-lt"/>
                <a:ea typeface="+mn-ea"/>
                <a:cs typeface="+mn-cs"/>
              </a:rPr>
              <a:t> </a:t>
            </a:r>
          </a:p>
          <a:p>
            <a:pPr lvl="0"/>
            <a:r>
              <a:rPr lang="en-US" sz="1200" kern="1200" dirty="0" smtClean="0">
                <a:solidFill>
                  <a:schemeClr val="tx1"/>
                </a:solidFill>
                <a:latin typeface="+mn-lt"/>
                <a:ea typeface="+mn-ea"/>
                <a:cs typeface="+mn-cs"/>
              </a:rPr>
              <a:t>About 38% of workplace violence was not reported to the police because the incident was reported to another official.</a:t>
            </a:r>
          </a:p>
          <a:p>
            <a:r>
              <a:rPr lang="en-US" sz="1200" kern="1200" dirty="0" smtClean="0">
                <a:solidFill>
                  <a:schemeClr val="tx1"/>
                </a:solidFill>
                <a:latin typeface="+mn-lt"/>
                <a:ea typeface="+mn-ea"/>
                <a:cs typeface="+mn-cs"/>
              </a:rPr>
              <a:t> </a:t>
            </a:r>
          </a:p>
          <a:p>
            <a:pPr lvl="0"/>
            <a:r>
              <a:rPr lang="en-US" sz="1200" kern="1200" dirty="0" smtClean="0">
                <a:solidFill>
                  <a:schemeClr val="tx1"/>
                </a:solidFill>
                <a:latin typeface="+mn-lt"/>
                <a:ea typeface="+mn-ea"/>
                <a:cs typeface="+mn-cs"/>
              </a:rPr>
              <a:t>About 22% of workplace violence was not reported to police because the victim thought the incident was a personal matter. </a:t>
            </a:r>
          </a:p>
          <a:p>
            <a:r>
              <a:rPr lang="en-US" sz="1200" kern="1200" dirty="0" smtClean="0">
                <a:solidFill>
                  <a:schemeClr val="tx1"/>
                </a:solidFill>
                <a:latin typeface="+mn-lt"/>
                <a:ea typeface="+mn-ea"/>
                <a:cs typeface="+mn-cs"/>
              </a:rPr>
              <a:t> </a:t>
            </a:r>
          </a:p>
          <a:p>
            <a:pPr lvl="0"/>
            <a:r>
              <a:rPr lang="en-US" sz="1200" kern="1200" dirty="0" smtClean="0">
                <a:solidFill>
                  <a:schemeClr val="tx1"/>
                </a:solidFill>
                <a:latin typeface="+mn-lt"/>
                <a:ea typeface="+mn-ea"/>
                <a:cs typeface="+mn-cs"/>
              </a:rPr>
              <a:t>About 24% of workplace violence was not reported to police because the victim believed that the incident was not important enough to be reported.</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 </a:t>
            </a:r>
          </a:p>
        </p:txBody>
      </p:sp>
      <p:sp>
        <p:nvSpPr>
          <p:cNvPr id="4" name="Slide Number Placeholder 3"/>
          <p:cNvSpPr>
            <a:spLocks noGrp="1"/>
          </p:cNvSpPr>
          <p:nvPr>
            <p:ph type="sldNum" sz="quarter" idx="10"/>
          </p:nvPr>
        </p:nvSpPr>
        <p:spPr/>
        <p:txBody>
          <a:bodyPr/>
          <a:lstStyle/>
          <a:p>
            <a:fld id="{23FD8714-7C71-4E53-9FF1-3C89E015F8FE}"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lvl="0"/>
            <a:r>
              <a:rPr lang="en-US" sz="1200" kern="1200" dirty="0" smtClean="0">
                <a:solidFill>
                  <a:schemeClr val="tx1"/>
                </a:solidFill>
                <a:latin typeface="+mn-lt"/>
                <a:ea typeface="+mn-ea"/>
                <a:cs typeface="+mn-cs"/>
              </a:rPr>
              <a:t>According to the Bureau of Labor Statistics, an average of 564 work-related homicides occurred each year in the United States from 2004 to 2008. </a:t>
            </a:r>
          </a:p>
          <a:p>
            <a:r>
              <a:rPr lang="en-US" sz="1200" kern="1200" dirty="0" smtClean="0">
                <a:solidFill>
                  <a:schemeClr val="tx1"/>
                </a:solidFill>
                <a:latin typeface="+mn-lt"/>
                <a:ea typeface="+mn-ea"/>
                <a:cs typeface="+mn-cs"/>
              </a:rPr>
              <a:t> </a:t>
            </a:r>
          </a:p>
          <a:p>
            <a:pPr lvl="0"/>
            <a:r>
              <a:rPr lang="en-US" sz="1200" kern="1200" dirty="0" smtClean="0">
                <a:solidFill>
                  <a:schemeClr val="tx1"/>
                </a:solidFill>
                <a:latin typeface="+mn-lt"/>
                <a:ea typeface="+mn-ea"/>
                <a:cs typeface="+mn-cs"/>
              </a:rPr>
              <a:t>About 70% of workplace homicides were committed by robbers and other assailants while about 21% were committed by work associates between 2005 and 2009.</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 Image:  Power point clipart</a:t>
            </a:r>
          </a:p>
        </p:txBody>
      </p:sp>
      <p:sp>
        <p:nvSpPr>
          <p:cNvPr id="4" name="Slide Number Placeholder 3"/>
          <p:cNvSpPr>
            <a:spLocks noGrp="1"/>
          </p:cNvSpPr>
          <p:nvPr>
            <p:ph type="sldNum" sz="quarter" idx="10"/>
          </p:nvPr>
        </p:nvSpPr>
        <p:spPr/>
        <p:txBody>
          <a:bodyPr/>
          <a:lstStyle/>
          <a:p>
            <a:fld id="{23FD8714-7C71-4E53-9FF1-3C89E015F8FE}" type="slidenum">
              <a:rPr lang="en-US" smtClean="0"/>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Data on lesser forms of workplace intimidation is also troubling. A national survey on workplace bullying from </a:t>
            </a:r>
            <a:r>
              <a:rPr lang="en-US" sz="1200" kern="1200" dirty="0" err="1" smtClean="0">
                <a:solidFill>
                  <a:schemeClr val="tx1"/>
                </a:solidFill>
                <a:latin typeface="+mn-lt"/>
                <a:ea typeface="+mn-ea"/>
                <a:cs typeface="+mn-cs"/>
              </a:rPr>
              <a:t>Zogby</a:t>
            </a:r>
            <a:r>
              <a:rPr lang="en-US" sz="1200" kern="1200" dirty="0" smtClean="0">
                <a:solidFill>
                  <a:schemeClr val="tx1"/>
                </a:solidFill>
                <a:latin typeface="+mn-lt"/>
                <a:ea typeface="+mn-ea"/>
                <a:cs typeface="+mn-cs"/>
              </a:rPr>
              <a:t> International reported that about 54 million Americans report being bullied at work with an estimated 43,800 acts of harassment, bullying and other threatening behavior in the workplace every day. </a:t>
            </a:r>
          </a:p>
          <a:p>
            <a:endParaRPr lang="en-US" sz="1200"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Image:  </a:t>
            </a:r>
            <a:r>
              <a:rPr lang="en-US" sz="1200" kern="1200" dirty="0" smtClean="0">
                <a:solidFill>
                  <a:schemeClr val="tx1"/>
                </a:solidFill>
                <a:latin typeface="+mn-lt"/>
                <a:ea typeface="+mn-ea"/>
                <a:cs typeface="+mn-cs"/>
              </a:rPr>
              <a:t>Power point clipart</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23FD8714-7C71-4E53-9FF1-3C89E015F8FE}"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Risk factors include the following: (NIOSH, July 1996  – Violence in the Workplace – Risk Factors and Prevention Strategies) </a:t>
            </a:r>
          </a:p>
          <a:p>
            <a:endParaRPr lang="en-US" dirty="0"/>
          </a:p>
        </p:txBody>
      </p:sp>
      <p:sp>
        <p:nvSpPr>
          <p:cNvPr id="4" name="Slide Number Placeholder 3"/>
          <p:cNvSpPr>
            <a:spLocks noGrp="1"/>
          </p:cNvSpPr>
          <p:nvPr>
            <p:ph type="sldNum" sz="quarter" idx="10"/>
          </p:nvPr>
        </p:nvSpPr>
        <p:spPr/>
        <p:txBody>
          <a:bodyPr/>
          <a:lstStyle/>
          <a:p>
            <a:fld id="{23FD8714-7C71-4E53-9FF1-3C89E015F8FE}"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According to a study done by the National Institute for Occupational Safety &amp; Health, more than 70 percent of American workplaces do not have a formal program or policy in place to address workplace violence.</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In today's environment, no workplace is immune to the possibility of workplace violence. Employers have legal duty and/or a moral obligation to provide a safe workplace. To prevent loss of life and injuries and to limit financial losses and potential liability, employers should institute policies and procedures to prevent violence from occurring in their workplaces. These policies may include means to identify the potential for violence, procedures to prevent the occurrence of violence and, in the event prevention fails and an incident of violence occurs, plans to respond and mitigate further damage.</a:t>
            </a:r>
            <a:endParaRPr lang="en-US" dirty="0" smtClean="0"/>
          </a:p>
          <a:p>
            <a:endParaRPr lang="en-US" dirty="0"/>
          </a:p>
        </p:txBody>
      </p:sp>
      <p:sp>
        <p:nvSpPr>
          <p:cNvPr id="4" name="Slide Number Placeholder 3"/>
          <p:cNvSpPr>
            <a:spLocks noGrp="1"/>
          </p:cNvSpPr>
          <p:nvPr>
            <p:ph type="sldNum" sz="quarter" idx="10"/>
          </p:nvPr>
        </p:nvSpPr>
        <p:spPr/>
        <p:txBody>
          <a:bodyPr/>
          <a:lstStyle/>
          <a:p>
            <a:fld id="{23FD8714-7C71-4E53-9FF1-3C89E015F8FE}"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118" name="Picture 22" descr="HealthandSafety_2A.png                                         002556EE&#10;CleverSpin                     BC25B422:"/>
          <p:cNvPicPr>
            <a:picLocks noChangeAspect="1" noChangeArrowheads="1"/>
          </p:cNvPicPr>
          <p:nvPr/>
        </p:nvPicPr>
        <p:blipFill>
          <a:blip r:embed="rId2" cstate="print"/>
          <a:srcRect/>
          <a:stretch>
            <a:fillRect/>
          </a:stretch>
        </p:blipFill>
        <p:spPr bwMode="auto">
          <a:xfrm>
            <a:off x="0" y="0"/>
            <a:ext cx="9145588" cy="6859588"/>
          </a:xfrm>
          <a:prstGeom prst="rect">
            <a:avLst/>
          </a:prstGeom>
          <a:noFill/>
        </p:spPr>
      </p:pic>
      <p:sp>
        <p:nvSpPr>
          <p:cNvPr id="4099" name="Rectangle 3"/>
          <p:cNvSpPr>
            <a:spLocks noGrp="1" noChangeArrowheads="1"/>
          </p:cNvSpPr>
          <p:nvPr>
            <p:ph type="ctrTitle"/>
          </p:nvPr>
        </p:nvSpPr>
        <p:spPr>
          <a:xfrm>
            <a:off x="1219200" y="1752600"/>
            <a:ext cx="6324600" cy="1447800"/>
          </a:xfrm>
        </p:spPr>
        <p:txBody>
          <a:bodyPr anchor="ctr"/>
          <a:lstStyle>
            <a:lvl1pPr>
              <a:defRPr sz="4400" b="1"/>
            </a:lvl1pPr>
          </a:lstStyle>
          <a:p>
            <a:r>
              <a:rPr lang="en-US" smtClean="0"/>
              <a:t>Click to edit Master title style</a:t>
            </a:r>
            <a:endParaRPr lang="en-US"/>
          </a:p>
        </p:txBody>
      </p:sp>
      <p:sp>
        <p:nvSpPr>
          <p:cNvPr id="4100" name="Rectangle 4"/>
          <p:cNvSpPr>
            <a:spLocks noGrp="1" noChangeArrowheads="1"/>
          </p:cNvSpPr>
          <p:nvPr>
            <p:ph type="subTitle" idx="1"/>
          </p:nvPr>
        </p:nvSpPr>
        <p:spPr>
          <a:xfrm>
            <a:off x="1219200" y="3352800"/>
            <a:ext cx="6400800" cy="1600200"/>
          </a:xfrm>
        </p:spPr>
        <p:txBody>
          <a:bodyPr/>
          <a:lstStyle>
            <a:lvl1pPr marL="0" indent="0">
              <a:buFontTx/>
              <a:buNone/>
              <a:defRPr/>
            </a:lvl1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E74435A9-B2B0-491A-9B2E-0A5C6380EC0A}" type="datetimeFigureOut">
              <a:rPr lang="en-US" smtClean="0"/>
              <a:pPr/>
              <a:t>7/30/2012</a:t>
            </a:fld>
            <a:endParaRPr lang="en-US"/>
          </a:p>
        </p:txBody>
      </p:sp>
      <p:sp>
        <p:nvSpPr>
          <p:cNvPr id="5" name="Slide Number Placeholder 4"/>
          <p:cNvSpPr>
            <a:spLocks noGrp="1"/>
          </p:cNvSpPr>
          <p:nvPr>
            <p:ph type="sldNum" sz="quarter" idx="11"/>
          </p:nvPr>
        </p:nvSpPr>
        <p:spPr/>
        <p:txBody>
          <a:bodyPr/>
          <a:lstStyle>
            <a:lvl1pPr>
              <a:defRPr/>
            </a:lvl1pPr>
          </a:lstStyle>
          <a:p>
            <a:fld id="{8B5C9644-AB67-425E-98F3-BC221CF9ABC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848350" y="304800"/>
            <a:ext cx="1847850" cy="5943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304800"/>
            <a:ext cx="5391150" cy="5943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E74435A9-B2B0-491A-9B2E-0A5C6380EC0A}" type="datetimeFigureOut">
              <a:rPr lang="en-US" smtClean="0"/>
              <a:pPr/>
              <a:t>7/30/2012</a:t>
            </a:fld>
            <a:endParaRPr lang="en-US"/>
          </a:p>
        </p:txBody>
      </p:sp>
      <p:sp>
        <p:nvSpPr>
          <p:cNvPr id="5" name="Slide Number Placeholder 4"/>
          <p:cNvSpPr>
            <a:spLocks noGrp="1"/>
          </p:cNvSpPr>
          <p:nvPr>
            <p:ph type="sldNum" sz="quarter" idx="11"/>
          </p:nvPr>
        </p:nvSpPr>
        <p:spPr/>
        <p:txBody>
          <a:bodyPr/>
          <a:lstStyle>
            <a:lvl1pPr>
              <a:defRPr/>
            </a:lvl1pPr>
          </a:lstStyle>
          <a:p>
            <a:fld id="{8B5C9644-AB67-425E-98F3-BC221CF9ABC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E74435A9-B2B0-491A-9B2E-0A5C6380EC0A}" type="datetimeFigureOut">
              <a:rPr lang="en-US" smtClean="0"/>
              <a:pPr/>
              <a:t>7/30/2012</a:t>
            </a:fld>
            <a:endParaRPr lang="en-US"/>
          </a:p>
        </p:txBody>
      </p:sp>
      <p:sp>
        <p:nvSpPr>
          <p:cNvPr id="5" name="Slide Number Placeholder 4"/>
          <p:cNvSpPr>
            <a:spLocks noGrp="1"/>
          </p:cNvSpPr>
          <p:nvPr>
            <p:ph type="sldNum" sz="quarter" idx="11"/>
          </p:nvPr>
        </p:nvSpPr>
        <p:spPr/>
        <p:txBody>
          <a:bodyPr/>
          <a:lstStyle>
            <a:lvl1pPr>
              <a:defRPr/>
            </a:lvl1pPr>
          </a:lstStyle>
          <a:p>
            <a:fld id="{8B5C9644-AB67-425E-98F3-BC221CF9ABC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E74435A9-B2B0-491A-9B2E-0A5C6380EC0A}" type="datetimeFigureOut">
              <a:rPr lang="en-US" smtClean="0"/>
              <a:pPr/>
              <a:t>7/30/2012</a:t>
            </a:fld>
            <a:endParaRPr lang="en-US"/>
          </a:p>
        </p:txBody>
      </p:sp>
      <p:sp>
        <p:nvSpPr>
          <p:cNvPr id="5" name="Slide Number Placeholder 4"/>
          <p:cNvSpPr>
            <a:spLocks noGrp="1"/>
          </p:cNvSpPr>
          <p:nvPr>
            <p:ph type="sldNum" sz="quarter" idx="11"/>
          </p:nvPr>
        </p:nvSpPr>
        <p:spPr/>
        <p:txBody>
          <a:bodyPr/>
          <a:lstStyle>
            <a:lvl1pPr>
              <a:defRPr/>
            </a:lvl1pPr>
          </a:lstStyle>
          <a:p>
            <a:fld id="{8B5C9644-AB67-425E-98F3-BC221CF9ABC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1828800"/>
            <a:ext cx="36195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076700" y="1828800"/>
            <a:ext cx="36195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E74435A9-B2B0-491A-9B2E-0A5C6380EC0A}" type="datetimeFigureOut">
              <a:rPr lang="en-US" smtClean="0"/>
              <a:pPr/>
              <a:t>7/30/2012</a:t>
            </a:fld>
            <a:endParaRPr lang="en-US"/>
          </a:p>
        </p:txBody>
      </p:sp>
      <p:sp>
        <p:nvSpPr>
          <p:cNvPr id="6" name="Slide Number Placeholder 5"/>
          <p:cNvSpPr>
            <a:spLocks noGrp="1"/>
          </p:cNvSpPr>
          <p:nvPr>
            <p:ph type="sldNum" sz="quarter" idx="11"/>
          </p:nvPr>
        </p:nvSpPr>
        <p:spPr/>
        <p:txBody>
          <a:bodyPr/>
          <a:lstStyle>
            <a:lvl1pPr>
              <a:defRPr/>
            </a:lvl1pPr>
          </a:lstStyle>
          <a:p>
            <a:fld id="{8B5C9644-AB67-425E-98F3-BC221CF9ABC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E74435A9-B2B0-491A-9B2E-0A5C6380EC0A}" type="datetimeFigureOut">
              <a:rPr lang="en-US" smtClean="0"/>
              <a:pPr/>
              <a:t>7/30/2012</a:t>
            </a:fld>
            <a:endParaRPr lang="en-US"/>
          </a:p>
        </p:txBody>
      </p:sp>
      <p:sp>
        <p:nvSpPr>
          <p:cNvPr id="8" name="Slide Number Placeholder 7"/>
          <p:cNvSpPr>
            <a:spLocks noGrp="1"/>
          </p:cNvSpPr>
          <p:nvPr>
            <p:ph type="sldNum" sz="quarter" idx="11"/>
          </p:nvPr>
        </p:nvSpPr>
        <p:spPr/>
        <p:txBody>
          <a:bodyPr/>
          <a:lstStyle>
            <a:lvl1pPr>
              <a:defRPr/>
            </a:lvl1pPr>
          </a:lstStyle>
          <a:p>
            <a:fld id="{8B5C9644-AB67-425E-98F3-BC221CF9ABC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E74435A9-B2B0-491A-9B2E-0A5C6380EC0A}" type="datetimeFigureOut">
              <a:rPr lang="en-US" smtClean="0"/>
              <a:pPr/>
              <a:t>7/30/2012</a:t>
            </a:fld>
            <a:endParaRPr lang="en-US"/>
          </a:p>
        </p:txBody>
      </p:sp>
      <p:sp>
        <p:nvSpPr>
          <p:cNvPr id="4" name="Slide Number Placeholder 3"/>
          <p:cNvSpPr>
            <a:spLocks noGrp="1"/>
          </p:cNvSpPr>
          <p:nvPr>
            <p:ph type="sldNum" sz="quarter" idx="11"/>
          </p:nvPr>
        </p:nvSpPr>
        <p:spPr/>
        <p:txBody>
          <a:bodyPr/>
          <a:lstStyle>
            <a:lvl1pPr>
              <a:defRPr/>
            </a:lvl1pPr>
          </a:lstStyle>
          <a:p>
            <a:fld id="{8B5C9644-AB67-425E-98F3-BC221CF9ABC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E74435A9-B2B0-491A-9B2E-0A5C6380EC0A}" type="datetimeFigureOut">
              <a:rPr lang="en-US" smtClean="0"/>
              <a:pPr/>
              <a:t>7/30/2012</a:t>
            </a:fld>
            <a:endParaRPr lang="en-US"/>
          </a:p>
        </p:txBody>
      </p:sp>
      <p:sp>
        <p:nvSpPr>
          <p:cNvPr id="3" name="Slide Number Placeholder 2"/>
          <p:cNvSpPr>
            <a:spLocks noGrp="1"/>
          </p:cNvSpPr>
          <p:nvPr>
            <p:ph type="sldNum" sz="quarter" idx="11"/>
          </p:nvPr>
        </p:nvSpPr>
        <p:spPr/>
        <p:txBody>
          <a:bodyPr/>
          <a:lstStyle>
            <a:lvl1pPr>
              <a:defRPr/>
            </a:lvl1pPr>
          </a:lstStyle>
          <a:p>
            <a:fld id="{8B5C9644-AB67-425E-98F3-BC221CF9ABC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E74435A9-B2B0-491A-9B2E-0A5C6380EC0A}" type="datetimeFigureOut">
              <a:rPr lang="en-US" smtClean="0"/>
              <a:pPr/>
              <a:t>7/30/2012</a:t>
            </a:fld>
            <a:endParaRPr lang="en-US"/>
          </a:p>
        </p:txBody>
      </p:sp>
      <p:sp>
        <p:nvSpPr>
          <p:cNvPr id="6" name="Slide Number Placeholder 5"/>
          <p:cNvSpPr>
            <a:spLocks noGrp="1"/>
          </p:cNvSpPr>
          <p:nvPr>
            <p:ph type="sldNum" sz="quarter" idx="11"/>
          </p:nvPr>
        </p:nvSpPr>
        <p:spPr/>
        <p:txBody>
          <a:bodyPr/>
          <a:lstStyle>
            <a:lvl1pPr>
              <a:defRPr/>
            </a:lvl1pPr>
          </a:lstStyle>
          <a:p>
            <a:fld id="{8B5C9644-AB67-425E-98F3-BC221CF9ABC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E74435A9-B2B0-491A-9B2E-0A5C6380EC0A}" type="datetimeFigureOut">
              <a:rPr lang="en-US" smtClean="0"/>
              <a:pPr/>
              <a:t>7/30/2012</a:t>
            </a:fld>
            <a:endParaRPr lang="en-US"/>
          </a:p>
        </p:txBody>
      </p:sp>
      <p:sp>
        <p:nvSpPr>
          <p:cNvPr id="6" name="Slide Number Placeholder 5"/>
          <p:cNvSpPr>
            <a:spLocks noGrp="1"/>
          </p:cNvSpPr>
          <p:nvPr>
            <p:ph type="sldNum" sz="quarter" idx="11"/>
          </p:nvPr>
        </p:nvSpPr>
        <p:spPr/>
        <p:txBody>
          <a:bodyPr/>
          <a:lstStyle>
            <a:lvl1pPr>
              <a:defRPr/>
            </a:lvl1pPr>
          </a:lstStyle>
          <a:p>
            <a:fld id="{8B5C9644-AB67-425E-98F3-BC221CF9ABC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46" name="Picture 22" descr="HealthandSafety_2B.png                                         002556EE&#10;CleverSpin                     BC25B422:"/>
          <p:cNvPicPr>
            <a:picLocks noChangeAspect="1" noChangeArrowheads="1"/>
          </p:cNvPicPr>
          <p:nvPr/>
        </p:nvPicPr>
        <p:blipFill>
          <a:blip r:embed="rId13" cstate="print"/>
          <a:srcRect/>
          <a:stretch>
            <a:fillRect/>
          </a:stretch>
        </p:blipFill>
        <p:spPr bwMode="auto">
          <a:xfrm>
            <a:off x="0" y="0"/>
            <a:ext cx="9145588" cy="6859588"/>
          </a:xfrm>
          <a:prstGeom prst="rect">
            <a:avLst/>
          </a:prstGeom>
          <a:noFill/>
        </p:spPr>
      </p:pic>
      <p:sp>
        <p:nvSpPr>
          <p:cNvPr id="1026" name="Rectangle 2"/>
          <p:cNvSpPr>
            <a:spLocks noGrp="1" noChangeArrowheads="1"/>
          </p:cNvSpPr>
          <p:nvPr>
            <p:ph type="title"/>
          </p:nvPr>
        </p:nvSpPr>
        <p:spPr bwMode="auto">
          <a:xfrm>
            <a:off x="304800" y="304800"/>
            <a:ext cx="7391400" cy="1371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04800" y="1828800"/>
            <a:ext cx="7391400" cy="441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304800" y="6324600"/>
            <a:ext cx="19050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000">
                <a:latin typeface="+mn-lt"/>
              </a:defRPr>
            </a:lvl1pPr>
          </a:lstStyle>
          <a:p>
            <a:fld id="{E74435A9-B2B0-491A-9B2E-0A5C6380EC0A}" type="datetimeFigureOut">
              <a:rPr lang="en-US" smtClean="0"/>
              <a:pPr/>
              <a:t>7/30/2012</a:t>
            </a:fld>
            <a:endParaRPr lang="en-US"/>
          </a:p>
        </p:txBody>
      </p:sp>
      <p:sp>
        <p:nvSpPr>
          <p:cNvPr id="1030" name="Rectangle 6"/>
          <p:cNvSpPr>
            <a:spLocks noGrp="1" noChangeArrowheads="1"/>
          </p:cNvSpPr>
          <p:nvPr>
            <p:ph type="sldNum" sz="quarter" idx="4"/>
          </p:nvPr>
        </p:nvSpPr>
        <p:spPr bwMode="auto">
          <a:xfrm>
            <a:off x="5791200" y="6324600"/>
            <a:ext cx="1905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solidFill>
                  <a:schemeClr val="bg1"/>
                </a:solidFill>
                <a:latin typeface="+mn-lt"/>
              </a:defRPr>
            </a:lvl1pPr>
          </a:lstStyle>
          <a:p>
            <a:fld id="{8B5C9644-AB67-425E-98F3-BC221CF9ABC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4000">
          <a:solidFill>
            <a:schemeClr val="accent2"/>
          </a:solidFill>
          <a:latin typeface="+mj-lt"/>
          <a:ea typeface="+mj-ea"/>
          <a:cs typeface="+mj-cs"/>
        </a:defRPr>
      </a:lvl1pPr>
      <a:lvl2pPr algn="l" rtl="0" eaLnBrk="1" fontAlgn="base" hangingPunct="1">
        <a:spcBef>
          <a:spcPct val="0"/>
        </a:spcBef>
        <a:spcAft>
          <a:spcPct val="0"/>
        </a:spcAft>
        <a:defRPr sz="4000">
          <a:solidFill>
            <a:schemeClr val="accent2"/>
          </a:solidFill>
          <a:latin typeface="Verdana" charset="0"/>
        </a:defRPr>
      </a:lvl2pPr>
      <a:lvl3pPr algn="l" rtl="0" eaLnBrk="1" fontAlgn="base" hangingPunct="1">
        <a:spcBef>
          <a:spcPct val="0"/>
        </a:spcBef>
        <a:spcAft>
          <a:spcPct val="0"/>
        </a:spcAft>
        <a:defRPr sz="4000">
          <a:solidFill>
            <a:schemeClr val="accent2"/>
          </a:solidFill>
          <a:latin typeface="Verdana" charset="0"/>
        </a:defRPr>
      </a:lvl3pPr>
      <a:lvl4pPr algn="l" rtl="0" eaLnBrk="1" fontAlgn="base" hangingPunct="1">
        <a:spcBef>
          <a:spcPct val="0"/>
        </a:spcBef>
        <a:spcAft>
          <a:spcPct val="0"/>
        </a:spcAft>
        <a:defRPr sz="4000">
          <a:solidFill>
            <a:schemeClr val="accent2"/>
          </a:solidFill>
          <a:latin typeface="Verdana" charset="0"/>
        </a:defRPr>
      </a:lvl4pPr>
      <a:lvl5pPr algn="l" rtl="0" eaLnBrk="1" fontAlgn="base" hangingPunct="1">
        <a:spcBef>
          <a:spcPct val="0"/>
        </a:spcBef>
        <a:spcAft>
          <a:spcPct val="0"/>
        </a:spcAft>
        <a:defRPr sz="4000">
          <a:solidFill>
            <a:schemeClr val="accent2"/>
          </a:solidFill>
          <a:latin typeface="Verdana" charset="0"/>
        </a:defRPr>
      </a:lvl5pPr>
      <a:lvl6pPr marL="457200" algn="l" rtl="0" eaLnBrk="1" fontAlgn="base" hangingPunct="1">
        <a:spcBef>
          <a:spcPct val="0"/>
        </a:spcBef>
        <a:spcAft>
          <a:spcPct val="0"/>
        </a:spcAft>
        <a:defRPr sz="4000">
          <a:solidFill>
            <a:schemeClr val="accent2"/>
          </a:solidFill>
          <a:latin typeface="Verdana" charset="0"/>
        </a:defRPr>
      </a:lvl6pPr>
      <a:lvl7pPr marL="914400" algn="l" rtl="0" eaLnBrk="1" fontAlgn="base" hangingPunct="1">
        <a:spcBef>
          <a:spcPct val="0"/>
        </a:spcBef>
        <a:spcAft>
          <a:spcPct val="0"/>
        </a:spcAft>
        <a:defRPr sz="4000">
          <a:solidFill>
            <a:schemeClr val="accent2"/>
          </a:solidFill>
          <a:latin typeface="Verdana" charset="0"/>
        </a:defRPr>
      </a:lvl7pPr>
      <a:lvl8pPr marL="1371600" algn="l" rtl="0" eaLnBrk="1" fontAlgn="base" hangingPunct="1">
        <a:spcBef>
          <a:spcPct val="0"/>
        </a:spcBef>
        <a:spcAft>
          <a:spcPct val="0"/>
        </a:spcAft>
        <a:defRPr sz="4000">
          <a:solidFill>
            <a:schemeClr val="accent2"/>
          </a:solidFill>
          <a:latin typeface="Verdana" charset="0"/>
        </a:defRPr>
      </a:lvl8pPr>
      <a:lvl9pPr marL="1828800" algn="l" rtl="0" eaLnBrk="1" fontAlgn="base" hangingPunct="1">
        <a:spcBef>
          <a:spcPct val="0"/>
        </a:spcBef>
        <a:spcAft>
          <a:spcPct val="0"/>
        </a:spcAft>
        <a:defRPr sz="4000">
          <a:solidFill>
            <a:schemeClr val="accent2"/>
          </a:solidFill>
          <a:latin typeface="Verdana" charset="0"/>
        </a:defRPr>
      </a:lvl9pPr>
    </p:titleStyle>
    <p:bodyStyle>
      <a:lvl1pPr marL="342900" indent="-342900" algn="l" rtl="0" eaLnBrk="1" fontAlgn="base" hangingPunct="1">
        <a:spcBef>
          <a:spcPct val="20000"/>
        </a:spcBef>
        <a:spcAft>
          <a:spcPct val="0"/>
        </a:spcAft>
        <a:buClr>
          <a:schemeClr val="tx2"/>
        </a:buClr>
        <a:buChar char="•"/>
        <a:defRPr sz="2800">
          <a:solidFill>
            <a:schemeClr val="tx1"/>
          </a:solidFill>
          <a:latin typeface="+mn-lt"/>
          <a:ea typeface="+mn-ea"/>
          <a:cs typeface="+mn-cs"/>
        </a:defRPr>
      </a:lvl1pPr>
      <a:lvl2pPr marL="742950" indent="-285750" algn="l" rtl="0" eaLnBrk="1" fontAlgn="base" hangingPunct="1">
        <a:spcBef>
          <a:spcPct val="20000"/>
        </a:spcBef>
        <a:spcAft>
          <a:spcPct val="0"/>
        </a:spcAft>
        <a:buClr>
          <a:schemeClr val="tx2"/>
        </a:buClr>
        <a:buChar char="–"/>
        <a:defRPr sz="2400">
          <a:solidFill>
            <a:schemeClr val="tx1"/>
          </a:solidFill>
          <a:latin typeface="+mn-lt"/>
        </a:defRPr>
      </a:lvl2pPr>
      <a:lvl3pPr marL="1143000" indent="-228600" algn="l" rtl="0" eaLnBrk="1" fontAlgn="base" hangingPunct="1">
        <a:spcBef>
          <a:spcPct val="20000"/>
        </a:spcBef>
        <a:spcAft>
          <a:spcPct val="0"/>
        </a:spcAft>
        <a:buClr>
          <a:schemeClr val="tx2"/>
        </a:buClr>
        <a:buChar char="•"/>
        <a:defRPr sz="2000">
          <a:solidFill>
            <a:schemeClr val="tx1"/>
          </a:solidFill>
          <a:latin typeface="+mn-lt"/>
        </a:defRPr>
      </a:lvl3pPr>
      <a:lvl4pPr marL="1600200" indent="-228600" algn="l" rtl="0" eaLnBrk="1" fontAlgn="base" hangingPunct="1">
        <a:spcBef>
          <a:spcPct val="20000"/>
        </a:spcBef>
        <a:spcAft>
          <a:spcPct val="0"/>
        </a:spcAft>
        <a:buClr>
          <a:schemeClr val="tx2"/>
        </a:buClr>
        <a:buChar char="–"/>
        <a:defRPr>
          <a:solidFill>
            <a:schemeClr val="tx1"/>
          </a:solidFill>
          <a:latin typeface="+mn-lt"/>
        </a:defRPr>
      </a:lvl4pPr>
      <a:lvl5pPr marL="2057400" indent="-228600" algn="l" rtl="0" eaLnBrk="1" fontAlgn="base" hangingPunct="1">
        <a:spcBef>
          <a:spcPct val="20000"/>
        </a:spcBef>
        <a:spcAft>
          <a:spcPct val="0"/>
        </a:spcAft>
        <a:buClr>
          <a:schemeClr val="tx2"/>
        </a:buClr>
        <a:buChar char="»"/>
        <a:defRPr>
          <a:solidFill>
            <a:schemeClr val="tx1"/>
          </a:solidFill>
          <a:latin typeface="+mn-lt"/>
        </a:defRPr>
      </a:lvl5pPr>
      <a:lvl6pPr marL="2514600" indent="-228600" algn="l" rtl="0" eaLnBrk="1" fontAlgn="base" hangingPunct="1">
        <a:spcBef>
          <a:spcPct val="20000"/>
        </a:spcBef>
        <a:spcAft>
          <a:spcPct val="0"/>
        </a:spcAft>
        <a:buClr>
          <a:schemeClr val="tx2"/>
        </a:buClr>
        <a:buChar char="»"/>
        <a:defRPr>
          <a:solidFill>
            <a:schemeClr val="tx1"/>
          </a:solidFill>
          <a:latin typeface="+mn-lt"/>
        </a:defRPr>
      </a:lvl6pPr>
      <a:lvl7pPr marL="2971800" indent="-228600" algn="l" rtl="0" eaLnBrk="1" fontAlgn="base" hangingPunct="1">
        <a:spcBef>
          <a:spcPct val="20000"/>
        </a:spcBef>
        <a:spcAft>
          <a:spcPct val="0"/>
        </a:spcAft>
        <a:buClr>
          <a:schemeClr val="tx2"/>
        </a:buClr>
        <a:buChar char="»"/>
        <a:defRPr>
          <a:solidFill>
            <a:schemeClr val="tx1"/>
          </a:solidFill>
          <a:latin typeface="+mn-lt"/>
        </a:defRPr>
      </a:lvl7pPr>
      <a:lvl8pPr marL="3429000" indent="-228600" algn="l" rtl="0" eaLnBrk="1" fontAlgn="base" hangingPunct="1">
        <a:spcBef>
          <a:spcPct val="20000"/>
        </a:spcBef>
        <a:spcAft>
          <a:spcPct val="0"/>
        </a:spcAft>
        <a:buClr>
          <a:schemeClr val="tx2"/>
        </a:buClr>
        <a:buChar char="»"/>
        <a:defRPr>
          <a:solidFill>
            <a:schemeClr val="tx1"/>
          </a:solidFill>
          <a:latin typeface="+mn-lt"/>
        </a:defRPr>
      </a:lvl8pPr>
      <a:lvl9pPr marL="3886200" indent="-228600" algn="l" rtl="0" eaLnBrk="1" fontAlgn="base" hangingPunct="1">
        <a:spcBef>
          <a:spcPct val="20000"/>
        </a:spcBef>
        <a:spcAft>
          <a:spcPct val="0"/>
        </a:spcAft>
        <a:buClr>
          <a:schemeClr val="tx2"/>
        </a:buClr>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819400" y="1752600"/>
            <a:ext cx="5334000" cy="1447800"/>
          </a:xfrm>
        </p:spPr>
        <p:txBody>
          <a:bodyPr/>
          <a:lstStyle/>
          <a:p>
            <a:pPr algn="ctr"/>
            <a:r>
              <a:rPr lang="en-US" dirty="0" smtClean="0"/>
              <a:t>Workplace Violence</a:t>
            </a:r>
            <a:endParaRPr lang="en-US" dirty="0"/>
          </a:p>
        </p:txBody>
      </p:sp>
      <p:sp>
        <p:nvSpPr>
          <p:cNvPr id="5" name="Subtitle 4"/>
          <p:cNvSpPr>
            <a:spLocks noGrp="1"/>
          </p:cNvSpPr>
          <p:nvPr>
            <p:ph type="subTitle" idx="1"/>
          </p:nvPr>
        </p:nvSpPr>
        <p:spPr>
          <a:xfrm>
            <a:off x="1143000" y="3962400"/>
            <a:ext cx="6934200" cy="1600200"/>
          </a:xfrm>
        </p:spPr>
        <p:txBody>
          <a:bodyPr/>
          <a:lstStyle/>
          <a:p>
            <a:pPr algn="just"/>
            <a:r>
              <a:rPr lang="en-US" sz="1200" dirty="0">
                <a:solidFill>
                  <a:schemeClr val="tx1"/>
                </a:solidFill>
                <a:latin typeface="+mn-lt"/>
                <a:ea typeface="+mn-ea"/>
                <a:cs typeface="+mn-cs"/>
              </a:rPr>
              <a:t>“This material was produced under the grant SH-20839-SHO from the Occupational Safety and Health Administration, U.S. Department of Labor. It does not necessarily reflect the views or policies of the U.S. Department of Labor, nor does mention of trade names, commercial products, or organizations imply endorsement by the U.S. Government.”</a:t>
            </a:r>
          </a:p>
          <a:p>
            <a:endParaRPr lang="en-US" dirty="0"/>
          </a:p>
        </p:txBody>
      </p:sp>
      <p:pic>
        <p:nvPicPr>
          <p:cNvPr id="17409" name="Picture 1" descr="C:\Users\abahruth\AppData\Local\Microsoft\Windows\Temporary Internet Files\Content.IE5\ZEUPXY5Q\MC900048761[1].wmf"/>
          <p:cNvPicPr>
            <a:picLocks noChangeAspect="1" noChangeArrowheads="1"/>
          </p:cNvPicPr>
          <p:nvPr/>
        </p:nvPicPr>
        <p:blipFill>
          <a:blip r:embed="rId3" cstate="print"/>
          <a:srcRect/>
          <a:stretch>
            <a:fillRect/>
          </a:stretch>
        </p:blipFill>
        <p:spPr bwMode="auto">
          <a:xfrm>
            <a:off x="380999" y="1524000"/>
            <a:ext cx="2621679" cy="24384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According to NIOSH</a:t>
            </a:r>
            <a:endParaRPr lang="en-US" dirty="0"/>
          </a:p>
        </p:txBody>
      </p:sp>
      <p:sp>
        <p:nvSpPr>
          <p:cNvPr id="3" name="Content Placeholder 2"/>
          <p:cNvSpPr>
            <a:spLocks noGrp="1"/>
          </p:cNvSpPr>
          <p:nvPr>
            <p:ph sz="half" idx="1"/>
          </p:nvPr>
        </p:nvSpPr>
        <p:spPr>
          <a:xfrm>
            <a:off x="304800" y="1905000"/>
            <a:ext cx="4038600" cy="4343400"/>
          </a:xfrm>
        </p:spPr>
        <p:style>
          <a:lnRef idx="1">
            <a:schemeClr val="accent1"/>
          </a:lnRef>
          <a:fillRef idx="2">
            <a:schemeClr val="accent1"/>
          </a:fillRef>
          <a:effectRef idx="1">
            <a:schemeClr val="accent1"/>
          </a:effectRef>
          <a:fontRef idx="minor">
            <a:schemeClr val="dk1"/>
          </a:fontRef>
        </p:style>
        <p:txBody>
          <a:bodyPr/>
          <a:lstStyle/>
          <a:p>
            <a:endParaRPr lang="en-US" dirty="0" smtClean="0"/>
          </a:p>
          <a:p>
            <a:r>
              <a:rPr lang="en-US" dirty="0" smtClean="0"/>
              <a:t>More than 70% of American workplaces </a:t>
            </a:r>
            <a:r>
              <a:rPr lang="en-US" b="1" dirty="0" smtClean="0"/>
              <a:t>DO NOT </a:t>
            </a:r>
            <a:r>
              <a:rPr lang="en-US" dirty="0" smtClean="0"/>
              <a:t>have a formal program or policy in place to address workplace violence!</a:t>
            </a:r>
            <a:endParaRPr lang="en-US" dirty="0"/>
          </a:p>
        </p:txBody>
      </p:sp>
      <p:sp>
        <p:nvSpPr>
          <p:cNvPr id="4" name="Content Placeholder 3"/>
          <p:cNvSpPr>
            <a:spLocks noGrp="1"/>
          </p:cNvSpPr>
          <p:nvPr>
            <p:ph sz="half" idx="2"/>
          </p:nvPr>
        </p:nvSpPr>
        <p:spPr>
          <a:xfrm>
            <a:off x="4648200" y="2667000"/>
            <a:ext cx="4038600" cy="2286000"/>
          </a:xfrm>
        </p:spPr>
        <p:style>
          <a:lnRef idx="1">
            <a:schemeClr val="accent1"/>
          </a:lnRef>
          <a:fillRef idx="3">
            <a:schemeClr val="accent1"/>
          </a:fillRef>
          <a:effectRef idx="2">
            <a:schemeClr val="accent1"/>
          </a:effectRef>
          <a:fontRef idx="minor">
            <a:schemeClr val="lt1"/>
          </a:fontRef>
        </p:style>
        <p:txBody>
          <a:bodyPr/>
          <a:lstStyle/>
          <a:p>
            <a:r>
              <a:rPr lang="en-US" dirty="0" smtClean="0"/>
              <a:t>Employers have a legal and/or moral obligation to provide a safe workplace!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normAutofit lnSpcReduction="10000"/>
          </a:bodyPr>
          <a:lstStyle/>
          <a:p>
            <a:r>
              <a:rPr lang="en-US" b="1" dirty="0" smtClean="0"/>
              <a:t>After this workshop, you will be able to: </a:t>
            </a:r>
            <a:endParaRPr lang="en-US" dirty="0" smtClean="0"/>
          </a:p>
          <a:p>
            <a:pPr>
              <a:buNone/>
            </a:pPr>
            <a:r>
              <a:rPr lang="en-US" b="1" dirty="0" smtClean="0"/>
              <a:t> </a:t>
            </a:r>
            <a:endParaRPr lang="en-US" dirty="0" smtClean="0"/>
          </a:p>
          <a:p>
            <a:pPr lvl="1"/>
            <a:r>
              <a:rPr lang="en-US" dirty="0" smtClean="0"/>
              <a:t>Define workplace violence</a:t>
            </a:r>
          </a:p>
          <a:p>
            <a:pPr lvl="1">
              <a:buNone/>
            </a:pPr>
            <a:endParaRPr lang="en-US" dirty="0" smtClean="0"/>
          </a:p>
          <a:p>
            <a:pPr lvl="1"/>
            <a:r>
              <a:rPr lang="en-US" dirty="0" smtClean="0"/>
              <a:t>Recognize and evaluate your job for  the risk factors associated with workplace violence </a:t>
            </a:r>
          </a:p>
          <a:p>
            <a:pPr lvl="1">
              <a:buNone/>
            </a:pPr>
            <a:endParaRPr lang="en-US" dirty="0" smtClean="0"/>
          </a:p>
          <a:p>
            <a:pPr lvl="1"/>
            <a:r>
              <a:rPr lang="en-US" dirty="0" smtClean="0"/>
              <a:t>Recognize and develop some strategies to prevent workplace violence</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Workplace Violence Defined</a:t>
            </a:r>
            <a:endParaRPr lang="en-US" dirty="0"/>
          </a:p>
        </p:txBody>
      </p:sp>
      <p:sp>
        <p:nvSpPr>
          <p:cNvPr id="3" name="Content Placeholder 2"/>
          <p:cNvSpPr>
            <a:spLocks noGrp="1"/>
          </p:cNvSpPr>
          <p:nvPr>
            <p:ph idx="1"/>
          </p:nvPr>
        </p:nvSpPr>
        <p:spPr>
          <a:xfrm>
            <a:off x="3810000" y="1828800"/>
            <a:ext cx="4800600" cy="4525963"/>
          </a:xfrm>
        </p:spPr>
        <p:txBody>
          <a:bodyPr>
            <a:normAutofit/>
          </a:bodyPr>
          <a:lstStyle/>
          <a:p>
            <a:r>
              <a:rPr lang="en-US" sz="2400" dirty="0" smtClean="0"/>
              <a:t>“Violent acts, including physical assaults and threats of assault, directed toward persons at work or on duty.  </a:t>
            </a:r>
          </a:p>
          <a:p>
            <a:endParaRPr lang="en-US" sz="2400" dirty="0" smtClean="0"/>
          </a:p>
          <a:p>
            <a:r>
              <a:rPr lang="en-US" sz="2400" dirty="0" smtClean="0"/>
              <a:t>The spectrum of workplace violence ranges from offensive language to homicide.”</a:t>
            </a:r>
          </a:p>
          <a:p>
            <a:endParaRPr lang="en-US" dirty="0"/>
          </a:p>
        </p:txBody>
      </p:sp>
      <p:pic>
        <p:nvPicPr>
          <p:cNvPr id="15362" name="Picture 2" descr="http://farm1.static.flickr.com/12/18730809_4f40b2139d.jpg"/>
          <p:cNvPicPr>
            <a:picLocks noChangeAspect="1" noChangeArrowheads="1"/>
          </p:cNvPicPr>
          <p:nvPr/>
        </p:nvPicPr>
        <p:blipFill>
          <a:blip r:embed="rId3" cstate="print"/>
          <a:srcRect/>
          <a:stretch>
            <a:fillRect/>
          </a:stretch>
        </p:blipFill>
        <p:spPr bwMode="auto">
          <a:xfrm>
            <a:off x="457200" y="1524000"/>
            <a:ext cx="3352800" cy="4476751"/>
          </a:xfrm>
          <a:prstGeom prst="rect">
            <a:avLst/>
          </a:prstGeom>
          <a:noFill/>
        </p:spPr>
      </p:pic>
      <p:sp>
        <p:nvSpPr>
          <p:cNvPr id="6" name="Rectangle 5"/>
          <p:cNvSpPr/>
          <p:nvPr/>
        </p:nvSpPr>
        <p:spPr>
          <a:xfrm>
            <a:off x="1066800" y="6096000"/>
            <a:ext cx="1931939" cy="215444"/>
          </a:xfrm>
          <a:prstGeom prst="rect">
            <a:avLst/>
          </a:prstGeom>
        </p:spPr>
        <p:txBody>
          <a:bodyPr wrap="none">
            <a:spAutoFit/>
          </a:bodyPr>
          <a:lstStyle/>
          <a:p>
            <a:r>
              <a:rPr lang="en-US" sz="800" b="1" dirty="0" smtClean="0"/>
              <a:t>Image:  </a:t>
            </a:r>
            <a:r>
              <a:rPr lang="en-US" sz="800" dirty="0" err="1" smtClean="0"/>
              <a:t>ballookey's</a:t>
            </a:r>
            <a:r>
              <a:rPr lang="en-US" sz="800" dirty="0" smtClean="0"/>
              <a:t> </a:t>
            </a:r>
            <a:r>
              <a:rPr lang="en-US" sz="800" dirty="0" err="1" smtClean="0"/>
              <a:t>photostream</a:t>
            </a:r>
            <a:endParaRPr lang="en-US" sz="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Workplace Violence</a:t>
            </a:r>
            <a:endParaRPr lang="en-US" dirty="0"/>
          </a:p>
        </p:txBody>
      </p:sp>
      <p:sp>
        <p:nvSpPr>
          <p:cNvPr id="3" name="Content Placeholder 2"/>
          <p:cNvSpPr>
            <a:spLocks noGrp="1"/>
          </p:cNvSpPr>
          <p:nvPr>
            <p:ph sz="half" idx="1"/>
          </p:nvPr>
        </p:nvSpPr>
        <p:spPr>
          <a:xfrm>
            <a:off x="0" y="1752600"/>
            <a:ext cx="6248400" cy="4724400"/>
          </a:xfrm>
        </p:spPr>
        <p:txBody>
          <a:bodyPr>
            <a:normAutofit fontScale="85000" lnSpcReduction="20000"/>
          </a:bodyPr>
          <a:lstStyle/>
          <a:p>
            <a:pPr lvl="1"/>
            <a:r>
              <a:rPr lang="en-US" sz="2600" b="1" dirty="0"/>
              <a:t>Threatening behavior</a:t>
            </a:r>
            <a:r>
              <a:rPr lang="en-US" sz="2600" dirty="0"/>
              <a:t> – shaking fists, destroying property, vandalism, sabotage, theft, throwing objects.</a:t>
            </a:r>
          </a:p>
          <a:p>
            <a:pPr>
              <a:buNone/>
            </a:pPr>
            <a:endParaRPr lang="en-US" sz="2600" dirty="0"/>
          </a:p>
          <a:p>
            <a:pPr lvl="1"/>
            <a:r>
              <a:rPr lang="en-US" sz="2600" b="1" dirty="0"/>
              <a:t>Verbal or written threats</a:t>
            </a:r>
            <a:r>
              <a:rPr lang="en-US" sz="2600" dirty="0"/>
              <a:t> - expression of intent to inflict harm.</a:t>
            </a:r>
          </a:p>
          <a:p>
            <a:endParaRPr lang="en-US" sz="2600" dirty="0"/>
          </a:p>
          <a:p>
            <a:pPr lvl="1"/>
            <a:r>
              <a:rPr lang="en-US" sz="2600" b="1" dirty="0"/>
              <a:t>Harassment</a:t>
            </a:r>
            <a:r>
              <a:rPr lang="en-US" sz="2600" dirty="0"/>
              <a:t> - behavior that demeans, embarrasses, humiliates, annoys, alarms or verbally abuses a person and that is known or would be expected to be unwelcome. </a:t>
            </a:r>
            <a:r>
              <a:rPr lang="en-US" sz="2600" dirty="0" smtClean="0"/>
              <a:t>Included </a:t>
            </a:r>
            <a:r>
              <a:rPr lang="en-US" sz="2600" dirty="0"/>
              <a:t>are words, gestures, pranks, arguments, psychological trauma, rumors, intimidation, bullying, or other inappropriate activities.</a:t>
            </a:r>
          </a:p>
          <a:p>
            <a:pPr>
              <a:buNone/>
            </a:pPr>
            <a:endParaRPr lang="en-US" dirty="0"/>
          </a:p>
          <a:p>
            <a:endParaRPr lang="en-US" dirty="0"/>
          </a:p>
        </p:txBody>
      </p:sp>
      <p:pic>
        <p:nvPicPr>
          <p:cNvPr id="13313" name="Picture 1" descr="C:\Users\abahruth\AppData\Local\Microsoft\Windows\Temporary Internet Files\Content.IE5\BUYVDZDF\MC900098045[1].wmf"/>
          <p:cNvPicPr>
            <a:picLocks noChangeAspect="1" noChangeArrowheads="1"/>
          </p:cNvPicPr>
          <p:nvPr/>
        </p:nvPicPr>
        <p:blipFill>
          <a:blip r:embed="rId3" cstate="print"/>
          <a:srcRect/>
          <a:stretch>
            <a:fillRect/>
          </a:stretch>
        </p:blipFill>
        <p:spPr bwMode="auto">
          <a:xfrm>
            <a:off x="6477000" y="2286000"/>
            <a:ext cx="2278322" cy="25908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Examples of Workplace Violence</a:t>
            </a:r>
            <a:endParaRPr lang="en-US" dirty="0"/>
          </a:p>
        </p:txBody>
      </p:sp>
      <p:sp>
        <p:nvSpPr>
          <p:cNvPr id="6" name="Content Placeholder 5"/>
          <p:cNvSpPr>
            <a:spLocks noGrp="1"/>
          </p:cNvSpPr>
          <p:nvPr>
            <p:ph idx="1"/>
          </p:nvPr>
        </p:nvSpPr>
        <p:spPr>
          <a:xfrm>
            <a:off x="0" y="1752600"/>
            <a:ext cx="8229600" cy="4419600"/>
          </a:xfrm>
        </p:spPr>
        <p:txBody>
          <a:bodyPr/>
          <a:lstStyle/>
          <a:p>
            <a:pPr lvl="1"/>
            <a:r>
              <a:rPr lang="en-US" sz="2000" b="1" dirty="0" smtClean="0"/>
              <a:t>Verbal abuse</a:t>
            </a:r>
            <a:r>
              <a:rPr lang="en-US" sz="2000" dirty="0" smtClean="0"/>
              <a:t> - swearing, insults or condescending language.</a:t>
            </a:r>
          </a:p>
          <a:p>
            <a:pPr lvl="1"/>
            <a:endParaRPr lang="en-US" sz="2400" dirty="0" smtClean="0"/>
          </a:p>
          <a:p>
            <a:pPr lvl="1"/>
            <a:r>
              <a:rPr lang="en-US" sz="2000" b="1" dirty="0" smtClean="0"/>
              <a:t>Physical attacks</a:t>
            </a:r>
            <a:r>
              <a:rPr lang="en-US" sz="2000" dirty="0" smtClean="0"/>
              <a:t> - hitting, shoving, pushing or kicking. Extremes include rape, arson and murder.</a:t>
            </a:r>
          </a:p>
          <a:p>
            <a:pPr lvl="1"/>
            <a:endParaRPr lang="en-US" sz="2400" dirty="0" smtClean="0"/>
          </a:p>
          <a:p>
            <a:pPr lvl="1"/>
            <a:r>
              <a:rPr lang="en-US" sz="2000" b="1" dirty="0" smtClean="0"/>
              <a:t>Bullying</a:t>
            </a:r>
            <a:r>
              <a:rPr lang="en-US" sz="2000" dirty="0" smtClean="0"/>
              <a:t> - uninvited physical contact; “sarcastic jokes” and “teasing” used as insult delivery systems; status slaps intended to humiliate their victims; rude interruptions; two-faced attacks; dirty looks; recruiting others to be bullies; treating someone as if they are invisible.</a:t>
            </a:r>
          </a:p>
          <a:p>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Nonfatal Violent Crimes, 2009 Bureau of Justice National Crime Victimization Survey</a:t>
            </a:r>
            <a:endParaRPr lang="en-US" sz="3600" dirty="0"/>
          </a:p>
        </p:txBody>
      </p:sp>
      <p:sp>
        <p:nvSpPr>
          <p:cNvPr id="3" name="Content Placeholder 2"/>
          <p:cNvSpPr>
            <a:spLocks noGrp="1"/>
          </p:cNvSpPr>
          <p:nvPr>
            <p:ph sz="half" idx="1"/>
          </p:nvPr>
        </p:nvSpPr>
        <p:spPr>
          <a:xfrm>
            <a:off x="457200" y="2332037"/>
            <a:ext cx="4038600" cy="2773363"/>
          </a:xfrm>
        </p:spPr>
        <p:style>
          <a:lnRef idx="1">
            <a:schemeClr val="accent1"/>
          </a:lnRef>
          <a:fillRef idx="2">
            <a:schemeClr val="accent1"/>
          </a:fillRef>
          <a:effectRef idx="1">
            <a:schemeClr val="accent1"/>
          </a:effectRef>
          <a:fontRef idx="minor">
            <a:schemeClr val="dk1"/>
          </a:fontRef>
        </p:style>
        <p:txBody>
          <a:bodyPr>
            <a:normAutofit fontScale="77500" lnSpcReduction="20000"/>
          </a:bodyPr>
          <a:lstStyle/>
          <a:p>
            <a:endParaRPr lang="en-US" dirty="0" smtClean="0"/>
          </a:p>
          <a:p>
            <a:r>
              <a:rPr lang="en-US" dirty="0" smtClean="0"/>
              <a:t>572,000 occurred while at work</a:t>
            </a:r>
          </a:p>
          <a:p>
            <a:pPr>
              <a:buNone/>
            </a:pPr>
            <a:endParaRPr lang="en-US" dirty="0" smtClean="0"/>
          </a:p>
          <a:p>
            <a:r>
              <a:rPr lang="en-US" dirty="0" smtClean="0"/>
              <a:t>Among teaching occupations, technical or industrial schools had highest reported rates</a:t>
            </a:r>
            <a:endParaRPr lang="en-US" dirty="0"/>
          </a:p>
        </p:txBody>
      </p:sp>
      <p:sp>
        <p:nvSpPr>
          <p:cNvPr id="4" name="Content Placeholder 3"/>
          <p:cNvSpPr>
            <a:spLocks noGrp="1"/>
          </p:cNvSpPr>
          <p:nvPr>
            <p:ph sz="half" idx="2"/>
          </p:nvPr>
        </p:nvSpPr>
        <p:spPr>
          <a:xfrm>
            <a:off x="4648200" y="2179637"/>
            <a:ext cx="4038600" cy="4525963"/>
          </a:xfrm>
        </p:spPr>
        <p:txBody>
          <a:bodyPr>
            <a:normAutofit fontScale="77500" lnSpcReduction="20000"/>
          </a:bodyPr>
          <a:lstStyle/>
          <a:p>
            <a:r>
              <a:rPr lang="en-US" dirty="0" smtClean="0"/>
              <a:t>Only 47% of incidents reported to police</a:t>
            </a:r>
          </a:p>
          <a:p>
            <a:endParaRPr lang="en-US" dirty="0" smtClean="0"/>
          </a:p>
          <a:p>
            <a:r>
              <a:rPr lang="en-US" dirty="0" smtClean="0"/>
              <a:t>Of those who DID NOT report:</a:t>
            </a:r>
          </a:p>
          <a:p>
            <a:pPr lvl="1"/>
            <a:r>
              <a:rPr lang="en-US" dirty="0" smtClean="0"/>
              <a:t>38% reported  to another “official”</a:t>
            </a:r>
          </a:p>
          <a:p>
            <a:pPr lvl="1"/>
            <a:r>
              <a:rPr lang="en-US" dirty="0" smtClean="0"/>
              <a:t>22% thought it was a “personal” matter</a:t>
            </a:r>
          </a:p>
          <a:p>
            <a:pPr lvl="1"/>
            <a:r>
              <a:rPr lang="en-US" dirty="0" smtClean="0"/>
              <a:t>24% thought it wasn’t “important” enough to report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Workplace Homicides, 2004 - 2009</a:t>
            </a:r>
            <a:endParaRPr lang="en-US" dirty="0"/>
          </a:p>
        </p:txBody>
      </p:sp>
      <p:sp>
        <p:nvSpPr>
          <p:cNvPr id="3" name="Content Placeholder 2"/>
          <p:cNvSpPr>
            <a:spLocks noGrp="1"/>
          </p:cNvSpPr>
          <p:nvPr>
            <p:ph sz="half" idx="1"/>
          </p:nvPr>
        </p:nvSpPr>
        <p:spPr>
          <a:xfrm>
            <a:off x="304800" y="1828800"/>
            <a:ext cx="3962400" cy="4419600"/>
          </a:xfrm>
        </p:spPr>
        <p:txBody>
          <a:bodyPr>
            <a:normAutofit fontScale="85000" lnSpcReduction="10000"/>
          </a:bodyPr>
          <a:lstStyle/>
          <a:p>
            <a:r>
              <a:rPr lang="en-US" dirty="0" smtClean="0"/>
              <a:t>On average, 564 work-related homicides occur each year in the US</a:t>
            </a:r>
          </a:p>
          <a:p>
            <a:endParaRPr lang="en-US" dirty="0" smtClean="0"/>
          </a:p>
          <a:p>
            <a:r>
              <a:rPr lang="en-US" dirty="0" smtClean="0"/>
              <a:t>70% were committed by robbers and other assailants</a:t>
            </a:r>
          </a:p>
          <a:p>
            <a:endParaRPr lang="en-US" dirty="0" smtClean="0"/>
          </a:p>
          <a:p>
            <a:r>
              <a:rPr lang="en-US" dirty="0" smtClean="0"/>
              <a:t>21% were committed by work associates</a:t>
            </a:r>
            <a:endParaRPr lang="en-US" dirty="0"/>
          </a:p>
        </p:txBody>
      </p:sp>
      <p:pic>
        <p:nvPicPr>
          <p:cNvPr id="8193" name="Picture 1" descr="C:\Users\abahruth\AppData\Local\Microsoft\Windows\Temporary Internet Files\Content.IE5\3RBZ2Z37\MP900448352[1].jpg"/>
          <p:cNvPicPr>
            <a:picLocks noChangeAspect="1" noChangeArrowheads="1"/>
          </p:cNvPicPr>
          <p:nvPr/>
        </p:nvPicPr>
        <p:blipFill>
          <a:blip r:embed="rId3" cstate="print"/>
          <a:srcRect/>
          <a:stretch>
            <a:fillRect/>
          </a:stretch>
        </p:blipFill>
        <p:spPr bwMode="auto">
          <a:xfrm>
            <a:off x="4495800" y="2133600"/>
            <a:ext cx="4462577" cy="3107674"/>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Workplace Bullying</a:t>
            </a:r>
            <a:endParaRPr lang="en-US" dirty="0"/>
          </a:p>
        </p:txBody>
      </p:sp>
      <p:sp>
        <p:nvSpPr>
          <p:cNvPr id="3" name="Content Placeholder 2"/>
          <p:cNvSpPr>
            <a:spLocks noGrp="1"/>
          </p:cNvSpPr>
          <p:nvPr>
            <p:ph sz="half" idx="1"/>
          </p:nvPr>
        </p:nvSpPr>
        <p:spPr>
          <a:xfrm>
            <a:off x="4343400" y="1905000"/>
            <a:ext cx="4343400" cy="4419600"/>
          </a:xfrm>
        </p:spPr>
        <p:txBody>
          <a:bodyPr/>
          <a:lstStyle/>
          <a:p>
            <a:r>
              <a:rPr lang="en-US" sz="2400" dirty="0" smtClean="0"/>
              <a:t>54 million Americans report being bullied at work</a:t>
            </a:r>
          </a:p>
          <a:p>
            <a:endParaRPr lang="en-US" sz="2400" dirty="0" smtClean="0"/>
          </a:p>
          <a:p>
            <a:r>
              <a:rPr lang="en-US" sz="2400" dirty="0" smtClean="0"/>
              <a:t>43,800 acts of harassment, bullying and other threatening behavior in workplace each day.</a:t>
            </a:r>
            <a:endParaRPr lang="en-US" sz="2400" dirty="0"/>
          </a:p>
        </p:txBody>
      </p:sp>
      <p:pic>
        <p:nvPicPr>
          <p:cNvPr id="6147" name="Picture 3" descr="C:\Users\abahruth\AppData\Local\Microsoft\Windows\Temporary Internet Files\Content.IE5\92FAG4F6\MC900044862[1].wmf"/>
          <p:cNvPicPr>
            <a:picLocks noChangeAspect="1" noChangeArrowheads="1"/>
          </p:cNvPicPr>
          <p:nvPr/>
        </p:nvPicPr>
        <p:blipFill>
          <a:blip r:embed="rId3" cstate="print"/>
          <a:srcRect/>
          <a:stretch>
            <a:fillRect/>
          </a:stretch>
        </p:blipFill>
        <p:spPr bwMode="auto">
          <a:xfrm>
            <a:off x="196913" y="2057400"/>
            <a:ext cx="3917887" cy="35052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Workplace Violence Risk Factors</a:t>
            </a:r>
            <a:endParaRPr lang="en-US" sz="3200" dirty="0"/>
          </a:p>
        </p:txBody>
      </p:sp>
      <p:sp>
        <p:nvSpPr>
          <p:cNvPr id="3" name="Content Placeholder 2"/>
          <p:cNvSpPr>
            <a:spLocks noGrp="1"/>
          </p:cNvSpPr>
          <p:nvPr>
            <p:ph sz="half" idx="1"/>
          </p:nvPr>
        </p:nvSpPr>
        <p:spPr>
          <a:xfrm>
            <a:off x="228600" y="1143000"/>
            <a:ext cx="5562600" cy="5791200"/>
          </a:xfrm>
        </p:spPr>
        <p:txBody>
          <a:bodyPr>
            <a:noAutofit/>
          </a:bodyPr>
          <a:lstStyle/>
          <a:p>
            <a:r>
              <a:rPr lang="en-US" sz="1600" dirty="0" smtClean="0"/>
              <a:t>Contact </a:t>
            </a:r>
            <a:r>
              <a:rPr lang="en-US" sz="1600" dirty="0"/>
              <a:t>with the </a:t>
            </a:r>
            <a:r>
              <a:rPr lang="en-US" sz="1600" dirty="0" smtClean="0"/>
              <a:t>public</a:t>
            </a:r>
          </a:p>
          <a:p>
            <a:pPr>
              <a:buNone/>
            </a:pPr>
            <a:endParaRPr lang="en-US" sz="1600" dirty="0"/>
          </a:p>
          <a:p>
            <a:r>
              <a:rPr lang="en-US" sz="1600" dirty="0"/>
              <a:t>Providing service, care, advice or education (e.g. health care staff, teachers</a:t>
            </a:r>
            <a:r>
              <a:rPr lang="en-US" sz="1600" dirty="0" smtClean="0"/>
              <a:t>)</a:t>
            </a:r>
          </a:p>
          <a:p>
            <a:pPr>
              <a:buNone/>
            </a:pPr>
            <a:endParaRPr lang="en-US" sz="1600" dirty="0"/>
          </a:p>
          <a:p>
            <a:r>
              <a:rPr lang="en-US" sz="1600" dirty="0"/>
              <a:t>Having a mobile workplace such as a taxicab, school bus or police </a:t>
            </a:r>
            <a:r>
              <a:rPr lang="en-US" sz="1600" dirty="0" smtClean="0"/>
              <a:t>cruiser</a:t>
            </a:r>
          </a:p>
          <a:p>
            <a:pPr>
              <a:buNone/>
            </a:pPr>
            <a:endParaRPr lang="en-US" sz="1600" dirty="0"/>
          </a:p>
          <a:p>
            <a:r>
              <a:rPr lang="en-US" sz="1600" dirty="0"/>
              <a:t>Working with unstable or volatile persons in health care, social service, educational or criminal justice </a:t>
            </a:r>
            <a:r>
              <a:rPr lang="en-US" sz="1600" dirty="0" smtClean="0"/>
              <a:t>settings</a:t>
            </a:r>
          </a:p>
          <a:p>
            <a:pPr>
              <a:buNone/>
            </a:pPr>
            <a:endParaRPr lang="en-US" sz="1600" dirty="0"/>
          </a:p>
          <a:p>
            <a:r>
              <a:rPr lang="en-US" sz="1600" dirty="0"/>
              <a:t>Working alone or in small </a:t>
            </a:r>
            <a:r>
              <a:rPr lang="en-US" sz="1600" dirty="0" smtClean="0"/>
              <a:t>numbers</a:t>
            </a:r>
          </a:p>
          <a:p>
            <a:endParaRPr lang="en-US" sz="1600" dirty="0"/>
          </a:p>
          <a:p>
            <a:r>
              <a:rPr lang="en-US" sz="1600" dirty="0"/>
              <a:t>Working in high-crime </a:t>
            </a:r>
            <a:r>
              <a:rPr lang="en-US" sz="1600" dirty="0" smtClean="0"/>
              <a:t>areas</a:t>
            </a:r>
          </a:p>
          <a:p>
            <a:endParaRPr lang="en-US" sz="1600" dirty="0"/>
          </a:p>
          <a:p>
            <a:r>
              <a:rPr lang="en-US" sz="1600" dirty="0"/>
              <a:t>Guarding valuable property or </a:t>
            </a:r>
            <a:r>
              <a:rPr lang="en-US" sz="1600" dirty="0" smtClean="0"/>
              <a:t>possessions</a:t>
            </a:r>
          </a:p>
          <a:p>
            <a:endParaRPr lang="en-US" sz="1600" dirty="0"/>
          </a:p>
          <a:p>
            <a:r>
              <a:rPr lang="en-US" sz="1600" dirty="0"/>
              <a:t>Handling money</a:t>
            </a:r>
          </a:p>
          <a:p>
            <a:pPr lvl="0">
              <a:buNone/>
            </a:pPr>
            <a:endParaRPr lang="en-US" sz="800" dirty="0"/>
          </a:p>
          <a:p>
            <a:endParaRPr lang="en-US" sz="800" dirty="0"/>
          </a:p>
        </p:txBody>
      </p:sp>
      <p:sp>
        <p:nvSpPr>
          <p:cNvPr id="4" name="Content Placeholder 3"/>
          <p:cNvSpPr>
            <a:spLocks noGrp="1"/>
          </p:cNvSpPr>
          <p:nvPr>
            <p:ph sz="half" idx="2"/>
          </p:nvPr>
        </p:nvSpPr>
        <p:spPr>
          <a:xfrm>
            <a:off x="5791200" y="1600200"/>
            <a:ext cx="3200400" cy="4525963"/>
          </a:xfrm>
        </p:spPr>
        <p:style>
          <a:lnRef idx="1">
            <a:schemeClr val="accent1"/>
          </a:lnRef>
          <a:fillRef idx="2">
            <a:schemeClr val="accent1"/>
          </a:fillRef>
          <a:effectRef idx="1">
            <a:schemeClr val="accent1"/>
          </a:effectRef>
          <a:fontRef idx="minor">
            <a:schemeClr val="dk1"/>
          </a:fontRef>
        </p:style>
        <p:txBody>
          <a:bodyPr>
            <a:noAutofit/>
          </a:bodyPr>
          <a:lstStyle/>
          <a:p>
            <a:pPr lvl="0"/>
            <a:r>
              <a:rPr lang="en-US" sz="1800" dirty="0" smtClean="0"/>
              <a:t>Risk of violence may be greater at certain times of the day, night or year</a:t>
            </a:r>
          </a:p>
          <a:p>
            <a:pPr lvl="0">
              <a:buNone/>
            </a:pPr>
            <a:endParaRPr lang="en-US" sz="1800" dirty="0" smtClean="0"/>
          </a:p>
          <a:p>
            <a:pPr lvl="1"/>
            <a:r>
              <a:rPr lang="en-US" sz="1800" dirty="0" smtClean="0"/>
              <a:t>Late hours of the night or early hours of the morning</a:t>
            </a:r>
          </a:p>
          <a:p>
            <a:pPr lvl="1"/>
            <a:endParaRPr lang="en-US" sz="1800" dirty="0" smtClean="0"/>
          </a:p>
          <a:p>
            <a:pPr lvl="1"/>
            <a:r>
              <a:rPr lang="en-US" sz="1800" dirty="0" smtClean="0"/>
              <a:t>Report card time or parent interviews</a:t>
            </a:r>
          </a:p>
          <a:p>
            <a:pPr lvl="1"/>
            <a:endParaRPr lang="en-US" sz="1800" dirty="0" smtClean="0"/>
          </a:p>
          <a:p>
            <a:pPr lvl="1"/>
            <a:r>
              <a:rPr lang="en-US" sz="1800" dirty="0" smtClean="0"/>
              <a:t>Performance appraisals</a:t>
            </a:r>
            <a:endParaRPr lang="en-US" sz="1800" dirty="0"/>
          </a:p>
        </p:txBody>
      </p:sp>
    </p:spTree>
  </p:cSld>
  <p:clrMapOvr>
    <a:masterClrMapping/>
  </p:clrMapOvr>
</p:sld>
</file>

<file path=ppt/theme/theme1.xml><?xml version="1.0" encoding="utf-8"?>
<a:theme xmlns:a="http://schemas.openxmlformats.org/drawingml/2006/main" name="HS_2">
  <a:themeElements>
    <a:clrScheme name="Office Theme 1">
      <a:dk1>
        <a:srgbClr val="000000"/>
      </a:dk1>
      <a:lt1>
        <a:srgbClr val="FFFFFF"/>
      </a:lt1>
      <a:dk2>
        <a:srgbClr val="0047BA"/>
      </a:dk2>
      <a:lt2>
        <a:srgbClr val="808080"/>
      </a:lt2>
      <a:accent1>
        <a:srgbClr val="9EB0C9"/>
      </a:accent1>
      <a:accent2>
        <a:srgbClr val="002B5E"/>
      </a:accent2>
      <a:accent3>
        <a:srgbClr val="FFFFFF"/>
      </a:accent3>
      <a:accent4>
        <a:srgbClr val="000000"/>
      </a:accent4>
      <a:accent5>
        <a:srgbClr val="CCD4E1"/>
      </a:accent5>
      <a:accent6>
        <a:srgbClr val="002654"/>
      </a:accent6>
      <a:hlink>
        <a:srgbClr val="0047BA"/>
      </a:hlink>
      <a:folHlink>
        <a:srgbClr val="73B5E0"/>
      </a:folHlink>
    </a:clrScheme>
    <a:fontScheme name="Office Them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lnDef>
  </a:objectDefaults>
  <a:extraClrSchemeLst>
    <a:extraClrScheme>
      <a:clrScheme name="Office Theme 1">
        <a:dk1>
          <a:srgbClr val="000000"/>
        </a:dk1>
        <a:lt1>
          <a:srgbClr val="FFFFFF"/>
        </a:lt1>
        <a:dk2>
          <a:srgbClr val="0047BA"/>
        </a:dk2>
        <a:lt2>
          <a:srgbClr val="808080"/>
        </a:lt2>
        <a:accent1>
          <a:srgbClr val="9EB0C9"/>
        </a:accent1>
        <a:accent2>
          <a:srgbClr val="002B5E"/>
        </a:accent2>
        <a:accent3>
          <a:srgbClr val="FFFFFF"/>
        </a:accent3>
        <a:accent4>
          <a:srgbClr val="000000"/>
        </a:accent4>
        <a:accent5>
          <a:srgbClr val="CCD4E1"/>
        </a:accent5>
        <a:accent6>
          <a:srgbClr val="002654"/>
        </a:accent6>
        <a:hlink>
          <a:srgbClr val="0047BA"/>
        </a:hlink>
        <a:folHlink>
          <a:srgbClr val="73B5E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4F8C0D"/>
        </a:dk2>
        <a:lt2>
          <a:srgbClr val="808080"/>
        </a:lt2>
        <a:accent1>
          <a:srgbClr val="5C2624"/>
        </a:accent1>
        <a:accent2>
          <a:srgbClr val="4A611C"/>
        </a:accent2>
        <a:accent3>
          <a:srgbClr val="FFFFFF"/>
        </a:accent3>
        <a:accent4>
          <a:srgbClr val="000000"/>
        </a:accent4>
        <a:accent5>
          <a:srgbClr val="B5ACAC"/>
        </a:accent5>
        <a:accent6>
          <a:srgbClr val="425718"/>
        </a:accent6>
        <a:hlink>
          <a:srgbClr val="4F8C0D"/>
        </a:hlink>
        <a:folHlink>
          <a:srgbClr val="4F8C0D"/>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1A75CF"/>
        </a:dk2>
        <a:lt2>
          <a:srgbClr val="808080"/>
        </a:lt2>
        <a:accent1>
          <a:srgbClr val="B0BFBF"/>
        </a:accent1>
        <a:accent2>
          <a:srgbClr val="003896"/>
        </a:accent2>
        <a:accent3>
          <a:srgbClr val="FFFFFF"/>
        </a:accent3>
        <a:accent4>
          <a:srgbClr val="000000"/>
        </a:accent4>
        <a:accent5>
          <a:srgbClr val="D4DCDC"/>
        </a:accent5>
        <a:accent6>
          <a:srgbClr val="003287"/>
        </a:accent6>
        <a:hlink>
          <a:srgbClr val="1A75CF"/>
        </a:hlink>
        <a:folHlink>
          <a:srgbClr val="00389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6B8FB5"/>
        </a:dk2>
        <a:lt2>
          <a:srgbClr val="808080"/>
        </a:lt2>
        <a:accent1>
          <a:srgbClr val="CFE89C"/>
        </a:accent1>
        <a:accent2>
          <a:srgbClr val="ABBADE"/>
        </a:accent2>
        <a:accent3>
          <a:srgbClr val="FFFFFF"/>
        </a:accent3>
        <a:accent4>
          <a:srgbClr val="000000"/>
        </a:accent4>
        <a:accent5>
          <a:srgbClr val="E4F2CB"/>
        </a:accent5>
        <a:accent6>
          <a:srgbClr val="9BA8C9"/>
        </a:accent6>
        <a:hlink>
          <a:srgbClr val="6B8FB5"/>
        </a:hlink>
        <a:folHlink>
          <a:srgbClr val="1A75CF"/>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1A75CF"/>
        </a:dk2>
        <a:lt2>
          <a:srgbClr val="808080"/>
        </a:lt2>
        <a:accent1>
          <a:srgbClr val="B0BFBF"/>
        </a:accent1>
        <a:accent2>
          <a:srgbClr val="003896"/>
        </a:accent2>
        <a:accent3>
          <a:srgbClr val="FFFFFF"/>
        </a:accent3>
        <a:accent4>
          <a:srgbClr val="000000"/>
        </a:accent4>
        <a:accent5>
          <a:srgbClr val="D4DCDC"/>
        </a:accent5>
        <a:accent6>
          <a:srgbClr val="003287"/>
        </a:accent6>
        <a:hlink>
          <a:srgbClr val="1A75CF"/>
        </a:hlink>
        <a:folHlink>
          <a:srgbClr val="78B3E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9EBA"/>
        </a:dk2>
        <a:lt2>
          <a:srgbClr val="808080"/>
        </a:lt2>
        <a:accent1>
          <a:srgbClr val="E0D478"/>
        </a:accent1>
        <a:accent2>
          <a:srgbClr val="0047BA"/>
        </a:accent2>
        <a:accent3>
          <a:srgbClr val="FFFFFF"/>
        </a:accent3>
        <a:accent4>
          <a:srgbClr val="000000"/>
        </a:accent4>
        <a:accent5>
          <a:srgbClr val="EDE6BE"/>
        </a:accent5>
        <a:accent6>
          <a:srgbClr val="003FA8"/>
        </a:accent6>
        <a:hlink>
          <a:srgbClr val="009EBA"/>
        </a:hlink>
        <a:folHlink>
          <a:srgbClr val="8CCCD9"/>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BA122B"/>
        </a:dk2>
        <a:lt2>
          <a:srgbClr val="808080"/>
        </a:lt2>
        <a:accent1>
          <a:srgbClr val="C2C4A3"/>
        </a:accent1>
        <a:accent2>
          <a:srgbClr val="87212E"/>
        </a:accent2>
        <a:accent3>
          <a:srgbClr val="FFFFFF"/>
        </a:accent3>
        <a:accent4>
          <a:srgbClr val="000000"/>
        </a:accent4>
        <a:accent5>
          <a:srgbClr val="DDDECE"/>
        </a:accent5>
        <a:accent6>
          <a:srgbClr val="7A1D29"/>
        </a:accent6>
        <a:hlink>
          <a:srgbClr val="BA122B"/>
        </a:hlink>
        <a:folHlink>
          <a:srgbClr val="87212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HS_2</Template>
  <TotalTime>461</TotalTime>
  <Words>781</Words>
  <Application>Microsoft Office PowerPoint</Application>
  <PresentationFormat>On-screen Show (4:3)</PresentationFormat>
  <Paragraphs>137</Paragraphs>
  <Slides>10</Slides>
  <Notes>8</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HS_2</vt:lpstr>
      <vt:lpstr>Workplace Violence</vt:lpstr>
      <vt:lpstr>Objectives</vt:lpstr>
      <vt:lpstr>Workplace Violence Defined</vt:lpstr>
      <vt:lpstr>Examples of Workplace Violence</vt:lpstr>
      <vt:lpstr>Examples of Workplace Violence</vt:lpstr>
      <vt:lpstr>Nonfatal Violent Crimes, 2009 Bureau of Justice National Crime Victimization Survey</vt:lpstr>
      <vt:lpstr>Workplace Homicides, 2004 - 2009</vt:lpstr>
      <vt:lpstr>Workplace Bullying</vt:lpstr>
      <vt:lpstr>Workplace Violence Risk Factors</vt:lpstr>
      <vt:lpstr>According to NIOSH</vt:lpstr>
    </vt:vector>
  </TitlesOfParts>
  <Company>AFT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American Federation of Teachers</dc:creator>
  <cp:lastModifiedBy>Vosburgh, Linda - OSHA</cp:lastModifiedBy>
  <cp:revision>51</cp:revision>
  <dcterms:created xsi:type="dcterms:W3CDTF">2011-03-18T19:31:50Z</dcterms:created>
  <dcterms:modified xsi:type="dcterms:W3CDTF">2012-07-30T19:12:48Z</dcterms:modified>
</cp:coreProperties>
</file>