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74" r:id="rId2"/>
    <p:sldId id="269" r:id="rId3"/>
    <p:sldId id="257" r:id="rId4"/>
    <p:sldId id="258" r:id="rId5"/>
    <p:sldId id="259" r:id="rId6"/>
    <p:sldId id="260" r:id="rId7"/>
    <p:sldId id="261" r:id="rId8"/>
    <p:sldId id="262" r:id="rId9"/>
    <p:sldId id="263" r:id="rId10"/>
    <p:sldId id="265" r:id="rId11"/>
    <p:sldId id="273" r:id="rId12"/>
    <p:sldId id="270" r:id="rId13"/>
    <p:sldId id="275" r:id="rId14"/>
    <p:sldId id="266" r:id="rId15"/>
    <p:sldId id="276" r:id="rId16"/>
    <p:sldId id="267" r:id="rId17"/>
    <p:sldId id="268" r:id="rId18"/>
    <p:sldId id="271"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924" autoAdjust="0"/>
  </p:normalViewPr>
  <p:slideViewPr>
    <p:cSldViewPr>
      <p:cViewPr varScale="1">
        <p:scale>
          <a:sx n="65" d="100"/>
          <a:sy n="65" d="100"/>
        </p:scale>
        <p:origin x="-2040"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649EF9-0B93-4C74-8DF3-944052B605D3}" type="datetimeFigureOut">
              <a:rPr lang="en-US" smtClean="0"/>
              <a:pPr/>
              <a:t>7/30/2012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DD6BA3-5AAD-43D2-B8D4-A40F0F7E0E3F}" type="slidenum">
              <a:rPr lang="en-US" smtClean="0"/>
              <a:pPr/>
              <a:t>‹#›</a:t>
            </a:fld>
            <a:endParaRPr lang="en-US"/>
          </a:p>
        </p:txBody>
      </p:sp>
    </p:spTree>
    <p:extLst>
      <p:ext uri="{BB962C8B-B14F-4D97-AF65-F5344CB8AC3E}">
        <p14:creationId xmlns:p14="http://schemas.microsoft.com/office/powerpoint/2010/main" val="23936287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b="1" kern="1200" dirty="0" smtClean="0">
                <a:solidFill>
                  <a:schemeClr val="tx1"/>
                </a:solidFill>
                <a:latin typeface="+mn-lt"/>
                <a:ea typeface="+mn-ea"/>
                <a:cs typeface="+mn-cs"/>
              </a:rPr>
              <a:t>The US EPA long ago made two categories of health effects associated with indoor air quality. </a:t>
            </a:r>
          </a:p>
          <a:p>
            <a:pPr lvl="0"/>
            <a:endParaRPr lang="en-US" sz="1200" b="1"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The first, known as Sick building syndrome (SBS)  is a term for symptoms which may be triggered by poor indoor air quality. </a:t>
            </a:r>
          </a:p>
          <a:p>
            <a:r>
              <a:rPr lang="en-US" sz="1200" kern="1200" dirty="0" smtClean="0">
                <a:solidFill>
                  <a:schemeClr val="tx1"/>
                </a:solidFill>
                <a:latin typeface="+mn-lt"/>
                <a:ea typeface="+mn-ea"/>
                <a:cs typeface="+mn-cs"/>
              </a:rPr>
              <a:t> </a:t>
            </a:r>
          </a:p>
          <a:p>
            <a:pPr lvl="0"/>
            <a:r>
              <a:rPr lang="en-US" sz="1200" kern="1200" dirty="0" smtClean="0">
                <a:solidFill>
                  <a:schemeClr val="tx1"/>
                </a:solidFill>
                <a:latin typeface="+mn-lt"/>
                <a:ea typeface="+mn-ea"/>
                <a:cs typeface="+mn-cs"/>
              </a:rPr>
              <a:t>These include some symptoms you mentioned, such as:  headaches, fatigue, nausea, difficulty in concentrating and irritation of the eyes, nose, throat and skin. </a:t>
            </a:r>
          </a:p>
          <a:p>
            <a:r>
              <a:rPr lang="en-US" sz="1200" kern="1200" dirty="0" smtClean="0">
                <a:solidFill>
                  <a:schemeClr val="tx1"/>
                </a:solidFill>
                <a:latin typeface="+mn-lt"/>
                <a:ea typeface="+mn-ea"/>
                <a:cs typeface="+mn-cs"/>
              </a:rPr>
              <a:t> </a:t>
            </a:r>
          </a:p>
          <a:p>
            <a:pPr lvl="0"/>
            <a:r>
              <a:rPr lang="en-US" sz="1200" kern="1200" dirty="0" smtClean="0">
                <a:solidFill>
                  <a:schemeClr val="tx1"/>
                </a:solidFill>
                <a:latin typeface="+mn-lt"/>
                <a:ea typeface="+mn-ea"/>
                <a:cs typeface="+mn-cs"/>
              </a:rPr>
              <a:t>They don’t fit the pattern of any particular illness and usually can’t be traced to any specific exposure source. </a:t>
            </a:r>
          </a:p>
          <a:p>
            <a:r>
              <a:rPr lang="en-US" sz="1200" kern="1200" dirty="0" smtClean="0">
                <a:solidFill>
                  <a:schemeClr val="tx1"/>
                </a:solidFill>
                <a:latin typeface="+mn-lt"/>
                <a:ea typeface="+mn-ea"/>
                <a:cs typeface="+mn-cs"/>
              </a:rPr>
              <a:t> </a:t>
            </a:r>
          </a:p>
          <a:p>
            <a:pPr lvl="0"/>
            <a:r>
              <a:rPr lang="en-US" sz="1200" kern="1200" dirty="0" smtClean="0">
                <a:solidFill>
                  <a:schemeClr val="tx1"/>
                </a:solidFill>
                <a:latin typeface="+mn-lt"/>
                <a:ea typeface="+mn-ea"/>
                <a:cs typeface="+mn-cs"/>
              </a:rPr>
              <a:t>In a problem building, the majority of workers will experience some of these symptoms, but will most likely feel better after they leave the building. </a:t>
            </a:r>
          </a:p>
          <a:p>
            <a:endParaRPr lang="en-US" dirty="0" smtClean="0"/>
          </a:p>
          <a:p>
            <a:endParaRPr lang="en-US" dirty="0" smtClean="0"/>
          </a:p>
          <a:p>
            <a:r>
              <a:rPr lang="en-US" b="1" dirty="0" smtClean="0"/>
              <a:t>Image:</a:t>
            </a:r>
            <a:r>
              <a:rPr lang="en-US" b="1" baseline="0" dirty="0" smtClean="0"/>
              <a:t>  </a:t>
            </a:r>
            <a:r>
              <a:rPr lang="en-US" baseline="0" dirty="0" smtClean="0"/>
              <a:t>Power point clipart</a:t>
            </a:r>
            <a:endParaRPr lang="en-US" dirty="0"/>
          </a:p>
        </p:txBody>
      </p:sp>
      <p:sp>
        <p:nvSpPr>
          <p:cNvPr id="4" name="Slide Number Placeholder 3"/>
          <p:cNvSpPr>
            <a:spLocks noGrp="1"/>
          </p:cNvSpPr>
          <p:nvPr>
            <p:ph type="sldNum" sz="quarter" idx="10"/>
          </p:nvPr>
        </p:nvSpPr>
        <p:spPr/>
        <p:txBody>
          <a:bodyPr/>
          <a:lstStyle/>
          <a:p>
            <a:fld id="{65DD6BA3-5AAD-43D2-B8D4-A40F0F7E0E3F}" type="slidenum">
              <a:rPr lang="en-US" smtClean="0"/>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Picture</a:t>
            </a:r>
            <a:r>
              <a:rPr lang="en-US" b="1" baseline="0" dirty="0" smtClean="0"/>
              <a:t> Images:  </a:t>
            </a:r>
            <a:r>
              <a:rPr lang="en-US" baseline="0" dirty="0" smtClean="0"/>
              <a:t>AFT/UFT</a:t>
            </a:r>
          </a:p>
          <a:p>
            <a:endParaRPr lang="en-US" baseline="0" dirty="0" smtClean="0"/>
          </a:p>
          <a:p>
            <a:r>
              <a:rPr lang="en-US" b="1" baseline="0" dirty="0" smtClean="0"/>
              <a:t>Graphics:  </a:t>
            </a:r>
            <a:r>
              <a:rPr lang="en-US" baseline="0" dirty="0" smtClean="0"/>
              <a:t>Power point clipart</a:t>
            </a:r>
          </a:p>
          <a:p>
            <a:endParaRPr lang="en-US" baseline="0" dirty="0" smtClean="0"/>
          </a:p>
        </p:txBody>
      </p:sp>
      <p:sp>
        <p:nvSpPr>
          <p:cNvPr id="4" name="Slide Number Placeholder 3"/>
          <p:cNvSpPr>
            <a:spLocks noGrp="1"/>
          </p:cNvSpPr>
          <p:nvPr>
            <p:ph type="sldNum" sz="quarter" idx="10"/>
          </p:nvPr>
        </p:nvSpPr>
        <p:spPr/>
        <p:txBody>
          <a:bodyPr/>
          <a:lstStyle/>
          <a:p>
            <a:fld id="{65DD6BA3-5AAD-43D2-B8D4-A40F0F7E0E3F}"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latin typeface="+mn-lt"/>
                <a:ea typeface="+mn-ea"/>
                <a:cs typeface="+mn-cs"/>
              </a:rPr>
              <a:t>There are two tests that can be helpful:</a:t>
            </a:r>
          </a:p>
          <a:p>
            <a:r>
              <a:rPr lang="en-US" sz="1200" kern="1200" dirty="0" smtClean="0">
                <a:solidFill>
                  <a:schemeClr val="tx1"/>
                </a:solidFill>
                <a:latin typeface="+mn-lt"/>
                <a:ea typeface="+mn-ea"/>
                <a:cs typeface="+mn-cs"/>
              </a:rPr>
              <a:t> </a:t>
            </a:r>
          </a:p>
          <a:p>
            <a:pPr lvl="0"/>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Carbon dioxide levels </a:t>
            </a:r>
            <a:r>
              <a:rPr lang="en-US" sz="1200" kern="1200" dirty="0" smtClean="0">
                <a:solidFill>
                  <a:schemeClr val="tx1"/>
                </a:solidFill>
                <a:latin typeface="+mn-lt"/>
                <a:ea typeface="+mn-ea"/>
                <a:cs typeface="+mn-cs"/>
              </a:rPr>
              <a:t> – Carbon dioxide is a non-hazardous gas given off when we exhale.  However, it’s a good measure of what’s going on within a building.  Normal outside air has anywhere from 350 to 450 parts per million (</a:t>
            </a:r>
            <a:r>
              <a:rPr lang="en-US" sz="1200" kern="1200" dirty="0" err="1" smtClean="0">
                <a:solidFill>
                  <a:schemeClr val="tx1"/>
                </a:solidFill>
                <a:latin typeface="+mn-lt"/>
                <a:ea typeface="+mn-ea"/>
                <a:cs typeface="+mn-cs"/>
              </a:rPr>
              <a:t>ppm</a:t>
            </a:r>
            <a:r>
              <a:rPr lang="en-US" sz="1200" kern="1200" dirty="0" smtClean="0">
                <a:solidFill>
                  <a:schemeClr val="tx1"/>
                </a:solidFill>
                <a:latin typeface="+mn-lt"/>
                <a:ea typeface="+mn-ea"/>
                <a:cs typeface="+mn-cs"/>
              </a:rPr>
              <a:t>) of CO</a:t>
            </a:r>
            <a:r>
              <a:rPr lang="en-US" sz="1200" kern="1200" baseline="-25000" dirty="0" smtClean="0">
                <a:solidFill>
                  <a:schemeClr val="tx1"/>
                </a:solidFill>
                <a:latin typeface="+mn-lt"/>
                <a:ea typeface="+mn-ea"/>
                <a:cs typeface="+mn-cs"/>
              </a:rPr>
              <a:t>2</a:t>
            </a:r>
            <a:r>
              <a:rPr lang="en-US" sz="1200" kern="1200" dirty="0" smtClean="0">
                <a:solidFill>
                  <a:schemeClr val="tx1"/>
                </a:solidFill>
                <a:latin typeface="+mn-lt"/>
                <a:ea typeface="+mn-ea"/>
                <a:cs typeface="+mn-cs"/>
              </a:rPr>
              <a:t> .    When CO</a:t>
            </a:r>
            <a:r>
              <a:rPr lang="en-US" sz="1200" kern="1200" baseline="-25000" dirty="0" smtClean="0">
                <a:solidFill>
                  <a:schemeClr val="tx1"/>
                </a:solidFill>
                <a:latin typeface="+mn-lt"/>
                <a:ea typeface="+mn-ea"/>
                <a:cs typeface="+mn-cs"/>
              </a:rPr>
              <a:t>2</a:t>
            </a:r>
            <a:r>
              <a:rPr lang="en-US" sz="1200" kern="1200" dirty="0" smtClean="0">
                <a:solidFill>
                  <a:schemeClr val="tx1"/>
                </a:solidFill>
                <a:latin typeface="+mn-lt"/>
                <a:ea typeface="+mn-ea"/>
                <a:cs typeface="+mn-cs"/>
              </a:rPr>
              <a:t>  levels increase in a building to over 1000 </a:t>
            </a:r>
            <a:r>
              <a:rPr lang="en-US" sz="1200" kern="1200" dirty="0" err="1" smtClean="0">
                <a:solidFill>
                  <a:schemeClr val="tx1"/>
                </a:solidFill>
                <a:latin typeface="+mn-lt"/>
                <a:ea typeface="+mn-ea"/>
                <a:cs typeface="+mn-cs"/>
              </a:rPr>
              <a:t>ppm</a:t>
            </a:r>
            <a:r>
              <a:rPr lang="en-US" sz="1200" kern="1200" dirty="0" smtClean="0">
                <a:solidFill>
                  <a:schemeClr val="tx1"/>
                </a:solidFill>
                <a:latin typeface="+mn-lt"/>
                <a:ea typeface="+mn-ea"/>
                <a:cs typeface="+mn-cs"/>
              </a:rPr>
              <a:t>, it means either air supply vents are not bringing in enough outside air to dilute the contaminants  or the system is shut down completely.  We call CO</a:t>
            </a:r>
            <a:r>
              <a:rPr lang="en-US" sz="1200" kern="1200" baseline="-25000" dirty="0" smtClean="0">
                <a:solidFill>
                  <a:schemeClr val="tx1"/>
                </a:solidFill>
                <a:latin typeface="+mn-lt"/>
                <a:ea typeface="+mn-ea"/>
                <a:cs typeface="+mn-cs"/>
              </a:rPr>
              <a:t>2</a:t>
            </a:r>
            <a:r>
              <a:rPr lang="en-US" sz="1200" kern="1200" baseline="0" dirty="0" smtClean="0">
                <a:solidFill>
                  <a:schemeClr val="tx1"/>
                </a:solidFill>
                <a:latin typeface="+mn-lt"/>
                <a:ea typeface="+mn-ea"/>
                <a:cs typeface="+mn-cs"/>
              </a:rPr>
              <a:t> an indicator </a:t>
            </a:r>
            <a:r>
              <a:rPr lang="en-US" sz="1200" kern="1200" baseline="0" smtClean="0">
                <a:solidFill>
                  <a:schemeClr val="tx1"/>
                </a:solidFill>
                <a:latin typeface="+mn-lt"/>
                <a:ea typeface="+mn-ea"/>
                <a:cs typeface="+mn-cs"/>
              </a:rPr>
              <a:t>gas.  </a:t>
            </a:r>
            <a:r>
              <a:rPr lang="en-US" sz="1200" kern="1200" smtClean="0">
                <a:solidFill>
                  <a:schemeClr val="tx1"/>
                </a:solidFill>
                <a:latin typeface="+mn-lt"/>
                <a:ea typeface="+mn-ea"/>
                <a:cs typeface="+mn-cs"/>
              </a:rPr>
              <a:t>High </a:t>
            </a:r>
            <a:r>
              <a:rPr lang="en-US" sz="1200" kern="1200" dirty="0" smtClean="0">
                <a:solidFill>
                  <a:schemeClr val="tx1"/>
                </a:solidFill>
                <a:latin typeface="+mn-lt"/>
                <a:ea typeface="+mn-ea"/>
                <a:cs typeface="+mn-cs"/>
              </a:rPr>
              <a:t>levels of CO</a:t>
            </a:r>
            <a:r>
              <a:rPr lang="en-US" sz="1200" kern="1200" baseline="-25000" dirty="0" smtClean="0">
                <a:solidFill>
                  <a:schemeClr val="tx1"/>
                </a:solidFill>
                <a:latin typeface="+mn-lt"/>
                <a:ea typeface="+mn-ea"/>
                <a:cs typeface="+mn-cs"/>
              </a:rPr>
              <a:t>2</a:t>
            </a:r>
            <a:r>
              <a:rPr lang="en-US" sz="1200" kern="1200" dirty="0" smtClean="0">
                <a:solidFill>
                  <a:schemeClr val="tx1"/>
                </a:solidFill>
                <a:latin typeface="+mn-lt"/>
                <a:ea typeface="+mn-ea"/>
                <a:cs typeface="+mn-cs"/>
              </a:rPr>
              <a:t>  isn’t necessarily dangerous, it just tells us that the concentration of all other contaminants are also going up as well.  As a result, symptoms and complaints go up.  It’s no wonder that by the end of the day everyone is drooping. </a:t>
            </a:r>
          </a:p>
          <a:p>
            <a:r>
              <a:rPr lang="en-US" sz="1200" kern="1200" dirty="0" smtClean="0">
                <a:solidFill>
                  <a:schemeClr val="tx1"/>
                </a:solidFill>
                <a:latin typeface="+mn-lt"/>
                <a:ea typeface="+mn-ea"/>
                <a:cs typeface="+mn-cs"/>
              </a:rPr>
              <a:t> </a:t>
            </a:r>
          </a:p>
          <a:p>
            <a:pPr lvl="0"/>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Temperature and humidity</a:t>
            </a:r>
            <a:r>
              <a:rPr lang="en-US" sz="1200" kern="1200" dirty="0" smtClean="0">
                <a:solidFill>
                  <a:schemeClr val="tx1"/>
                </a:solidFill>
                <a:latin typeface="+mn-lt"/>
                <a:ea typeface="+mn-ea"/>
                <a:cs typeface="+mn-cs"/>
              </a:rPr>
              <a:t>  - Take regular  temperature and humidity readings. The equipment for all these tests is inexpensive and samples don’t have to be taken to a lab.  Workers can learn to use this equipment and interpret the readings . Your local may want to purchase some of this equipment.</a:t>
            </a:r>
          </a:p>
          <a:p>
            <a:endParaRPr lang="en-US" dirty="0"/>
          </a:p>
        </p:txBody>
      </p:sp>
      <p:sp>
        <p:nvSpPr>
          <p:cNvPr id="4" name="Slide Number Placeholder 3"/>
          <p:cNvSpPr>
            <a:spLocks noGrp="1"/>
          </p:cNvSpPr>
          <p:nvPr>
            <p:ph type="sldNum" sz="quarter" idx="10"/>
          </p:nvPr>
        </p:nvSpPr>
        <p:spPr/>
        <p:txBody>
          <a:bodyPr/>
          <a:lstStyle/>
          <a:p>
            <a:fld id="{65DD6BA3-5AAD-43D2-B8D4-A40F0F7E0E3F}"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latin typeface="+mn-lt"/>
                <a:ea typeface="+mn-ea"/>
                <a:cs typeface="+mn-cs"/>
              </a:rPr>
              <a:t>If you think about it, that’s just what you’ve just done.  You know the complaint, you’re the one affected, you’ve identified potential problems or sources and thought about when and why the problem is happening!  </a:t>
            </a:r>
          </a:p>
          <a:p>
            <a:r>
              <a:rPr lang="en-US" sz="1200" kern="1200" dirty="0" smtClean="0">
                <a:solidFill>
                  <a:schemeClr val="tx1"/>
                </a:solidFill>
                <a:latin typeface="+mn-lt"/>
                <a:ea typeface="+mn-ea"/>
                <a:cs typeface="+mn-cs"/>
              </a:rPr>
              <a:t> </a:t>
            </a:r>
          </a:p>
          <a:p>
            <a:r>
              <a:rPr lang="en-US" b="1" dirty="0" smtClean="0"/>
              <a:t>Image:  </a:t>
            </a:r>
            <a:r>
              <a:rPr lang="en-US" dirty="0" smtClean="0"/>
              <a:t>Power point clipart</a:t>
            </a:r>
            <a:endParaRPr lang="en-US" dirty="0"/>
          </a:p>
        </p:txBody>
      </p:sp>
      <p:sp>
        <p:nvSpPr>
          <p:cNvPr id="4" name="Slide Number Placeholder 3"/>
          <p:cNvSpPr>
            <a:spLocks noGrp="1"/>
          </p:cNvSpPr>
          <p:nvPr>
            <p:ph type="sldNum" sz="quarter" idx="10"/>
          </p:nvPr>
        </p:nvSpPr>
        <p:spPr/>
        <p:txBody>
          <a:bodyPr/>
          <a:lstStyle/>
          <a:p>
            <a:fld id="{65DD6BA3-5AAD-43D2-B8D4-A40F0F7E0E3F}"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Image:  </a:t>
            </a:r>
            <a:r>
              <a:rPr lang="en-US" dirty="0" smtClean="0"/>
              <a:t>Power point clipart</a:t>
            </a:r>
          </a:p>
          <a:p>
            <a:endParaRPr lang="en-US" dirty="0"/>
          </a:p>
        </p:txBody>
      </p:sp>
      <p:sp>
        <p:nvSpPr>
          <p:cNvPr id="4" name="Slide Number Placeholder 3"/>
          <p:cNvSpPr>
            <a:spLocks noGrp="1"/>
          </p:cNvSpPr>
          <p:nvPr>
            <p:ph type="sldNum" sz="quarter" idx="10"/>
          </p:nvPr>
        </p:nvSpPr>
        <p:spPr/>
        <p:txBody>
          <a:bodyPr/>
          <a:lstStyle/>
          <a:p>
            <a:fld id="{65DD6BA3-5AAD-43D2-B8D4-A40F0F7E0E3F}"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Image:  </a:t>
            </a:r>
            <a:r>
              <a:rPr lang="en-US" sz="1200" baseline="0" dirty="0" err="1" smtClean="0"/>
              <a:t>nebarnix's</a:t>
            </a:r>
            <a:r>
              <a:rPr lang="en-US" sz="1200" baseline="0" dirty="0" smtClean="0"/>
              <a:t> </a:t>
            </a:r>
            <a:r>
              <a:rPr lang="en-US" sz="1200" baseline="0" dirty="0" err="1" smtClean="0"/>
              <a:t>photostream</a:t>
            </a:r>
            <a:endParaRPr lang="en-US" sz="1200" baseline="0" dirty="0" smtClean="0"/>
          </a:p>
          <a:p>
            <a:endParaRPr lang="en-US" dirty="0"/>
          </a:p>
        </p:txBody>
      </p:sp>
      <p:sp>
        <p:nvSpPr>
          <p:cNvPr id="4" name="Slide Number Placeholder 3"/>
          <p:cNvSpPr>
            <a:spLocks noGrp="1"/>
          </p:cNvSpPr>
          <p:nvPr>
            <p:ph type="sldNum" sz="quarter" idx="10"/>
          </p:nvPr>
        </p:nvSpPr>
        <p:spPr/>
        <p:txBody>
          <a:bodyPr/>
          <a:lstStyle/>
          <a:p>
            <a:fld id="{65DD6BA3-5AAD-43D2-B8D4-A40F0F7E0E3F}" type="slidenum">
              <a:rPr lang="en-US" smtClean="0"/>
              <a:pPr/>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sng" kern="1200" dirty="0" smtClean="0">
                <a:solidFill>
                  <a:schemeClr val="tx1"/>
                </a:solidFill>
                <a:latin typeface="+mn-lt"/>
                <a:ea typeface="+mn-ea"/>
                <a:cs typeface="+mn-cs"/>
              </a:rPr>
              <a:t>Organize a H&amp;S Committee</a:t>
            </a:r>
            <a:r>
              <a:rPr lang="en-US" sz="1200" b="0" i="0" kern="1200" dirty="0" smtClean="0">
                <a:solidFill>
                  <a:schemeClr val="tx1"/>
                </a:solidFill>
                <a:latin typeface="+mn-lt"/>
                <a:ea typeface="+mn-ea"/>
                <a:cs typeface="+mn-cs"/>
              </a:rPr>
              <a:t> – if not already established, recommend and/or volunteer to participate in a union H&amp;S committee.</a:t>
            </a:r>
          </a:p>
          <a:p>
            <a:pPr lvl="0"/>
            <a:r>
              <a:rPr lang="en-US" sz="1200" b="0" i="0" u="sng" kern="1200" dirty="0" smtClean="0">
                <a:solidFill>
                  <a:schemeClr val="tx1"/>
                </a:solidFill>
                <a:latin typeface="+mn-lt"/>
                <a:ea typeface="+mn-ea"/>
                <a:cs typeface="+mn-cs"/>
              </a:rPr>
              <a:t>Surveys </a:t>
            </a:r>
            <a:r>
              <a:rPr lang="en-US" sz="1200" b="0" i="0" kern="1200" dirty="0" smtClean="0">
                <a:solidFill>
                  <a:schemeClr val="tx1"/>
                </a:solidFill>
                <a:latin typeface="+mn-lt"/>
                <a:ea typeface="+mn-ea"/>
                <a:cs typeface="+mn-cs"/>
              </a:rPr>
              <a:t>– both of the members and of the workplace – to find out more information about what issues are a concern and current conditions within the building.</a:t>
            </a:r>
          </a:p>
          <a:p>
            <a:r>
              <a:rPr lang="en-US" sz="1200" b="0" i="0" kern="1200" dirty="0" smtClean="0">
                <a:solidFill>
                  <a:schemeClr val="tx1"/>
                </a:solidFill>
                <a:latin typeface="+mn-lt"/>
                <a:ea typeface="+mn-ea"/>
                <a:cs typeface="+mn-cs"/>
              </a:rPr>
              <a:t> </a:t>
            </a:r>
            <a:r>
              <a:rPr lang="en-US" sz="1200" b="0" i="0" u="sng" kern="1200" dirty="0" smtClean="0">
                <a:solidFill>
                  <a:schemeClr val="tx1"/>
                </a:solidFill>
                <a:latin typeface="+mn-lt"/>
                <a:ea typeface="+mn-ea"/>
                <a:cs typeface="+mn-cs"/>
              </a:rPr>
              <a:t>Reporting</a:t>
            </a:r>
            <a:r>
              <a:rPr lang="en-US" sz="1200" b="0" i="0" kern="1200" dirty="0" smtClean="0">
                <a:solidFill>
                  <a:schemeClr val="tx1"/>
                </a:solidFill>
                <a:latin typeface="+mn-lt"/>
                <a:ea typeface="+mn-ea"/>
                <a:cs typeface="+mn-cs"/>
              </a:rPr>
              <a:t> – is there a reporting process for recording accidents, injuries and illnesses?  If yes, is it used by the membership?  If not, why not?  How can having a reporting system help improve health and safety in the workplace?</a:t>
            </a:r>
          </a:p>
          <a:p>
            <a:r>
              <a:rPr lang="en-US" sz="1200" b="0" i="0" kern="1200" dirty="0" smtClean="0">
                <a:solidFill>
                  <a:schemeClr val="tx1"/>
                </a:solidFill>
                <a:latin typeface="+mn-lt"/>
                <a:ea typeface="+mn-ea"/>
                <a:cs typeface="+mn-cs"/>
              </a:rPr>
              <a:t> </a:t>
            </a:r>
            <a:r>
              <a:rPr lang="en-US" sz="1200" b="0" i="0" u="sng" kern="1200" dirty="0" smtClean="0">
                <a:solidFill>
                  <a:schemeClr val="tx1"/>
                </a:solidFill>
                <a:latin typeface="+mn-lt"/>
                <a:ea typeface="+mn-ea"/>
                <a:cs typeface="+mn-cs"/>
              </a:rPr>
              <a:t>Policy</a:t>
            </a:r>
            <a:r>
              <a:rPr lang="en-US" sz="1200" b="0" i="0" kern="1200" dirty="0" smtClean="0">
                <a:solidFill>
                  <a:schemeClr val="tx1"/>
                </a:solidFill>
                <a:latin typeface="+mn-lt"/>
                <a:ea typeface="+mn-ea"/>
                <a:cs typeface="+mn-cs"/>
              </a:rPr>
              <a:t> – what policies currently exist regarding the safety and health of the employees?  What policies are needed?  How can the union push the administration to adopt necessary policies?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sng" kern="1200" dirty="0" smtClean="0">
                <a:solidFill>
                  <a:schemeClr val="tx1"/>
                </a:solidFill>
                <a:latin typeface="+mn-lt"/>
                <a:ea typeface="+mn-ea"/>
                <a:cs typeface="+mn-cs"/>
              </a:rPr>
              <a:t>Contract </a:t>
            </a:r>
            <a:r>
              <a:rPr lang="en-US" sz="1200" b="0" i="0" kern="1200" dirty="0" smtClean="0">
                <a:solidFill>
                  <a:schemeClr val="tx1"/>
                </a:solidFill>
                <a:latin typeface="+mn-lt"/>
                <a:ea typeface="+mn-ea"/>
                <a:cs typeface="+mn-cs"/>
              </a:rPr>
              <a:t>– What language does the contract have on health and safety issues?  What might be suggested for next round of negotiations?  Emphasize how getting language like health and safety might be achievable in tough economic times when monetary improvements are unlikely.</a:t>
            </a:r>
          </a:p>
          <a:p>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5DD6BA3-5AAD-43D2-B8D4-A40F0F7E0E3F}" type="slidenum">
              <a:rPr lang="en-US" smtClean="0"/>
              <a:pPr/>
              <a:t>18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latin typeface="+mn-lt"/>
                <a:ea typeface="+mn-ea"/>
                <a:cs typeface="+mn-cs"/>
              </a:rPr>
              <a:t>But sometimes people don’t get better, they get sick and EPA put these illnesses in a second category called building-related illness (BRI).</a:t>
            </a:r>
          </a:p>
          <a:p>
            <a:r>
              <a:rPr lang="en-US" sz="1200" kern="1200" dirty="0" smtClean="0">
                <a:solidFill>
                  <a:schemeClr val="tx1"/>
                </a:solidFill>
                <a:latin typeface="+mn-lt"/>
                <a:ea typeface="+mn-ea"/>
                <a:cs typeface="+mn-cs"/>
              </a:rPr>
              <a:t> </a:t>
            </a:r>
          </a:p>
          <a:p>
            <a:pPr lvl="0"/>
            <a:r>
              <a:rPr lang="en-US" sz="1200" kern="1200" dirty="0" smtClean="0">
                <a:solidFill>
                  <a:schemeClr val="tx1"/>
                </a:solidFill>
                <a:latin typeface="+mn-lt"/>
                <a:ea typeface="+mn-ea"/>
                <a:cs typeface="+mn-cs"/>
              </a:rPr>
              <a:t>BRI is a diagnosed illness which can be linked directly to exposure  to contaminants in a building’s air. </a:t>
            </a:r>
          </a:p>
          <a:p>
            <a:r>
              <a:rPr lang="en-US" sz="1200" kern="1200" dirty="0" smtClean="0">
                <a:solidFill>
                  <a:schemeClr val="tx1"/>
                </a:solidFill>
                <a:latin typeface="+mn-lt"/>
                <a:ea typeface="+mn-ea"/>
                <a:cs typeface="+mn-cs"/>
              </a:rPr>
              <a:t> </a:t>
            </a:r>
          </a:p>
          <a:p>
            <a:pPr lvl="0"/>
            <a:r>
              <a:rPr lang="en-US" sz="1200" kern="1200" dirty="0" smtClean="0">
                <a:solidFill>
                  <a:schemeClr val="tx1"/>
                </a:solidFill>
                <a:latin typeface="+mn-lt"/>
                <a:ea typeface="+mn-ea"/>
                <a:cs typeface="+mn-cs"/>
              </a:rPr>
              <a:t>These illnesses can be severe and are flu-like in nature. Symptoms include coughing, chest tightness, fever, chills and muscle aches, and they don’t clear up after you leave the building.  Examples include Legionnaire’s Disease and Restrictive Airways Disease.</a:t>
            </a:r>
          </a:p>
          <a:p>
            <a:pPr lvl="0"/>
            <a:endParaRPr lang="en-US" sz="1200" kern="1200" dirty="0" smtClean="0">
              <a:solidFill>
                <a:schemeClr val="tx1"/>
              </a:solidFill>
              <a:latin typeface="+mn-lt"/>
              <a:ea typeface="+mn-ea"/>
              <a:cs typeface="+mn-cs"/>
            </a:endParaRPr>
          </a:p>
          <a:p>
            <a:pPr lvl="0"/>
            <a:r>
              <a:rPr lang="en-US" sz="1200" b="1" kern="1200" dirty="0" smtClean="0">
                <a:solidFill>
                  <a:schemeClr val="tx1"/>
                </a:solidFill>
                <a:latin typeface="+mn-lt"/>
                <a:ea typeface="+mn-ea"/>
                <a:cs typeface="+mn-cs"/>
              </a:rPr>
              <a:t>Image:  </a:t>
            </a:r>
            <a:r>
              <a:rPr lang="en-US" sz="1200" kern="1200" dirty="0" smtClean="0">
                <a:solidFill>
                  <a:schemeClr val="tx1"/>
                </a:solidFill>
                <a:latin typeface="+mn-lt"/>
                <a:ea typeface="+mn-ea"/>
                <a:cs typeface="+mn-cs"/>
              </a:rPr>
              <a:t>Power point</a:t>
            </a:r>
            <a:r>
              <a:rPr lang="en-US" sz="1200" kern="1200" baseline="0" dirty="0" smtClean="0">
                <a:solidFill>
                  <a:schemeClr val="tx1"/>
                </a:solidFill>
                <a:latin typeface="+mn-lt"/>
                <a:ea typeface="+mn-ea"/>
                <a:cs typeface="+mn-cs"/>
              </a:rPr>
              <a:t> clipart</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5DD6BA3-5AAD-43D2-B8D4-A40F0F7E0E3F}"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lvl="0"/>
            <a:r>
              <a:rPr lang="en-US" sz="1200" kern="1200" dirty="0" smtClean="0">
                <a:solidFill>
                  <a:schemeClr val="tx1"/>
                </a:solidFill>
                <a:latin typeface="+mn-lt"/>
                <a:ea typeface="+mn-ea"/>
                <a:cs typeface="+mn-cs"/>
              </a:rPr>
              <a:t>Asthma rates go up in damp buildings (high humidity and leaks) – conditions that are ripe for mold, bacteria and viruses</a:t>
            </a:r>
            <a:endParaRPr lang="en-US" sz="11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en-US" sz="11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Newly-Acquired cases of asthma are on the rise in these damp buildings – i.e. asthma contracted as an adult in the bad building</a:t>
            </a:r>
            <a:endParaRPr lang="en-US" sz="11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 </a:t>
            </a:r>
            <a:endParaRPr lang="en-US" sz="11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Asthma rates appear to be going up for cleaners and others who are over exposed to common disinfectants such as bleach and Lysol spray</a:t>
            </a:r>
            <a:endParaRPr lang="en-US" sz="11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en-US" sz="11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In education, school employees have high rates of work-related asthma</a:t>
            </a:r>
          </a:p>
          <a:p>
            <a:pPr lvl="0"/>
            <a:endParaRPr lang="en-US" sz="1200" kern="1200" dirty="0" smtClean="0">
              <a:solidFill>
                <a:schemeClr val="tx1"/>
              </a:solidFill>
              <a:latin typeface="+mn-lt"/>
              <a:ea typeface="+mn-ea"/>
              <a:cs typeface="+mn-cs"/>
            </a:endParaRPr>
          </a:p>
          <a:p>
            <a:pPr lvl="0"/>
            <a:r>
              <a:rPr lang="en-US" sz="1200" b="1" kern="1200" dirty="0" smtClean="0">
                <a:solidFill>
                  <a:schemeClr val="tx1"/>
                </a:solidFill>
                <a:latin typeface="+mn-lt"/>
                <a:ea typeface="+mn-ea"/>
                <a:cs typeface="+mn-cs"/>
              </a:rPr>
              <a:t>Image:  </a:t>
            </a:r>
            <a:r>
              <a:rPr lang="en-US" sz="1200" kern="1200" dirty="0" smtClean="0">
                <a:solidFill>
                  <a:schemeClr val="tx1"/>
                </a:solidFill>
                <a:latin typeface="+mn-lt"/>
                <a:ea typeface="+mn-ea"/>
                <a:cs typeface="+mn-cs"/>
              </a:rPr>
              <a:t>Power point clipart</a:t>
            </a:r>
            <a:endParaRPr lang="en-US" sz="11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5DD6BA3-5AAD-43D2-B8D4-A40F0F7E0E3F}"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latin typeface="+mn-lt"/>
                <a:ea typeface="+mn-ea"/>
                <a:cs typeface="+mn-cs"/>
              </a:rPr>
              <a:t>When we’re thinking about pollution sources, we also have to think about where the building  is sited.  That can determine what is being brought into the building from the outside.   </a:t>
            </a:r>
          </a:p>
          <a:p>
            <a:r>
              <a:rPr lang="en-US" sz="1200" kern="1200" dirty="0" smtClean="0">
                <a:solidFill>
                  <a:schemeClr val="tx1"/>
                </a:solidFill>
                <a:latin typeface="+mn-lt"/>
                <a:ea typeface="+mn-ea"/>
                <a:cs typeface="+mn-cs"/>
              </a:rPr>
              <a:t> </a:t>
            </a:r>
          </a:p>
          <a:p>
            <a:pPr lvl="0"/>
            <a:r>
              <a:rPr lang="en-US" sz="1200" kern="1200" dirty="0" smtClean="0">
                <a:solidFill>
                  <a:schemeClr val="tx1"/>
                </a:solidFill>
                <a:latin typeface="+mn-lt"/>
                <a:ea typeface="+mn-ea"/>
                <a:cs typeface="+mn-cs"/>
              </a:rPr>
              <a:t>This may include nasty contaminants, such as pollen, dust, industrial pollution, vehicle exhaust and even dumpster odors which add to the mix already in the building!</a:t>
            </a:r>
          </a:p>
          <a:p>
            <a:pPr lvl="0"/>
            <a:endParaRPr lang="en-US" sz="1200" kern="1200" dirty="0" smtClean="0">
              <a:solidFill>
                <a:schemeClr val="tx1"/>
              </a:solidFill>
              <a:latin typeface="+mn-lt"/>
              <a:ea typeface="+mn-ea"/>
              <a:cs typeface="+mn-cs"/>
            </a:endParaRPr>
          </a:p>
          <a:p>
            <a:endParaRPr lang="en-US" dirty="0" smtClean="0"/>
          </a:p>
          <a:p>
            <a:pPr>
              <a:defRPr/>
            </a:pPr>
            <a:r>
              <a:rPr lang="en-US" sz="900" b="1" u="sng" dirty="0" smtClean="0">
                <a:latin typeface="Arial" charset="0"/>
                <a:ea typeface="Arial" charset="0"/>
                <a:cs typeface="Arial" charset="0"/>
              </a:rPr>
              <a:t>Images from:  Creative</a:t>
            </a:r>
            <a:r>
              <a:rPr lang="en-US" sz="900" b="1" u="sng" baseline="0" dirty="0" smtClean="0">
                <a:latin typeface="Arial" charset="0"/>
                <a:ea typeface="Arial" charset="0"/>
                <a:cs typeface="Arial" charset="0"/>
              </a:rPr>
              <a:t> Commons:</a:t>
            </a:r>
          </a:p>
          <a:p>
            <a:pPr>
              <a:defRPr/>
            </a:pPr>
            <a:endParaRPr lang="en-US" sz="900" b="0" u="none" kern="1200" baseline="0" dirty="0" smtClean="0">
              <a:solidFill>
                <a:schemeClr val="tx1"/>
              </a:solidFill>
              <a:latin typeface="Arial" charset="0"/>
              <a:ea typeface="+mn-ea"/>
              <a:cs typeface="Arial" charset="0"/>
            </a:endParaRPr>
          </a:p>
          <a:p>
            <a:pPr>
              <a:defRPr/>
            </a:pPr>
            <a:r>
              <a:rPr lang="en-US" sz="1200" b="0" u="none" kern="1200" dirty="0" smtClean="0">
                <a:solidFill>
                  <a:schemeClr val="tx1"/>
                </a:solidFill>
                <a:latin typeface="+mn-lt"/>
                <a:ea typeface="+mn-ea"/>
                <a:cs typeface="+mn-cs"/>
              </a:rPr>
              <a:t>You</a:t>
            </a:r>
            <a:r>
              <a:rPr lang="en-US" sz="1200" b="0" u="none" kern="1200" baseline="0" dirty="0" smtClean="0">
                <a:solidFill>
                  <a:schemeClr val="tx1"/>
                </a:solidFill>
                <a:latin typeface="+mn-lt"/>
                <a:ea typeface="+mn-ea"/>
                <a:cs typeface="+mn-cs"/>
              </a:rPr>
              <a:t> </a:t>
            </a:r>
            <a:r>
              <a:rPr lang="en-US" sz="1200" b="0" kern="1200" dirty="0" smtClean="0">
                <a:solidFill>
                  <a:schemeClr val="tx1"/>
                </a:solidFill>
                <a:latin typeface="+mn-lt"/>
                <a:ea typeface="+mn-ea"/>
                <a:cs typeface="+mn-cs"/>
              </a:rPr>
              <a:t>are free:</a:t>
            </a:r>
          </a:p>
          <a:p>
            <a:pPr>
              <a:defRPr/>
            </a:pPr>
            <a:r>
              <a:rPr lang="en-US" sz="1200" b="0" kern="1200" dirty="0" smtClean="0">
                <a:solidFill>
                  <a:schemeClr val="tx1"/>
                </a:solidFill>
                <a:latin typeface="+mn-lt"/>
                <a:ea typeface="+mn-ea"/>
                <a:cs typeface="+mn-cs"/>
              </a:rPr>
              <a:t>to Share — to copy, distribute and transmit the work</a:t>
            </a:r>
          </a:p>
          <a:p>
            <a:pPr>
              <a:defRPr/>
            </a:pPr>
            <a:r>
              <a:rPr lang="en-US" sz="1200" b="0" kern="1200" dirty="0" smtClean="0">
                <a:solidFill>
                  <a:schemeClr val="tx1"/>
                </a:solidFill>
                <a:latin typeface="+mn-lt"/>
                <a:ea typeface="+mn-ea"/>
                <a:cs typeface="+mn-cs"/>
              </a:rPr>
              <a:t>to Remix — to adapt the work</a:t>
            </a:r>
          </a:p>
          <a:p>
            <a:pPr>
              <a:defRPr/>
            </a:pPr>
            <a:r>
              <a:rPr lang="en-US" sz="1200" b="0" kern="1200" dirty="0" smtClean="0">
                <a:solidFill>
                  <a:schemeClr val="tx1"/>
                </a:solidFill>
                <a:latin typeface="+mn-lt"/>
                <a:ea typeface="+mn-ea"/>
                <a:cs typeface="+mn-cs"/>
              </a:rPr>
              <a:t>Under the following conditions:</a:t>
            </a:r>
          </a:p>
          <a:p>
            <a:pPr>
              <a:defRPr/>
            </a:pPr>
            <a:r>
              <a:rPr lang="en-US" sz="1200" b="0" kern="1200" dirty="0" smtClean="0">
                <a:solidFill>
                  <a:schemeClr val="tx1"/>
                </a:solidFill>
                <a:latin typeface="+mn-lt"/>
                <a:ea typeface="+mn-ea"/>
                <a:cs typeface="+mn-cs"/>
              </a:rPr>
              <a:t>Attribution — You must attribute the work in the manner specified by the author or licensor (but not in any way that suggests that they endorse you or your use of the work).</a:t>
            </a:r>
          </a:p>
          <a:p>
            <a:pPr>
              <a:defRPr/>
            </a:pPr>
            <a:endParaRPr lang="en-US" sz="1200" b="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Image:  </a:t>
            </a:r>
            <a:r>
              <a:rPr lang="en-US" b="0" dirty="0" smtClean="0"/>
              <a:t>ThoseGuys119's </a:t>
            </a:r>
            <a:r>
              <a:rPr lang="en-US" b="0" dirty="0" err="1" smtClean="0"/>
              <a:t>photostream</a:t>
            </a:r>
            <a:endParaRPr lang="en-US" sz="1200" b="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5DD6BA3-5AAD-43D2-B8D4-A40F0F7E0E3F}"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latin typeface="+mn-lt"/>
                <a:ea typeface="+mn-ea"/>
                <a:cs typeface="+mn-cs"/>
              </a:rPr>
              <a:t>Temperature and humidity are more than comfort issues, they can cause symptoms.</a:t>
            </a:r>
          </a:p>
          <a:p>
            <a:r>
              <a:rPr lang="en-US" sz="1200" kern="1200" dirty="0" smtClean="0">
                <a:solidFill>
                  <a:schemeClr val="tx1"/>
                </a:solidFill>
                <a:latin typeface="+mn-lt"/>
                <a:ea typeface="+mn-ea"/>
                <a:cs typeface="+mn-cs"/>
              </a:rPr>
              <a:t> </a:t>
            </a:r>
          </a:p>
          <a:p>
            <a:pPr lvl="0"/>
            <a:r>
              <a:rPr lang="en-US" sz="1200" kern="1200" dirty="0" smtClean="0">
                <a:solidFill>
                  <a:schemeClr val="tx1"/>
                </a:solidFill>
                <a:latin typeface="+mn-lt"/>
                <a:ea typeface="+mn-ea"/>
                <a:cs typeface="+mn-cs"/>
              </a:rPr>
              <a:t>When temperatures are high and the relative humidity goes above 60%, people will feel very uncomfortable and sweaty, and will be less productive.</a:t>
            </a:r>
          </a:p>
          <a:p>
            <a:r>
              <a:rPr lang="en-US" sz="1200" kern="1200" dirty="0" smtClean="0">
                <a:solidFill>
                  <a:schemeClr val="tx1"/>
                </a:solidFill>
                <a:latin typeface="+mn-lt"/>
                <a:ea typeface="+mn-ea"/>
                <a:cs typeface="+mn-cs"/>
              </a:rPr>
              <a:t> </a:t>
            </a:r>
          </a:p>
          <a:p>
            <a:pPr lvl="0"/>
            <a:r>
              <a:rPr lang="en-US" sz="1200" kern="1200" dirty="0" smtClean="0">
                <a:solidFill>
                  <a:schemeClr val="tx1"/>
                </a:solidFill>
                <a:latin typeface="+mn-lt"/>
                <a:ea typeface="+mn-ea"/>
                <a:cs typeface="+mn-cs"/>
              </a:rPr>
              <a:t>On the other hand, if room temperature is high in winter and the relative humidity goes below 40%, then workers will start to complain of dry skin, eyes, nose and throat. This drying effect on the throat and nose puts people at risk for more colds and infections.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So, it’s about more than comfort, it’s about health.</a:t>
            </a:r>
          </a:p>
          <a:p>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Image:</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Power point clipart</a:t>
            </a:r>
            <a:endParaRPr lang="en-US" dirty="0"/>
          </a:p>
        </p:txBody>
      </p:sp>
      <p:sp>
        <p:nvSpPr>
          <p:cNvPr id="4" name="Slide Number Placeholder 3"/>
          <p:cNvSpPr>
            <a:spLocks noGrp="1"/>
          </p:cNvSpPr>
          <p:nvPr>
            <p:ph type="sldNum" sz="quarter" idx="10"/>
          </p:nvPr>
        </p:nvSpPr>
        <p:spPr/>
        <p:txBody>
          <a:bodyPr/>
          <a:lstStyle/>
          <a:p>
            <a:fld id="{65DD6BA3-5AAD-43D2-B8D4-A40F0F7E0E3F}"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As you know, our workplaces are filled to the brim with a variety of contaminants.  If the ventilation system is not doing its job and not flushing them out, or isn’t being maintained in good working order, we have an indoor air quality problem.</a:t>
            </a:r>
          </a:p>
          <a:p>
            <a:endParaRPr lang="en-US" dirty="0" smtClean="0"/>
          </a:p>
          <a:p>
            <a:r>
              <a:rPr lang="en-US" b="1" dirty="0" smtClean="0"/>
              <a:t>Image:</a:t>
            </a:r>
            <a:r>
              <a:rPr lang="en-US" b="1" baseline="0" dirty="0" smtClean="0"/>
              <a:t>  </a:t>
            </a:r>
            <a:r>
              <a:rPr lang="en-US" baseline="0" dirty="0" smtClean="0"/>
              <a:t>Assembled Chemical Weapons Alternatives’ </a:t>
            </a:r>
            <a:r>
              <a:rPr lang="en-US" baseline="0" dirty="0" err="1" smtClean="0"/>
              <a:t>Photostream</a:t>
            </a:r>
            <a:endParaRPr lang="en-US" dirty="0"/>
          </a:p>
        </p:txBody>
      </p:sp>
      <p:sp>
        <p:nvSpPr>
          <p:cNvPr id="4" name="Slide Number Placeholder 3"/>
          <p:cNvSpPr>
            <a:spLocks noGrp="1"/>
          </p:cNvSpPr>
          <p:nvPr>
            <p:ph type="sldNum" sz="quarter" idx="10"/>
          </p:nvPr>
        </p:nvSpPr>
        <p:spPr/>
        <p:txBody>
          <a:bodyPr/>
          <a:lstStyle/>
          <a:p>
            <a:fld id="{65DD6BA3-5AAD-43D2-B8D4-A40F0F7E0E3F}"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latin typeface="+mn-lt"/>
                <a:ea typeface="+mn-ea"/>
                <a:cs typeface="+mn-cs"/>
              </a:rPr>
              <a:t>In the building itself</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 roof, walls and poorly fitted windows and doors and poor drainage can contribute to the problems.  Anytime you have the potential for water intrusion you’ve set yourself up for damp, wet conditions and possible mold growth.</a:t>
            </a:r>
          </a:p>
          <a:p>
            <a:r>
              <a:rPr lang="en-US" sz="1200" kern="1200" dirty="0" smtClean="0">
                <a:solidFill>
                  <a:schemeClr val="tx1"/>
                </a:solidFill>
                <a:latin typeface="+mn-lt"/>
                <a:ea typeface="+mn-ea"/>
                <a:cs typeface="+mn-cs"/>
              </a:rPr>
              <a:t> </a:t>
            </a:r>
          </a:p>
          <a:p>
            <a:pPr lvl="0"/>
            <a:r>
              <a:rPr lang="en-US" sz="1200" kern="1200" dirty="0" smtClean="0">
                <a:solidFill>
                  <a:schemeClr val="tx1"/>
                </a:solidFill>
                <a:latin typeface="+mn-lt"/>
                <a:ea typeface="+mn-ea"/>
                <a:cs typeface="+mn-cs"/>
              </a:rPr>
              <a:t>Mold can be found anywhere there is moisture – it thrives on moist, organic matter.  It can grow on ceiling tiles, on and behind walls, on floors, books and paper and even inside air ducts.</a:t>
            </a:r>
          </a:p>
          <a:p>
            <a:endParaRPr lang="en-US" dirty="0" smtClean="0"/>
          </a:p>
          <a:p>
            <a:endParaRPr lang="en-US" dirty="0" smtClean="0"/>
          </a:p>
          <a:p>
            <a:r>
              <a:rPr lang="en-US" b="1" dirty="0" smtClean="0"/>
              <a:t>Image:</a:t>
            </a:r>
            <a:r>
              <a:rPr lang="en-US" b="1" baseline="0" dirty="0" smtClean="0"/>
              <a:t>  </a:t>
            </a:r>
            <a:r>
              <a:rPr lang="en-US" baseline="0" dirty="0" smtClean="0"/>
              <a:t>AFT/UFT</a:t>
            </a:r>
            <a:endParaRPr lang="en-US" dirty="0"/>
          </a:p>
        </p:txBody>
      </p:sp>
      <p:sp>
        <p:nvSpPr>
          <p:cNvPr id="4" name="Slide Number Placeholder 3"/>
          <p:cNvSpPr>
            <a:spLocks noGrp="1"/>
          </p:cNvSpPr>
          <p:nvPr>
            <p:ph type="sldNum" sz="quarter" idx="10"/>
          </p:nvPr>
        </p:nvSpPr>
        <p:spPr/>
        <p:txBody>
          <a:bodyPr/>
          <a:lstStyle/>
          <a:p>
            <a:fld id="{65DD6BA3-5AAD-43D2-B8D4-A40F0F7E0E3F}"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latin typeface="+mn-lt"/>
                <a:ea typeface="+mn-ea"/>
                <a:cs typeface="+mn-cs"/>
              </a:rPr>
              <a:t>Renovations occurring at the same time as people are in place at work can lead to exposures to the by-products of construction such as paint fumes, glues and dust.</a:t>
            </a:r>
          </a:p>
          <a:p>
            <a:r>
              <a:rPr lang="en-US" sz="1200" kern="1200" dirty="0" smtClean="0">
                <a:solidFill>
                  <a:schemeClr val="tx1"/>
                </a:solidFill>
                <a:latin typeface="+mn-lt"/>
                <a:ea typeface="+mn-ea"/>
                <a:cs typeface="+mn-cs"/>
              </a:rPr>
              <a:t> </a:t>
            </a:r>
          </a:p>
          <a:p>
            <a:pPr lvl="0"/>
            <a:r>
              <a:rPr lang="en-US" sz="1200" kern="1200" dirty="0" smtClean="0">
                <a:solidFill>
                  <a:schemeClr val="tx1"/>
                </a:solidFill>
                <a:latin typeface="+mn-lt"/>
                <a:ea typeface="+mn-ea"/>
                <a:cs typeface="+mn-cs"/>
              </a:rPr>
              <a:t>If renovations are not properly conducted  it can lead to additional  health complaints of occupants.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Image:</a:t>
            </a:r>
            <a:r>
              <a:rPr lang="en-US" b="1" baseline="0" dirty="0" smtClean="0"/>
              <a:t>  </a:t>
            </a:r>
            <a:r>
              <a:rPr lang="en-US" sz="1200" baseline="0" dirty="0" err="1" smtClean="0"/>
              <a:t>jen_kels</a:t>
            </a:r>
            <a:r>
              <a:rPr lang="en-US" sz="1200" baseline="0" dirty="0" smtClean="0"/>
              <a:t>' </a:t>
            </a:r>
            <a:r>
              <a:rPr lang="en-US" sz="1200" baseline="0" dirty="0" err="1" smtClean="0"/>
              <a:t>photostream</a:t>
            </a:r>
            <a:endParaRPr lang="en-US" sz="1200" baseline="0" dirty="0" smtClean="0"/>
          </a:p>
          <a:p>
            <a:endParaRPr lang="en-US" dirty="0" smtClean="0"/>
          </a:p>
        </p:txBody>
      </p:sp>
      <p:sp>
        <p:nvSpPr>
          <p:cNvPr id="4" name="Slide Number Placeholder 3"/>
          <p:cNvSpPr>
            <a:spLocks noGrp="1"/>
          </p:cNvSpPr>
          <p:nvPr>
            <p:ph type="sldNum" sz="quarter" idx="10"/>
          </p:nvPr>
        </p:nvSpPr>
        <p:spPr/>
        <p:txBody>
          <a:bodyPr/>
          <a:lstStyle/>
          <a:p>
            <a:fld id="{65DD6BA3-5AAD-43D2-B8D4-A40F0F7E0E3F}"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latin typeface="+mn-lt"/>
                <a:ea typeface="+mn-ea"/>
                <a:cs typeface="+mn-cs"/>
              </a:rPr>
              <a:t>Another big problem is deferred maintenance.  </a:t>
            </a:r>
          </a:p>
          <a:p>
            <a:r>
              <a:rPr lang="en-US" sz="1200" kern="1200" dirty="0" smtClean="0">
                <a:solidFill>
                  <a:schemeClr val="tx1"/>
                </a:solidFill>
                <a:latin typeface="+mn-lt"/>
                <a:ea typeface="+mn-ea"/>
                <a:cs typeface="+mn-cs"/>
              </a:rPr>
              <a:t> </a:t>
            </a:r>
          </a:p>
          <a:p>
            <a:pPr lvl="0"/>
            <a:r>
              <a:rPr lang="en-US" sz="1200" kern="1200" dirty="0" smtClean="0">
                <a:solidFill>
                  <a:schemeClr val="tx1"/>
                </a:solidFill>
                <a:latin typeface="+mn-lt"/>
                <a:ea typeface="+mn-ea"/>
                <a:cs typeface="+mn-cs"/>
              </a:rPr>
              <a:t>Hard –pressed schools, colleges, universities and public agencies often defer maintenance out of necessity due to chronic fiscal problems and underfunding of public services.</a:t>
            </a:r>
          </a:p>
          <a:p>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Example:  </a:t>
            </a:r>
            <a:r>
              <a:rPr lang="en-US" dirty="0" smtClean="0"/>
              <a:t>Fibrous glass insulation lines the inside of many air handlers and supply ducts. When damaged it releases glass fibers , which are irritating to the respiratory system.</a:t>
            </a:r>
          </a:p>
          <a:p>
            <a:endParaRPr lang="en-US" dirty="0" smtClean="0"/>
          </a:p>
          <a:p>
            <a:r>
              <a:rPr lang="en-US" b="1" dirty="0" smtClean="0"/>
              <a:t>Image:  </a:t>
            </a:r>
            <a:r>
              <a:rPr lang="en-US" dirty="0" smtClean="0"/>
              <a:t>AFT/UFT</a:t>
            </a:r>
            <a:endParaRPr lang="en-US" dirty="0"/>
          </a:p>
        </p:txBody>
      </p:sp>
      <p:sp>
        <p:nvSpPr>
          <p:cNvPr id="4" name="Slide Number Placeholder 3"/>
          <p:cNvSpPr>
            <a:spLocks noGrp="1"/>
          </p:cNvSpPr>
          <p:nvPr>
            <p:ph type="sldNum" sz="quarter" idx="10"/>
          </p:nvPr>
        </p:nvSpPr>
        <p:spPr/>
        <p:txBody>
          <a:bodyPr/>
          <a:lstStyle/>
          <a:p>
            <a:fld id="{65DD6BA3-5AAD-43D2-B8D4-A40F0F7E0E3F}"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117" name="Picture 21" descr="HealthandSafety_1A.png                                         002556EE&#10;CleverSpin                     BC25B422:"/>
          <p:cNvPicPr>
            <a:picLocks noChangeAspect="1" noChangeArrowheads="1"/>
          </p:cNvPicPr>
          <p:nvPr/>
        </p:nvPicPr>
        <p:blipFill>
          <a:blip r:embed="rId2" cstate="print"/>
          <a:srcRect/>
          <a:stretch>
            <a:fillRect/>
          </a:stretch>
        </p:blipFill>
        <p:spPr bwMode="auto">
          <a:xfrm>
            <a:off x="0" y="0"/>
            <a:ext cx="9145588" cy="6859588"/>
          </a:xfrm>
          <a:prstGeom prst="rect">
            <a:avLst/>
          </a:prstGeom>
          <a:noFill/>
        </p:spPr>
      </p:pic>
      <p:sp>
        <p:nvSpPr>
          <p:cNvPr id="4099" name="Rectangle 3"/>
          <p:cNvSpPr>
            <a:spLocks noGrp="1" noChangeArrowheads="1"/>
          </p:cNvSpPr>
          <p:nvPr>
            <p:ph type="ctrTitle"/>
          </p:nvPr>
        </p:nvSpPr>
        <p:spPr>
          <a:xfrm>
            <a:off x="1219200" y="2286000"/>
            <a:ext cx="6324600" cy="1447800"/>
          </a:xfrm>
        </p:spPr>
        <p:txBody>
          <a:bodyPr anchor="ctr"/>
          <a:lstStyle>
            <a:lvl1pPr>
              <a:defRPr sz="4400" b="1"/>
            </a:lvl1pPr>
          </a:lstStyle>
          <a:p>
            <a:r>
              <a:rPr lang="en-US" smtClean="0"/>
              <a:t>Click to edit Master title style</a:t>
            </a:r>
            <a:endParaRPr lang="en-US"/>
          </a:p>
        </p:txBody>
      </p:sp>
      <p:sp>
        <p:nvSpPr>
          <p:cNvPr id="4100" name="Rectangle 4"/>
          <p:cNvSpPr>
            <a:spLocks noGrp="1" noChangeArrowheads="1"/>
          </p:cNvSpPr>
          <p:nvPr>
            <p:ph type="subTitle" idx="1"/>
          </p:nvPr>
        </p:nvSpPr>
        <p:spPr>
          <a:xfrm>
            <a:off x="1219200" y="3886200"/>
            <a:ext cx="6400800" cy="1600200"/>
          </a:xfrm>
        </p:spPr>
        <p:txBody>
          <a:bodyPr/>
          <a:lstStyle>
            <a:lvl1pPr marL="0" indent="0">
              <a:buFontTx/>
              <a:buNone/>
              <a:defRPr/>
            </a:lvl1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C52B6C1-075C-434D-A65C-0831FA9B6C58}" type="datetimeFigureOut">
              <a:rPr lang="en-US" smtClean="0"/>
              <a:pPr/>
              <a:t>7/30/2012</a:t>
            </a:fld>
            <a:endParaRPr lang="en-US"/>
          </a:p>
        </p:txBody>
      </p:sp>
      <p:sp>
        <p:nvSpPr>
          <p:cNvPr id="5" name="Slide Number Placeholder 4"/>
          <p:cNvSpPr>
            <a:spLocks noGrp="1"/>
          </p:cNvSpPr>
          <p:nvPr>
            <p:ph type="sldNum" sz="quarter" idx="11"/>
          </p:nvPr>
        </p:nvSpPr>
        <p:spPr/>
        <p:txBody>
          <a:bodyPr/>
          <a:lstStyle>
            <a:lvl1pPr>
              <a:defRPr/>
            </a:lvl1pPr>
          </a:lstStyle>
          <a:p>
            <a:fld id="{DE025BA7-9316-48F3-B297-98546E03DF3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1350" y="304800"/>
            <a:ext cx="184785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47800" y="304800"/>
            <a:ext cx="539115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C52B6C1-075C-434D-A65C-0831FA9B6C58}" type="datetimeFigureOut">
              <a:rPr lang="en-US" smtClean="0"/>
              <a:pPr/>
              <a:t>7/30/2012</a:t>
            </a:fld>
            <a:endParaRPr lang="en-US"/>
          </a:p>
        </p:txBody>
      </p:sp>
      <p:sp>
        <p:nvSpPr>
          <p:cNvPr id="5" name="Slide Number Placeholder 4"/>
          <p:cNvSpPr>
            <a:spLocks noGrp="1"/>
          </p:cNvSpPr>
          <p:nvPr>
            <p:ph type="sldNum" sz="quarter" idx="11"/>
          </p:nvPr>
        </p:nvSpPr>
        <p:spPr/>
        <p:txBody>
          <a:bodyPr/>
          <a:lstStyle>
            <a:lvl1pPr>
              <a:defRPr/>
            </a:lvl1pPr>
          </a:lstStyle>
          <a:p>
            <a:fld id="{DE025BA7-9316-48F3-B297-98546E03DF3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C52B6C1-075C-434D-A65C-0831FA9B6C58}" type="datetimeFigureOut">
              <a:rPr lang="en-US" smtClean="0"/>
              <a:pPr/>
              <a:t>7/30/2012</a:t>
            </a:fld>
            <a:endParaRPr lang="en-US"/>
          </a:p>
        </p:txBody>
      </p:sp>
      <p:sp>
        <p:nvSpPr>
          <p:cNvPr id="5" name="Slide Number Placeholder 4"/>
          <p:cNvSpPr>
            <a:spLocks noGrp="1"/>
          </p:cNvSpPr>
          <p:nvPr>
            <p:ph type="sldNum" sz="quarter" idx="11"/>
          </p:nvPr>
        </p:nvSpPr>
        <p:spPr/>
        <p:txBody>
          <a:bodyPr/>
          <a:lstStyle>
            <a:lvl1pPr>
              <a:defRPr/>
            </a:lvl1pPr>
          </a:lstStyle>
          <a:p>
            <a:fld id="{DE025BA7-9316-48F3-B297-98546E03DF3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0C52B6C1-075C-434D-A65C-0831FA9B6C58}" type="datetimeFigureOut">
              <a:rPr lang="en-US" smtClean="0"/>
              <a:pPr/>
              <a:t>7/30/2012</a:t>
            </a:fld>
            <a:endParaRPr lang="en-US"/>
          </a:p>
        </p:txBody>
      </p:sp>
      <p:sp>
        <p:nvSpPr>
          <p:cNvPr id="5" name="Slide Number Placeholder 4"/>
          <p:cNvSpPr>
            <a:spLocks noGrp="1"/>
          </p:cNvSpPr>
          <p:nvPr>
            <p:ph type="sldNum" sz="quarter" idx="11"/>
          </p:nvPr>
        </p:nvSpPr>
        <p:spPr/>
        <p:txBody>
          <a:bodyPr/>
          <a:lstStyle>
            <a:lvl1pPr>
              <a:defRPr/>
            </a:lvl1pPr>
          </a:lstStyle>
          <a:p>
            <a:fld id="{DE025BA7-9316-48F3-B297-98546E03DF3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47800" y="1828800"/>
            <a:ext cx="36195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828800"/>
            <a:ext cx="36195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0C52B6C1-075C-434D-A65C-0831FA9B6C58}" type="datetimeFigureOut">
              <a:rPr lang="en-US" smtClean="0"/>
              <a:pPr/>
              <a:t>7/30/2012</a:t>
            </a:fld>
            <a:endParaRPr lang="en-US"/>
          </a:p>
        </p:txBody>
      </p:sp>
      <p:sp>
        <p:nvSpPr>
          <p:cNvPr id="6" name="Slide Number Placeholder 5"/>
          <p:cNvSpPr>
            <a:spLocks noGrp="1"/>
          </p:cNvSpPr>
          <p:nvPr>
            <p:ph type="sldNum" sz="quarter" idx="11"/>
          </p:nvPr>
        </p:nvSpPr>
        <p:spPr/>
        <p:txBody>
          <a:bodyPr/>
          <a:lstStyle>
            <a:lvl1pPr>
              <a:defRPr/>
            </a:lvl1pPr>
          </a:lstStyle>
          <a:p>
            <a:fld id="{DE025BA7-9316-48F3-B297-98546E03DF3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0C52B6C1-075C-434D-A65C-0831FA9B6C58}" type="datetimeFigureOut">
              <a:rPr lang="en-US" smtClean="0"/>
              <a:pPr/>
              <a:t>7/30/2012</a:t>
            </a:fld>
            <a:endParaRPr lang="en-US"/>
          </a:p>
        </p:txBody>
      </p:sp>
      <p:sp>
        <p:nvSpPr>
          <p:cNvPr id="8" name="Slide Number Placeholder 7"/>
          <p:cNvSpPr>
            <a:spLocks noGrp="1"/>
          </p:cNvSpPr>
          <p:nvPr>
            <p:ph type="sldNum" sz="quarter" idx="11"/>
          </p:nvPr>
        </p:nvSpPr>
        <p:spPr/>
        <p:txBody>
          <a:bodyPr/>
          <a:lstStyle>
            <a:lvl1pPr>
              <a:defRPr/>
            </a:lvl1pPr>
          </a:lstStyle>
          <a:p>
            <a:fld id="{DE025BA7-9316-48F3-B297-98546E03DF3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0C52B6C1-075C-434D-A65C-0831FA9B6C58}" type="datetimeFigureOut">
              <a:rPr lang="en-US" smtClean="0"/>
              <a:pPr/>
              <a:t>7/30/2012</a:t>
            </a:fld>
            <a:endParaRPr lang="en-US"/>
          </a:p>
        </p:txBody>
      </p:sp>
      <p:sp>
        <p:nvSpPr>
          <p:cNvPr id="4" name="Slide Number Placeholder 3"/>
          <p:cNvSpPr>
            <a:spLocks noGrp="1"/>
          </p:cNvSpPr>
          <p:nvPr>
            <p:ph type="sldNum" sz="quarter" idx="11"/>
          </p:nvPr>
        </p:nvSpPr>
        <p:spPr/>
        <p:txBody>
          <a:bodyPr/>
          <a:lstStyle>
            <a:lvl1pPr>
              <a:defRPr/>
            </a:lvl1pPr>
          </a:lstStyle>
          <a:p>
            <a:fld id="{DE025BA7-9316-48F3-B297-98546E03DF3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0C52B6C1-075C-434D-A65C-0831FA9B6C58}" type="datetimeFigureOut">
              <a:rPr lang="en-US" smtClean="0"/>
              <a:pPr/>
              <a:t>7/30/2012</a:t>
            </a:fld>
            <a:endParaRPr lang="en-US"/>
          </a:p>
        </p:txBody>
      </p:sp>
      <p:sp>
        <p:nvSpPr>
          <p:cNvPr id="3" name="Slide Number Placeholder 2"/>
          <p:cNvSpPr>
            <a:spLocks noGrp="1"/>
          </p:cNvSpPr>
          <p:nvPr>
            <p:ph type="sldNum" sz="quarter" idx="11"/>
          </p:nvPr>
        </p:nvSpPr>
        <p:spPr/>
        <p:txBody>
          <a:bodyPr/>
          <a:lstStyle>
            <a:lvl1pPr>
              <a:defRPr/>
            </a:lvl1pPr>
          </a:lstStyle>
          <a:p>
            <a:fld id="{DE025BA7-9316-48F3-B297-98546E03DF3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0C52B6C1-075C-434D-A65C-0831FA9B6C58}" type="datetimeFigureOut">
              <a:rPr lang="en-US" smtClean="0"/>
              <a:pPr/>
              <a:t>7/30/2012</a:t>
            </a:fld>
            <a:endParaRPr lang="en-US"/>
          </a:p>
        </p:txBody>
      </p:sp>
      <p:sp>
        <p:nvSpPr>
          <p:cNvPr id="6" name="Slide Number Placeholder 5"/>
          <p:cNvSpPr>
            <a:spLocks noGrp="1"/>
          </p:cNvSpPr>
          <p:nvPr>
            <p:ph type="sldNum" sz="quarter" idx="11"/>
          </p:nvPr>
        </p:nvSpPr>
        <p:spPr/>
        <p:txBody>
          <a:bodyPr/>
          <a:lstStyle>
            <a:lvl1pPr>
              <a:defRPr/>
            </a:lvl1pPr>
          </a:lstStyle>
          <a:p>
            <a:fld id="{DE025BA7-9316-48F3-B297-98546E03DF3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0C52B6C1-075C-434D-A65C-0831FA9B6C58}" type="datetimeFigureOut">
              <a:rPr lang="en-US" smtClean="0"/>
              <a:pPr/>
              <a:t>7/30/2012</a:t>
            </a:fld>
            <a:endParaRPr lang="en-US"/>
          </a:p>
        </p:txBody>
      </p:sp>
      <p:sp>
        <p:nvSpPr>
          <p:cNvPr id="6" name="Slide Number Placeholder 5"/>
          <p:cNvSpPr>
            <a:spLocks noGrp="1"/>
          </p:cNvSpPr>
          <p:nvPr>
            <p:ph type="sldNum" sz="quarter" idx="11"/>
          </p:nvPr>
        </p:nvSpPr>
        <p:spPr/>
        <p:txBody>
          <a:bodyPr/>
          <a:lstStyle>
            <a:lvl1pPr>
              <a:defRPr/>
            </a:lvl1pPr>
          </a:lstStyle>
          <a:p>
            <a:fld id="{DE025BA7-9316-48F3-B297-98546E03DF3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45" name="Picture 21" descr="HealthandSafety_1B.png                                         002556EE&#10;CleverSpin                     BC25B422:"/>
          <p:cNvPicPr>
            <a:picLocks noChangeAspect="1" noChangeArrowheads="1"/>
          </p:cNvPicPr>
          <p:nvPr/>
        </p:nvPicPr>
        <p:blipFill>
          <a:blip r:embed="rId13" cstate="print"/>
          <a:srcRect/>
          <a:stretch>
            <a:fillRect/>
          </a:stretch>
        </p:blipFill>
        <p:spPr bwMode="auto">
          <a:xfrm>
            <a:off x="-1588" y="0"/>
            <a:ext cx="9145588" cy="6859588"/>
          </a:xfrm>
          <a:prstGeom prst="rect">
            <a:avLst/>
          </a:prstGeom>
          <a:noFill/>
        </p:spPr>
      </p:pic>
      <p:sp>
        <p:nvSpPr>
          <p:cNvPr id="1026" name="Rectangle 2"/>
          <p:cNvSpPr>
            <a:spLocks noGrp="1" noChangeArrowheads="1"/>
          </p:cNvSpPr>
          <p:nvPr>
            <p:ph type="title"/>
          </p:nvPr>
        </p:nvSpPr>
        <p:spPr bwMode="auto">
          <a:xfrm>
            <a:off x="1447800" y="304800"/>
            <a:ext cx="7391400" cy="1371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447800" y="1828800"/>
            <a:ext cx="7391400" cy="441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1447800" y="6324600"/>
            <a:ext cx="19050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000">
                <a:latin typeface="+mn-lt"/>
              </a:defRPr>
            </a:lvl1pPr>
          </a:lstStyle>
          <a:p>
            <a:fld id="{0C52B6C1-075C-434D-A65C-0831FA9B6C58}" type="datetimeFigureOut">
              <a:rPr lang="en-US" smtClean="0"/>
              <a:pPr/>
              <a:t>7/30/2012</a:t>
            </a:fld>
            <a:endParaRPr lang="en-US"/>
          </a:p>
        </p:txBody>
      </p:sp>
      <p:sp>
        <p:nvSpPr>
          <p:cNvPr id="1030" name="Rectangle 6"/>
          <p:cNvSpPr>
            <a:spLocks noGrp="1" noChangeArrowheads="1"/>
          </p:cNvSpPr>
          <p:nvPr>
            <p:ph type="sldNum" sz="quarter" idx="4"/>
          </p:nvPr>
        </p:nvSpPr>
        <p:spPr bwMode="auto">
          <a:xfrm>
            <a:off x="6934200" y="6324600"/>
            <a:ext cx="190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chemeClr val="bg1"/>
                </a:solidFill>
                <a:latin typeface="+mn-lt"/>
              </a:defRPr>
            </a:lvl1pPr>
          </a:lstStyle>
          <a:p>
            <a:fld id="{DE025BA7-9316-48F3-B297-98546E03DF3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spcBef>
          <a:spcPct val="0"/>
        </a:spcBef>
        <a:spcAft>
          <a:spcPct val="0"/>
        </a:spcAft>
        <a:defRPr sz="4000">
          <a:solidFill>
            <a:schemeClr val="accent2"/>
          </a:solidFill>
          <a:latin typeface="+mj-lt"/>
          <a:ea typeface="+mj-ea"/>
          <a:cs typeface="+mj-cs"/>
        </a:defRPr>
      </a:lvl1pPr>
      <a:lvl2pPr algn="l" rtl="0" eaLnBrk="1" fontAlgn="base" hangingPunct="1">
        <a:spcBef>
          <a:spcPct val="0"/>
        </a:spcBef>
        <a:spcAft>
          <a:spcPct val="0"/>
        </a:spcAft>
        <a:defRPr sz="4000">
          <a:solidFill>
            <a:schemeClr val="accent2"/>
          </a:solidFill>
          <a:latin typeface="Verdana" charset="0"/>
        </a:defRPr>
      </a:lvl2pPr>
      <a:lvl3pPr algn="l" rtl="0" eaLnBrk="1" fontAlgn="base" hangingPunct="1">
        <a:spcBef>
          <a:spcPct val="0"/>
        </a:spcBef>
        <a:spcAft>
          <a:spcPct val="0"/>
        </a:spcAft>
        <a:defRPr sz="4000">
          <a:solidFill>
            <a:schemeClr val="accent2"/>
          </a:solidFill>
          <a:latin typeface="Verdana" charset="0"/>
        </a:defRPr>
      </a:lvl3pPr>
      <a:lvl4pPr algn="l" rtl="0" eaLnBrk="1" fontAlgn="base" hangingPunct="1">
        <a:spcBef>
          <a:spcPct val="0"/>
        </a:spcBef>
        <a:spcAft>
          <a:spcPct val="0"/>
        </a:spcAft>
        <a:defRPr sz="4000">
          <a:solidFill>
            <a:schemeClr val="accent2"/>
          </a:solidFill>
          <a:latin typeface="Verdana" charset="0"/>
        </a:defRPr>
      </a:lvl4pPr>
      <a:lvl5pPr algn="l" rtl="0" eaLnBrk="1" fontAlgn="base" hangingPunct="1">
        <a:spcBef>
          <a:spcPct val="0"/>
        </a:spcBef>
        <a:spcAft>
          <a:spcPct val="0"/>
        </a:spcAft>
        <a:defRPr sz="4000">
          <a:solidFill>
            <a:schemeClr val="accent2"/>
          </a:solidFill>
          <a:latin typeface="Verdana" charset="0"/>
        </a:defRPr>
      </a:lvl5pPr>
      <a:lvl6pPr marL="457200" algn="l" rtl="0" eaLnBrk="1" fontAlgn="base" hangingPunct="1">
        <a:spcBef>
          <a:spcPct val="0"/>
        </a:spcBef>
        <a:spcAft>
          <a:spcPct val="0"/>
        </a:spcAft>
        <a:defRPr sz="4000">
          <a:solidFill>
            <a:schemeClr val="accent2"/>
          </a:solidFill>
          <a:latin typeface="Verdana" charset="0"/>
        </a:defRPr>
      </a:lvl6pPr>
      <a:lvl7pPr marL="914400" algn="l" rtl="0" eaLnBrk="1" fontAlgn="base" hangingPunct="1">
        <a:spcBef>
          <a:spcPct val="0"/>
        </a:spcBef>
        <a:spcAft>
          <a:spcPct val="0"/>
        </a:spcAft>
        <a:defRPr sz="4000">
          <a:solidFill>
            <a:schemeClr val="accent2"/>
          </a:solidFill>
          <a:latin typeface="Verdana" charset="0"/>
        </a:defRPr>
      </a:lvl7pPr>
      <a:lvl8pPr marL="1371600" algn="l" rtl="0" eaLnBrk="1" fontAlgn="base" hangingPunct="1">
        <a:spcBef>
          <a:spcPct val="0"/>
        </a:spcBef>
        <a:spcAft>
          <a:spcPct val="0"/>
        </a:spcAft>
        <a:defRPr sz="4000">
          <a:solidFill>
            <a:schemeClr val="accent2"/>
          </a:solidFill>
          <a:latin typeface="Verdana" charset="0"/>
        </a:defRPr>
      </a:lvl8pPr>
      <a:lvl9pPr marL="1828800" algn="l" rtl="0" eaLnBrk="1" fontAlgn="base" hangingPunct="1">
        <a:spcBef>
          <a:spcPct val="0"/>
        </a:spcBef>
        <a:spcAft>
          <a:spcPct val="0"/>
        </a:spcAft>
        <a:defRPr sz="4000">
          <a:solidFill>
            <a:schemeClr val="accent2"/>
          </a:solidFill>
          <a:latin typeface="Verdana" charset="0"/>
        </a:defRPr>
      </a:lvl9pPr>
    </p:titleStyle>
    <p:bodyStyle>
      <a:lvl1pPr marL="342900" indent="-342900" algn="l" rtl="0" eaLnBrk="1" fontAlgn="base" hangingPunct="1">
        <a:spcBef>
          <a:spcPct val="20000"/>
        </a:spcBef>
        <a:spcAft>
          <a:spcPct val="0"/>
        </a:spcAft>
        <a:buClr>
          <a:schemeClr val="tx2"/>
        </a:buClr>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tx2"/>
        </a:buClr>
        <a:buChar char="–"/>
        <a:defRPr sz="2400">
          <a:solidFill>
            <a:schemeClr val="tx1"/>
          </a:solidFill>
          <a:latin typeface="+mn-lt"/>
        </a:defRPr>
      </a:lvl2pPr>
      <a:lvl3pPr marL="1143000" indent="-228600" algn="l" rtl="0" eaLnBrk="1" fontAlgn="base" hangingPunct="1">
        <a:spcBef>
          <a:spcPct val="20000"/>
        </a:spcBef>
        <a:spcAft>
          <a:spcPct val="0"/>
        </a:spcAft>
        <a:buClr>
          <a:schemeClr val="tx2"/>
        </a:buClr>
        <a:buChar char="•"/>
        <a:defRPr sz="2000">
          <a:solidFill>
            <a:schemeClr val="tx1"/>
          </a:solidFill>
          <a:latin typeface="+mn-lt"/>
        </a:defRPr>
      </a:lvl3pPr>
      <a:lvl4pPr marL="1600200" indent="-228600" algn="l" rtl="0" eaLnBrk="1" fontAlgn="base" hangingPunct="1">
        <a:spcBef>
          <a:spcPct val="20000"/>
        </a:spcBef>
        <a:spcAft>
          <a:spcPct val="0"/>
        </a:spcAft>
        <a:buClr>
          <a:schemeClr val="tx2"/>
        </a:buClr>
        <a:buChar char="–"/>
        <a:defRPr>
          <a:solidFill>
            <a:schemeClr val="tx1"/>
          </a:solidFill>
          <a:latin typeface="+mn-lt"/>
        </a:defRPr>
      </a:lvl4pPr>
      <a:lvl5pPr marL="2057400" indent="-228600" algn="l" rtl="0" eaLnBrk="1" fontAlgn="base" hangingPunct="1">
        <a:spcBef>
          <a:spcPct val="20000"/>
        </a:spcBef>
        <a:spcAft>
          <a:spcPct val="0"/>
        </a:spcAft>
        <a:buClr>
          <a:schemeClr val="tx2"/>
        </a:buClr>
        <a:buChar char="»"/>
        <a:defRPr>
          <a:solidFill>
            <a:schemeClr val="tx1"/>
          </a:solidFill>
          <a:latin typeface="+mn-lt"/>
        </a:defRPr>
      </a:lvl5pPr>
      <a:lvl6pPr marL="2514600" indent="-228600" algn="l" rtl="0" eaLnBrk="1" fontAlgn="base" hangingPunct="1">
        <a:spcBef>
          <a:spcPct val="20000"/>
        </a:spcBef>
        <a:spcAft>
          <a:spcPct val="0"/>
        </a:spcAft>
        <a:buClr>
          <a:schemeClr val="tx2"/>
        </a:buClr>
        <a:buChar char="»"/>
        <a:defRPr>
          <a:solidFill>
            <a:schemeClr val="tx1"/>
          </a:solidFill>
          <a:latin typeface="+mn-lt"/>
        </a:defRPr>
      </a:lvl6pPr>
      <a:lvl7pPr marL="2971800" indent="-228600" algn="l" rtl="0" eaLnBrk="1" fontAlgn="base" hangingPunct="1">
        <a:spcBef>
          <a:spcPct val="20000"/>
        </a:spcBef>
        <a:spcAft>
          <a:spcPct val="0"/>
        </a:spcAft>
        <a:buClr>
          <a:schemeClr val="tx2"/>
        </a:buClr>
        <a:buChar char="»"/>
        <a:defRPr>
          <a:solidFill>
            <a:schemeClr val="tx1"/>
          </a:solidFill>
          <a:latin typeface="+mn-lt"/>
        </a:defRPr>
      </a:lvl7pPr>
      <a:lvl8pPr marL="3429000" indent="-228600" algn="l" rtl="0" eaLnBrk="1" fontAlgn="base" hangingPunct="1">
        <a:spcBef>
          <a:spcPct val="20000"/>
        </a:spcBef>
        <a:spcAft>
          <a:spcPct val="0"/>
        </a:spcAft>
        <a:buClr>
          <a:schemeClr val="tx2"/>
        </a:buClr>
        <a:buChar char="»"/>
        <a:defRPr>
          <a:solidFill>
            <a:schemeClr val="tx1"/>
          </a:solidFill>
          <a:latin typeface="+mn-lt"/>
        </a:defRPr>
      </a:lvl8pPr>
      <a:lvl9pPr marL="3886200" indent="-228600" algn="l" rtl="0" eaLnBrk="1" fontAlgn="base" hangingPunct="1">
        <a:spcBef>
          <a:spcPct val="20000"/>
        </a:spcBef>
        <a:spcAft>
          <a:spcPct val="0"/>
        </a:spcAft>
        <a:buClr>
          <a:schemeClr val="tx2"/>
        </a:buClr>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0" y="2514600"/>
            <a:ext cx="7010400" cy="1362075"/>
          </a:xfrm>
        </p:spPr>
        <p:txBody>
          <a:bodyPr/>
          <a:lstStyle/>
          <a:p>
            <a:r>
              <a:rPr lang="en-US" dirty="0" smtClean="0">
                <a:solidFill>
                  <a:schemeClr val="tx1"/>
                </a:solidFill>
              </a:rPr>
              <a:t>Indoor air quality</a:t>
            </a:r>
            <a:endParaRPr lang="en-US" dirty="0">
              <a:solidFill>
                <a:schemeClr val="tx1"/>
              </a:solidFill>
            </a:endParaRPr>
          </a:p>
        </p:txBody>
      </p:sp>
      <p:sp>
        <p:nvSpPr>
          <p:cNvPr id="5" name="Text Placeholder 4"/>
          <p:cNvSpPr>
            <a:spLocks noGrp="1"/>
          </p:cNvSpPr>
          <p:nvPr>
            <p:ph type="body" idx="1"/>
          </p:nvPr>
        </p:nvSpPr>
        <p:spPr>
          <a:xfrm>
            <a:off x="1295400" y="4191000"/>
            <a:ext cx="7239000" cy="1500187"/>
          </a:xfrm>
        </p:spPr>
        <p:txBody>
          <a:bodyPr/>
          <a:lstStyle/>
          <a:p>
            <a:pPr algn="just"/>
            <a:r>
              <a:rPr lang="en-US" sz="1400" dirty="0">
                <a:solidFill>
                  <a:schemeClr val="tx1"/>
                </a:solidFill>
                <a:latin typeface="+mn-lt"/>
                <a:ea typeface="+mn-ea"/>
                <a:cs typeface="+mn-cs"/>
              </a:rPr>
              <a:t>“This material was produced under the grant SH-20839-SHO from the Occupational Safety and Health Administration, U.S. Department of Labor. It does not necessarily reflect the views or policies of the U.S. Department of Labor, nor does mention of trade names, commercial products, or organizations imply endorsement by the U.S. Government.”</a:t>
            </a: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smtClean="0">
                <a:solidFill>
                  <a:schemeClr val="tx1"/>
                </a:solidFill>
              </a:rPr>
              <a:t>Renovations</a:t>
            </a:r>
            <a:endParaRPr lang="en-US" sz="3600" b="1" dirty="0">
              <a:solidFill>
                <a:schemeClr val="tx1"/>
              </a:solidFill>
            </a:endParaRPr>
          </a:p>
        </p:txBody>
      </p:sp>
      <p:sp>
        <p:nvSpPr>
          <p:cNvPr id="3" name="Content Placeholder 2"/>
          <p:cNvSpPr>
            <a:spLocks noGrp="1"/>
          </p:cNvSpPr>
          <p:nvPr>
            <p:ph idx="1"/>
          </p:nvPr>
        </p:nvSpPr>
        <p:spPr>
          <a:xfrm>
            <a:off x="4419600" y="1905000"/>
            <a:ext cx="4572000" cy="4525963"/>
          </a:xfrm>
        </p:spPr>
        <p:txBody>
          <a:bodyPr>
            <a:normAutofit fontScale="92500" lnSpcReduction="10000"/>
          </a:bodyPr>
          <a:lstStyle/>
          <a:p>
            <a:pPr lvl="0"/>
            <a:r>
              <a:rPr lang="en-US" dirty="0" smtClean="0">
                <a:latin typeface="Calibri" pitchFamily="34" charset="0"/>
              </a:rPr>
              <a:t>Renovations taking place in occupied buildings can lead to exposures to the by-products of construction such as paint fumes, glues and dust.</a:t>
            </a:r>
          </a:p>
          <a:p>
            <a:pPr lvl="0">
              <a:buNone/>
            </a:pPr>
            <a:endParaRPr lang="en-US" dirty="0" smtClean="0">
              <a:latin typeface="Calibri" pitchFamily="34" charset="0"/>
            </a:endParaRPr>
          </a:p>
          <a:p>
            <a:pPr lvl="0"/>
            <a:r>
              <a:rPr lang="en-US" dirty="0" smtClean="0">
                <a:latin typeface="Calibri" pitchFamily="34" charset="0"/>
              </a:rPr>
              <a:t>Renovations not properly conducted can lead to additional health complaints from occupants.  </a:t>
            </a:r>
          </a:p>
          <a:p>
            <a:pPr>
              <a:buNone/>
            </a:pPr>
            <a:r>
              <a:rPr lang="en-US" dirty="0"/>
              <a:t> </a:t>
            </a:r>
          </a:p>
          <a:p>
            <a:endParaRPr lang="en-US" dirty="0"/>
          </a:p>
        </p:txBody>
      </p:sp>
      <p:pic>
        <p:nvPicPr>
          <p:cNvPr id="7170" name="Picture 2" descr="http://www.ledegarroofing.com/images/commercial_tar_process_lg.jpg"/>
          <p:cNvPicPr>
            <a:picLocks noChangeAspect="1" noChangeArrowheads="1"/>
          </p:cNvPicPr>
          <p:nvPr/>
        </p:nvPicPr>
        <p:blipFill>
          <a:blip r:embed="rId3" cstate="print"/>
          <a:srcRect/>
          <a:stretch>
            <a:fillRect/>
          </a:stretch>
        </p:blipFill>
        <p:spPr bwMode="auto">
          <a:xfrm>
            <a:off x="76200" y="2133600"/>
            <a:ext cx="4191000" cy="2920426"/>
          </a:xfrm>
          <a:prstGeom prst="rect">
            <a:avLst/>
          </a:prstGeom>
          <a:noFill/>
        </p:spPr>
      </p:pic>
      <p:sp>
        <p:nvSpPr>
          <p:cNvPr id="5" name="Rectangle 4"/>
          <p:cNvSpPr/>
          <p:nvPr/>
        </p:nvSpPr>
        <p:spPr>
          <a:xfrm>
            <a:off x="1066800" y="5181600"/>
            <a:ext cx="1819729" cy="215444"/>
          </a:xfrm>
          <a:prstGeom prst="rect">
            <a:avLst/>
          </a:prstGeom>
        </p:spPr>
        <p:txBody>
          <a:bodyPr wrap="none">
            <a:spAutoFit/>
          </a:bodyPr>
          <a:lstStyle/>
          <a:p>
            <a:pPr algn="ctr">
              <a:defRPr/>
            </a:pPr>
            <a:r>
              <a:rPr lang="en-US" sz="800" b="1" dirty="0" smtClean="0"/>
              <a:t>Image:  </a:t>
            </a:r>
            <a:r>
              <a:rPr lang="en-US" sz="800" dirty="0" err="1" smtClean="0"/>
              <a:t>jen_kels</a:t>
            </a:r>
            <a:r>
              <a:rPr lang="en-US" sz="800" dirty="0" smtClean="0"/>
              <a:t>' </a:t>
            </a:r>
            <a:r>
              <a:rPr lang="en-US" sz="800" dirty="0" err="1" smtClean="0"/>
              <a:t>photostream</a:t>
            </a:r>
            <a:endParaRPr lang="en-US" sz="800"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solidFill>
                  <a:schemeClr val="tx1"/>
                </a:solidFill>
                <a:ea typeface="ＭＳ Ｐゴシック" pitchFamily="34" charset="-128"/>
              </a:rPr>
              <a:t>Chronic Fiscal Problems = </a:t>
            </a:r>
            <a:br>
              <a:rPr lang="en-US" b="1" dirty="0" smtClean="0">
                <a:solidFill>
                  <a:schemeClr val="tx1"/>
                </a:solidFill>
                <a:ea typeface="ＭＳ Ｐゴシック" pitchFamily="34" charset="-128"/>
              </a:rPr>
            </a:br>
            <a:r>
              <a:rPr lang="en-US" b="1" dirty="0" smtClean="0">
                <a:solidFill>
                  <a:schemeClr val="tx1"/>
                </a:solidFill>
                <a:ea typeface="ＭＳ Ｐゴシック" pitchFamily="34" charset="-128"/>
              </a:rPr>
              <a:t>Neglected Buildings</a:t>
            </a:r>
            <a:endParaRPr lang="en-US" b="1" dirty="0">
              <a:solidFill>
                <a:schemeClr val="tx1"/>
              </a:solidFill>
            </a:endParaRPr>
          </a:p>
        </p:txBody>
      </p:sp>
      <p:sp>
        <p:nvSpPr>
          <p:cNvPr id="5" name="Rectangle 3"/>
          <p:cNvSpPr txBox="1">
            <a:spLocks noChangeArrowheads="1"/>
          </p:cNvSpPr>
          <p:nvPr/>
        </p:nvSpPr>
        <p:spPr>
          <a:xfrm>
            <a:off x="762000" y="1828800"/>
            <a:ext cx="3505200" cy="41910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600" b="0" i="0" u="none" strike="noStrike" kern="1200" cap="none" spc="0" normalizeH="0" baseline="0" noProof="0" dirty="0" smtClean="0">
                <a:ln>
                  <a:noFill/>
                </a:ln>
                <a:solidFill>
                  <a:schemeClr val="tx1"/>
                </a:solidFill>
                <a:effectLst/>
                <a:uLnTx/>
                <a:uFillTx/>
                <a:latin typeface="Calibri" pitchFamily="34" charset="0"/>
                <a:ea typeface="ＭＳ Ｐゴシック" pitchFamily="34" charset="-128"/>
              </a:rPr>
              <a:t>Hard –pressed schools, colleges, universities and public agencies often defer maintenance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1" i="0" u="none" strike="noStrike" kern="1200" cap="none" spc="0" normalizeH="0" baseline="0" noProof="0" dirty="0" smtClean="0">
              <a:ln>
                <a:noFill/>
              </a:ln>
              <a:solidFill>
                <a:schemeClr val="tx1"/>
              </a:solidFill>
              <a:effectLst/>
              <a:uLnTx/>
              <a:uFillTx/>
              <a:latin typeface="+mn-lt"/>
              <a:ea typeface="ＭＳ Ｐゴシック" pitchFamily="34" charset="-128"/>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1" i="0" u="none" strike="noStrike" kern="1200" cap="none" spc="0" normalizeH="0" baseline="0" noProof="0" dirty="0" smtClean="0">
              <a:ln>
                <a:noFill/>
              </a:ln>
              <a:solidFill>
                <a:schemeClr val="tx1"/>
              </a:solidFill>
              <a:effectLst/>
              <a:uLnTx/>
              <a:uFillTx/>
              <a:latin typeface="+mn-lt"/>
              <a:ea typeface="ＭＳ Ｐゴシック" pitchFamily="34" charset="-128"/>
              <a:cs typeface="+mn-cs"/>
            </a:endParaRPr>
          </a:p>
        </p:txBody>
      </p:sp>
      <p:pic>
        <p:nvPicPr>
          <p:cNvPr id="7" name="Picture 2" descr="P8290087.JPG                                                   000007AEpictures 12/03                 BC091ADD:"/>
          <p:cNvPicPr>
            <a:picLocks noChangeAspect="1" noChangeArrowheads="1"/>
          </p:cNvPicPr>
          <p:nvPr/>
        </p:nvPicPr>
        <p:blipFill>
          <a:blip r:embed="rId3" cstate="print"/>
          <a:srcRect/>
          <a:stretch>
            <a:fillRect/>
          </a:stretch>
        </p:blipFill>
        <p:spPr bwMode="auto">
          <a:xfrm>
            <a:off x="4303712" y="2209800"/>
            <a:ext cx="4840288" cy="3630459"/>
          </a:xfrm>
          <a:prstGeom prst="rect">
            <a:avLst/>
          </a:prstGeom>
          <a:noFill/>
        </p:spPr>
      </p:pic>
      <p:sp>
        <p:nvSpPr>
          <p:cNvPr id="8" name="Rectangle 7"/>
          <p:cNvSpPr/>
          <p:nvPr/>
        </p:nvSpPr>
        <p:spPr>
          <a:xfrm>
            <a:off x="4572000" y="5943600"/>
            <a:ext cx="4572000" cy="646331"/>
          </a:xfrm>
          <a:prstGeom prst="rect">
            <a:avLst/>
          </a:prstGeom>
        </p:spPr>
        <p:txBody>
          <a:bodyPr>
            <a:spAutoFit/>
          </a:bodyPr>
          <a:lstStyle/>
          <a:p>
            <a:r>
              <a:rPr lang="en-US" b="1" dirty="0" smtClean="0"/>
              <a:t>Damaged fibrous glass insulation </a:t>
            </a:r>
          </a:p>
          <a:p>
            <a:r>
              <a:rPr lang="en-US" b="1" dirty="0" smtClean="0"/>
              <a:t>inside the air handler</a:t>
            </a:r>
            <a:endParaRPr lang="en-US" b="1" dirty="0"/>
          </a:p>
        </p:txBody>
      </p:sp>
      <p:sp>
        <p:nvSpPr>
          <p:cNvPr id="9" name="Up Arrow 8"/>
          <p:cNvSpPr/>
          <p:nvPr/>
        </p:nvSpPr>
        <p:spPr bwMode="auto">
          <a:xfrm>
            <a:off x="6553200" y="4724400"/>
            <a:ext cx="381000" cy="1219200"/>
          </a:xfrm>
          <a:prstGeom prs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828800" y="304800"/>
            <a:ext cx="7086600" cy="1371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effectLst/>
                <a:uLnTx/>
                <a:uFillTx/>
                <a:latin typeface="+mj-lt"/>
                <a:ea typeface="ＭＳ Ｐゴシック" pitchFamily="34" charset="-128"/>
                <a:cs typeface="+mj-cs"/>
              </a:rPr>
              <a:t>So How Does a </a:t>
            </a:r>
            <a:r>
              <a:rPr lang="en-US" sz="3200" b="1" dirty="0" smtClean="0">
                <a:latin typeface="+mj-lt"/>
                <a:ea typeface="ＭＳ Ｐゴシック" pitchFamily="34" charset="-128"/>
                <a:cs typeface="+mj-cs"/>
              </a:rPr>
              <a:t>Local Union</a:t>
            </a:r>
            <a:r>
              <a:rPr kumimoji="0" lang="en-US" sz="3200" b="1" i="0" u="none" strike="noStrike" kern="1200" cap="none" spc="0" normalizeH="0" baseline="0" noProof="0" dirty="0" smtClean="0">
                <a:ln>
                  <a:noFill/>
                </a:ln>
                <a:effectLst/>
                <a:uLnTx/>
                <a:uFillTx/>
                <a:latin typeface="+mj-lt"/>
                <a:ea typeface="ＭＳ Ｐゴシック" pitchFamily="34" charset="-128"/>
                <a:cs typeface="+mj-cs"/>
              </a:rPr>
              <a:t> Address an IAQ Issue?</a:t>
            </a:r>
          </a:p>
        </p:txBody>
      </p:sp>
      <p:sp>
        <p:nvSpPr>
          <p:cNvPr id="6" name="Slide Number Placeholder 4"/>
          <p:cNvSpPr>
            <a:spLocks noGrp="1"/>
          </p:cNvSpPr>
          <p:nvPr>
            <p:ph type="sldNum" sz="quarter" idx="11"/>
          </p:nvPr>
        </p:nvSpPr>
        <p:spPr>
          <a:xfrm>
            <a:off x="76200" y="6400800"/>
            <a:ext cx="1905000" cy="304800"/>
          </a:xfrm>
          <a:noFill/>
        </p:spPr>
        <p:txBody>
          <a:bodyPr/>
          <a:lstStyle/>
          <a:p>
            <a:fld id="{2DAF7C93-23EC-42BA-BBFE-FBCAD1FD3C36}" type="slidenum">
              <a:rPr lang="en-US">
                <a:ea typeface="ＭＳ Ｐゴシック" pitchFamily="34" charset="-128"/>
              </a:rPr>
              <a:pPr/>
              <a:t>12</a:t>
            </a:fld>
            <a:endParaRPr lang="en-US">
              <a:ea typeface="ＭＳ Ｐゴシック" pitchFamily="34" charset="-128"/>
            </a:endParaRPr>
          </a:p>
        </p:txBody>
      </p:sp>
      <p:pic>
        <p:nvPicPr>
          <p:cNvPr id="7" name="Picture 6" descr="CAN-prill-walk-through-vent.jpg"/>
          <p:cNvPicPr>
            <a:picLocks noChangeAspect="1"/>
          </p:cNvPicPr>
          <p:nvPr/>
        </p:nvPicPr>
        <p:blipFill>
          <a:blip r:embed="rId3" cstate="print"/>
          <a:srcRect/>
          <a:stretch>
            <a:fillRect/>
          </a:stretch>
        </p:blipFill>
        <p:spPr bwMode="auto">
          <a:xfrm>
            <a:off x="10744200" y="2895600"/>
            <a:ext cx="2368550" cy="3421063"/>
          </a:xfrm>
          <a:prstGeom prst="rect">
            <a:avLst/>
          </a:prstGeom>
          <a:noFill/>
          <a:ln w="9525">
            <a:noFill/>
            <a:miter lim="800000"/>
            <a:headEnd/>
            <a:tailEnd/>
          </a:ln>
          <a:effectLst>
            <a:outerShdw dist="241300" dir="2700000" rotWithShape="0">
              <a:srgbClr val="808080">
                <a:alpha val="70000"/>
              </a:srgbClr>
            </a:outerShdw>
          </a:effectLst>
        </p:spPr>
      </p:pic>
      <p:pic>
        <p:nvPicPr>
          <p:cNvPr id="8" name="Picture 7" descr="FUVclean.jpg"/>
          <p:cNvPicPr>
            <a:picLocks noChangeAspect="1"/>
          </p:cNvPicPr>
          <p:nvPr/>
        </p:nvPicPr>
        <p:blipFill>
          <a:blip r:embed="rId4" cstate="print"/>
          <a:srcRect/>
          <a:stretch>
            <a:fillRect/>
          </a:stretch>
        </p:blipFill>
        <p:spPr bwMode="auto">
          <a:xfrm>
            <a:off x="-7391400" y="609600"/>
            <a:ext cx="3219450" cy="2403475"/>
          </a:xfrm>
          <a:prstGeom prst="rect">
            <a:avLst/>
          </a:prstGeom>
          <a:noFill/>
          <a:ln w="9525">
            <a:noFill/>
            <a:miter lim="800000"/>
            <a:headEnd/>
            <a:tailEnd/>
          </a:ln>
          <a:effectLst>
            <a:outerShdw dist="152400" dir="2700000" rotWithShape="0">
              <a:srgbClr val="808080">
                <a:alpha val="65999"/>
              </a:srgbClr>
            </a:outerShdw>
          </a:effectLst>
        </p:spPr>
      </p:pic>
      <p:pic>
        <p:nvPicPr>
          <p:cNvPr id="10" name="Picture 2" descr="P9060012.JPG                                                   00050F3Dolmsted                        B68BCE01:"/>
          <p:cNvPicPr>
            <a:picLocks noChangeAspect="1" noChangeArrowheads="1"/>
          </p:cNvPicPr>
          <p:nvPr/>
        </p:nvPicPr>
        <p:blipFill>
          <a:blip r:embed="rId5" cstate="print"/>
          <a:srcRect/>
          <a:stretch>
            <a:fillRect/>
          </a:stretch>
        </p:blipFill>
        <p:spPr bwMode="auto">
          <a:xfrm>
            <a:off x="914400" y="1752600"/>
            <a:ext cx="3276600" cy="2457450"/>
          </a:xfrm>
          <a:prstGeom prst="rect">
            <a:avLst/>
          </a:prstGeom>
          <a:noFill/>
        </p:spPr>
      </p:pic>
      <p:sp>
        <p:nvSpPr>
          <p:cNvPr id="12" name="Rectangle 11"/>
          <p:cNvSpPr/>
          <p:nvPr/>
        </p:nvSpPr>
        <p:spPr>
          <a:xfrm>
            <a:off x="1524000" y="3505200"/>
            <a:ext cx="2066591" cy="369332"/>
          </a:xfrm>
          <a:prstGeom prst="rect">
            <a:avLst/>
          </a:prstGeom>
        </p:spPr>
        <p:txBody>
          <a:bodyPr wrap="none">
            <a:spAutoFit/>
          </a:bodyPr>
          <a:lstStyle/>
          <a:p>
            <a:r>
              <a:rPr lang="en-US" b="1" dirty="0" smtClean="0">
                <a:solidFill>
                  <a:schemeClr val="bg1"/>
                </a:solidFill>
              </a:rPr>
              <a:t>Unit ventilator</a:t>
            </a:r>
            <a:endParaRPr lang="en-US" b="1" dirty="0">
              <a:solidFill>
                <a:schemeClr val="bg1"/>
              </a:solidFill>
            </a:endParaRPr>
          </a:p>
        </p:txBody>
      </p:sp>
      <p:pic>
        <p:nvPicPr>
          <p:cNvPr id="12289" name="Picture 1" descr="C:\Users\abahruth\AppData\Local\Microsoft\Windows\Temporary Internet Files\Content.IE5\3RBZ2Z37\MC900439824[1].png"/>
          <p:cNvPicPr>
            <a:picLocks noChangeAspect="1" noChangeArrowheads="1"/>
          </p:cNvPicPr>
          <p:nvPr/>
        </p:nvPicPr>
        <p:blipFill>
          <a:blip r:embed="rId6" cstate="print"/>
          <a:srcRect/>
          <a:stretch>
            <a:fillRect/>
          </a:stretch>
        </p:blipFill>
        <p:spPr bwMode="auto">
          <a:xfrm>
            <a:off x="5943600" y="1600200"/>
            <a:ext cx="2133143" cy="2133143"/>
          </a:xfrm>
          <a:prstGeom prst="rect">
            <a:avLst/>
          </a:prstGeom>
          <a:noFill/>
        </p:spPr>
      </p:pic>
      <p:pic>
        <p:nvPicPr>
          <p:cNvPr id="14" name="Picture 2" descr="P9250019.JPG                                                   00053F20olmsted                        B68BCE01:"/>
          <p:cNvPicPr>
            <a:picLocks noChangeAspect="1" noChangeArrowheads="1"/>
          </p:cNvPicPr>
          <p:nvPr/>
        </p:nvPicPr>
        <p:blipFill>
          <a:blip r:embed="rId7" cstate="print"/>
          <a:srcRect/>
          <a:stretch>
            <a:fillRect/>
          </a:stretch>
        </p:blipFill>
        <p:spPr bwMode="auto">
          <a:xfrm>
            <a:off x="5181600" y="3886200"/>
            <a:ext cx="3810000" cy="2857500"/>
          </a:xfrm>
          <a:prstGeom prst="rect">
            <a:avLst/>
          </a:prstGeom>
          <a:noFill/>
          <a:ln w="57150">
            <a:noFill/>
            <a:miter lim="800000"/>
            <a:headEnd/>
            <a:tailEnd/>
          </a:ln>
        </p:spPr>
      </p:pic>
      <p:sp>
        <p:nvSpPr>
          <p:cNvPr id="15" name="Rectangle 14"/>
          <p:cNvSpPr/>
          <p:nvPr/>
        </p:nvSpPr>
        <p:spPr>
          <a:xfrm>
            <a:off x="5562600" y="3886200"/>
            <a:ext cx="3193162" cy="381000"/>
          </a:xfrm>
          <a:prstGeom prst="rect">
            <a:avLst/>
          </a:prstGeom>
        </p:spPr>
        <p:txBody>
          <a:bodyPr wrap="square">
            <a:spAutoFit/>
          </a:bodyPr>
          <a:lstStyle/>
          <a:p>
            <a:pPr algn="ctr"/>
            <a:r>
              <a:rPr lang="en-US" b="1" dirty="0" smtClean="0"/>
              <a:t>HVAC Unit</a:t>
            </a:r>
            <a:endParaRPr lang="en-US" b="1" dirty="0"/>
          </a:p>
        </p:txBody>
      </p:sp>
      <p:pic>
        <p:nvPicPr>
          <p:cNvPr id="12291" name="Picture 3" descr="C:\Users\abahruth\AppData\Local\Microsoft\Windows\Temporary Internet Files\Content.IE5\92FAG4F6\MC900297567[1].wmf"/>
          <p:cNvPicPr>
            <a:picLocks noChangeAspect="1" noChangeArrowheads="1"/>
          </p:cNvPicPr>
          <p:nvPr/>
        </p:nvPicPr>
        <p:blipFill>
          <a:blip r:embed="rId8" cstate="print"/>
          <a:srcRect/>
          <a:stretch>
            <a:fillRect/>
          </a:stretch>
        </p:blipFill>
        <p:spPr bwMode="auto">
          <a:xfrm>
            <a:off x="1752600" y="4800600"/>
            <a:ext cx="2767771" cy="14478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74638"/>
            <a:ext cx="6781800" cy="1143000"/>
          </a:xfrm>
        </p:spPr>
        <p:txBody>
          <a:bodyPr/>
          <a:lstStyle/>
          <a:p>
            <a:pPr algn="ctr"/>
            <a:r>
              <a:rPr lang="en-US" sz="3600" b="1" dirty="0" smtClean="0">
                <a:solidFill>
                  <a:schemeClr val="tx1"/>
                </a:solidFill>
              </a:rPr>
              <a:t>Helpful Tests</a:t>
            </a:r>
            <a:endParaRPr lang="en-US" sz="3600" b="1" dirty="0">
              <a:solidFill>
                <a:schemeClr val="tx1"/>
              </a:solidFill>
            </a:endParaRPr>
          </a:p>
        </p:txBody>
      </p:sp>
      <p:sp>
        <p:nvSpPr>
          <p:cNvPr id="4" name="Text Placeholder 3"/>
          <p:cNvSpPr>
            <a:spLocks noGrp="1"/>
          </p:cNvSpPr>
          <p:nvPr>
            <p:ph type="body" idx="1"/>
          </p:nvPr>
        </p:nvSpPr>
        <p:spPr>
          <a:xfrm>
            <a:off x="836612" y="1535113"/>
            <a:ext cx="4040188" cy="639762"/>
          </a:xfrm>
        </p:spPr>
        <p:txBody>
          <a:bodyPr/>
          <a:lstStyle/>
          <a:p>
            <a:r>
              <a:rPr lang="en-US" dirty="0" smtClean="0"/>
              <a:t>Carbon Dioxide C0</a:t>
            </a:r>
            <a:r>
              <a:rPr lang="en-US" baseline="-25000" dirty="0" smtClean="0"/>
              <a:t>2</a:t>
            </a:r>
            <a:endParaRPr lang="en-US" dirty="0"/>
          </a:p>
        </p:txBody>
      </p:sp>
      <p:sp>
        <p:nvSpPr>
          <p:cNvPr id="5" name="Content Placeholder 4"/>
          <p:cNvSpPr>
            <a:spLocks noGrp="1"/>
          </p:cNvSpPr>
          <p:nvPr>
            <p:ph sz="half" idx="2"/>
          </p:nvPr>
        </p:nvSpPr>
        <p:spPr>
          <a:xfrm>
            <a:off x="836612" y="2174875"/>
            <a:ext cx="4040188" cy="3951288"/>
          </a:xfrm>
        </p:spPr>
        <p:txBody>
          <a:bodyPr/>
          <a:lstStyle/>
          <a:p>
            <a:r>
              <a:rPr lang="en-US" sz="2800" dirty="0" smtClean="0">
                <a:latin typeface="Calibri" pitchFamily="34" charset="0"/>
              </a:rPr>
              <a:t>Exhaled breath</a:t>
            </a:r>
          </a:p>
          <a:p>
            <a:r>
              <a:rPr lang="en-US" sz="2800" dirty="0" smtClean="0">
                <a:latin typeface="Calibri" pitchFamily="34" charset="0"/>
              </a:rPr>
              <a:t>Indicator Gas</a:t>
            </a:r>
          </a:p>
          <a:p>
            <a:r>
              <a:rPr lang="en-US" sz="2800" dirty="0" smtClean="0">
                <a:latin typeface="Calibri" pitchFamily="34" charset="0"/>
              </a:rPr>
              <a:t>Let’s us know other contaminants are building up if levels increase</a:t>
            </a:r>
          </a:p>
          <a:p>
            <a:r>
              <a:rPr lang="en-US" sz="2800" dirty="0" smtClean="0">
                <a:latin typeface="Calibri" pitchFamily="34" charset="0"/>
              </a:rPr>
              <a:t>Will result in symptoms and complaints increasing</a:t>
            </a:r>
            <a:endParaRPr lang="en-US" sz="2800" dirty="0">
              <a:latin typeface="Calibri" pitchFamily="34" charset="0"/>
            </a:endParaRPr>
          </a:p>
        </p:txBody>
      </p:sp>
      <p:sp>
        <p:nvSpPr>
          <p:cNvPr id="6" name="Text Placeholder 5"/>
          <p:cNvSpPr>
            <a:spLocks noGrp="1"/>
          </p:cNvSpPr>
          <p:nvPr>
            <p:ph type="body" sz="quarter" idx="3"/>
          </p:nvPr>
        </p:nvSpPr>
        <p:spPr>
          <a:xfrm>
            <a:off x="4873625" y="1905000"/>
            <a:ext cx="4041775" cy="639762"/>
          </a:xfrm>
        </p:spPr>
        <p:txBody>
          <a:bodyPr/>
          <a:lstStyle/>
          <a:p>
            <a:r>
              <a:rPr lang="en-US" dirty="0" smtClean="0"/>
              <a:t>Temperature and Humidity</a:t>
            </a:r>
            <a:endParaRPr lang="en-US" dirty="0"/>
          </a:p>
        </p:txBody>
      </p:sp>
      <p:sp>
        <p:nvSpPr>
          <p:cNvPr id="7" name="Content Placeholder 6"/>
          <p:cNvSpPr>
            <a:spLocks noGrp="1"/>
          </p:cNvSpPr>
          <p:nvPr>
            <p:ph sz="quarter" idx="4"/>
          </p:nvPr>
        </p:nvSpPr>
        <p:spPr>
          <a:xfrm>
            <a:off x="5026025" y="2754312"/>
            <a:ext cx="4041775" cy="3951288"/>
          </a:xfrm>
        </p:spPr>
        <p:txBody>
          <a:bodyPr/>
          <a:lstStyle/>
          <a:p>
            <a:r>
              <a:rPr lang="en-US" sz="2800" dirty="0" smtClean="0">
                <a:latin typeface="Calibri" pitchFamily="34" charset="0"/>
              </a:rPr>
              <a:t>Use to track daily patterns</a:t>
            </a:r>
          </a:p>
          <a:p>
            <a:r>
              <a:rPr lang="en-US" sz="2800" dirty="0" smtClean="0">
                <a:latin typeface="Calibri" pitchFamily="34" charset="0"/>
              </a:rPr>
              <a:t>Can help to create a picture of what’s going on in different parts of the building</a:t>
            </a:r>
            <a:endParaRPr lang="en-US" sz="2800" dirty="0">
              <a:latin typeface="Calibri"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smtClean="0">
                <a:solidFill>
                  <a:schemeClr val="tx1"/>
                </a:solidFill>
              </a:rPr>
              <a:t>Detective Work is Key</a:t>
            </a:r>
            <a:endParaRPr lang="en-US" sz="3600" b="1" dirty="0">
              <a:solidFill>
                <a:schemeClr val="tx1"/>
              </a:solidFill>
            </a:endParaRPr>
          </a:p>
        </p:txBody>
      </p:sp>
      <p:sp>
        <p:nvSpPr>
          <p:cNvPr id="3" name="Content Placeholder 2"/>
          <p:cNvSpPr>
            <a:spLocks noGrp="1"/>
          </p:cNvSpPr>
          <p:nvPr>
            <p:ph idx="1"/>
          </p:nvPr>
        </p:nvSpPr>
        <p:spPr>
          <a:xfrm>
            <a:off x="990600" y="990600"/>
            <a:ext cx="5638800" cy="4876800"/>
          </a:xfrm>
        </p:spPr>
        <p:txBody>
          <a:bodyPr>
            <a:normAutofit fontScale="25000" lnSpcReduction="20000"/>
          </a:bodyPr>
          <a:lstStyle/>
          <a:p>
            <a:pPr>
              <a:buNone/>
            </a:pPr>
            <a:endParaRPr lang="en-US" sz="5600" dirty="0">
              <a:latin typeface="Calibri" pitchFamily="34" charset="0"/>
            </a:endParaRPr>
          </a:p>
          <a:p>
            <a:pPr lvl="0"/>
            <a:r>
              <a:rPr lang="en-US" sz="11200" b="1" dirty="0" smtClean="0">
                <a:latin typeface="Calibri" pitchFamily="34" charset="0"/>
              </a:rPr>
              <a:t>What’s the complaint?:   </a:t>
            </a:r>
            <a:r>
              <a:rPr lang="en-US" sz="11200" dirty="0" smtClean="0">
                <a:latin typeface="Calibri" pitchFamily="34" charset="0"/>
              </a:rPr>
              <a:t>Temperature?  Odors?  Moisture/humidity?  Stale Air?  Different complaints?  Any patterns?</a:t>
            </a:r>
          </a:p>
          <a:p>
            <a:pPr>
              <a:buNone/>
            </a:pPr>
            <a:r>
              <a:rPr lang="en-US" sz="11200" dirty="0">
                <a:latin typeface="Calibri" pitchFamily="34" charset="0"/>
              </a:rPr>
              <a:t> </a:t>
            </a:r>
          </a:p>
          <a:p>
            <a:pPr lvl="0"/>
            <a:r>
              <a:rPr lang="en-US" sz="11200" b="1" dirty="0" smtClean="0">
                <a:latin typeface="Calibri" pitchFamily="34" charset="0"/>
              </a:rPr>
              <a:t>Who is affected?:  </a:t>
            </a:r>
            <a:r>
              <a:rPr lang="en-US" sz="11200" dirty="0" smtClean="0">
                <a:latin typeface="Calibri" pitchFamily="34" charset="0"/>
              </a:rPr>
              <a:t>Some people and not others?  Do symptoms clear up soon after leaving the building?</a:t>
            </a:r>
            <a:r>
              <a:rPr lang="en-US" sz="11200" dirty="0">
                <a:latin typeface="Calibri" pitchFamily="34" charset="0"/>
              </a:rPr>
              <a:t> </a:t>
            </a:r>
            <a:endParaRPr lang="en-US" sz="11200" dirty="0" smtClean="0">
              <a:latin typeface="Calibri" pitchFamily="34" charset="0"/>
            </a:endParaRPr>
          </a:p>
          <a:p>
            <a:pPr lvl="0"/>
            <a:endParaRPr lang="en-US" sz="11200" dirty="0">
              <a:latin typeface="Calibri" pitchFamily="34" charset="0"/>
            </a:endParaRPr>
          </a:p>
          <a:p>
            <a:pPr lvl="0"/>
            <a:r>
              <a:rPr lang="en-US" sz="11200" b="1" dirty="0" smtClean="0">
                <a:latin typeface="Calibri" pitchFamily="34" charset="0"/>
              </a:rPr>
              <a:t>Where’s the problem?:  </a:t>
            </a:r>
            <a:r>
              <a:rPr lang="en-US" sz="11200" dirty="0" smtClean="0">
                <a:latin typeface="Calibri" pitchFamily="34" charset="0"/>
              </a:rPr>
              <a:t>Are symptoms present all over the building or in just a certain area?</a:t>
            </a:r>
          </a:p>
          <a:p>
            <a:pPr>
              <a:buNone/>
            </a:pPr>
            <a:r>
              <a:rPr lang="en-US" sz="4400" dirty="0"/>
              <a:t> </a:t>
            </a:r>
          </a:p>
          <a:p>
            <a:pPr>
              <a:buNone/>
            </a:pPr>
            <a:r>
              <a:rPr lang="en-US" dirty="0"/>
              <a:t> </a:t>
            </a:r>
          </a:p>
          <a:p>
            <a:endParaRPr lang="en-US" dirty="0"/>
          </a:p>
        </p:txBody>
      </p:sp>
      <p:pic>
        <p:nvPicPr>
          <p:cNvPr id="8199" name="Picture 7" descr="C:\Users\abahruth\AppData\Local\Microsoft\Windows\Temporary Internet Files\Content.IE5\BUYVDZDF\MC900212491[1].wmf"/>
          <p:cNvPicPr>
            <a:picLocks noChangeAspect="1" noChangeArrowheads="1"/>
          </p:cNvPicPr>
          <p:nvPr/>
        </p:nvPicPr>
        <p:blipFill>
          <a:blip r:embed="rId3" cstate="print"/>
          <a:srcRect/>
          <a:stretch>
            <a:fillRect/>
          </a:stretch>
        </p:blipFill>
        <p:spPr bwMode="auto">
          <a:xfrm>
            <a:off x="6274877" y="2590800"/>
            <a:ext cx="2792923" cy="26670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sz="3600" b="1" dirty="0" smtClean="0">
                <a:solidFill>
                  <a:schemeClr val="tx1"/>
                </a:solidFill>
              </a:rPr>
              <a:t>Detective Work is Key</a:t>
            </a:r>
            <a:endParaRPr lang="en-US" sz="3600" b="1" dirty="0">
              <a:solidFill>
                <a:schemeClr val="tx1"/>
              </a:solidFill>
            </a:endParaRPr>
          </a:p>
        </p:txBody>
      </p:sp>
      <p:sp>
        <p:nvSpPr>
          <p:cNvPr id="4" name="Content Placeholder 3"/>
          <p:cNvSpPr>
            <a:spLocks noGrp="1"/>
          </p:cNvSpPr>
          <p:nvPr>
            <p:ph idx="1"/>
          </p:nvPr>
        </p:nvSpPr>
        <p:spPr>
          <a:xfrm>
            <a:off x="2971800" y="1447800"/>
            <a:ext cx="5638800" cy="4419600"/>
          </a:xfrm>
        </p:spPr>
        <p:txBody>
          <a:bodyPr/>
          <a:lstStyle/>
          <a:p>
            <a:pPr lvl="0"/>
            <a:r>
              <a:rPr lang="en-US" b="1" dirty="0" smtClean="0">
                <a:latin typeface="Calibri" pitchFamily="34" charset="0"/>
              </a:rPr>
              <a:t>When does it occur?:   </a:t>
            </a:r>
            <a:r>
              <a:rPr lang="en-US" dirty="0" smtClean="0">
                <a:latin typeface="Calibri" pitchFamily="34" charset="0"/>
              </a:rPr>
              <a:t>Every day?  Late afternoon?  After a rainstorm?  Seasonally?  With certain building activities?  Anything happen recently at the workplace that could affect the air quality?</a:t>
            </a:r>
          </a:p>
          <a:p>
            <a:endParaRPr lang="en-US" dirty="0" smtClean="0">
              <a:latin typeface="Calibri" pitchFamily="34" charset="0"/>
            </a:endParaRPr>
          </a:p>
          <a:p>
            <a:pPr lvl="0"/>
            <a:r>
              <a:rPr lang="en-US" b="1" dirty="0" smtClean="0">
                <a:latin typeface="Calibri" pitchFamily="34" charset="0"/>
              </a:rPr>
              <a:t>Why is it happening?  </a:t>
            </a:r>
            <a:r>
              <a:rPr lang="en-US" dirty="0" smtClean="0">
                <a:latin typeface="Calibri" pitchFamily="34" charset="0"/>
              </a:rPr>
              <a:t>Roof leak?  Pesticide spraying?  Vocational classes? Buses idling?</a:t>
            </a:r>
            <a:endParaRPr lang="en-US" dirty="0">
              <a:latin typeface="Calibri" pitchFamily="34" charset="0"/>
            </a:endParaRPr>
          </a:p>
        </p:txBody>
      </p:sp>
      <p:pic>
        <p:nvPicPr>
          <p:cNvPr id="6145" name="Picture 1" descr="C:\Users\abahruth\AppData\Local\Microsoft\Windows\Temporary Internet Files\Content.IE5\BUYVDZDF\MM900282788[1].gif"/>
          <p:cNvPicPr>
            <a:picLocks noChangeAspect="1" noChangeArrowheads="1" noCrop="1"/>
          </p:cNvPicPr>
          <p:nvPr/>
        </p:nvPicPr>
        <p:blipFill>
          <a:blip r:embed="rId3" cstate="print"/>
          <a:srcRect/>
          <a:stretch>
            <a:fillRect/>
          </a:stretch>
        </p:blipFill>
        <p:spPr bwMode="auto">
          <a:xfrm>
            <a:off x="100012" y="2590800"/>
            <a:ext cx="2871788" cy="27432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solidFill>
                  <a:schemeClr val="tx1"/>
                </a:solidFill>
              </a:rPr>
              <a:t>New Jersey PEOSH </a:t>
            </a:r>
            <a:br>
              <a:rPr lang="en-US" sz="3600" b="1" dirty="0" smtClean="0">
                <a:solidFill>
                  <a:schemeClr val="tx1"/>
                </a:solidFill>
              </a:rPr>
            </a:br>
            <a:r>
              <a:rPr lang="en-US" sz="3600" b="1" dirty="0" smtClean="0">
                <a:solidFill>
                  <a:schemeClr val="tx1"/>
                </a:solidFill>
              </a:rPr>
              <a:t>Indoor Air Quality Standard</a:t>
            </a:r>
            <a:endParaRPr lang="en-US" sz="3600" b="1" dirty="0">
              <a:solidFill>
                <a:schemeClr val="tx1"/>
              </a:solidFill>
            </a:endParaRPr>
          </a:p>
        </p:txBody>
      </p:sp>
      <p:sp>
        <p:nvSpPr>
          <p:cNvPr id="3" name="Content Placeholder 2"/>
          <p:cNvSpPr>
            <a:spLocks noGrp="1"/>
          </p:cNvSpPr>
          <p:nvPr>
            <p:ph idx="1"/>
          </p:nvPr>
        </p:nvSpPr>
        <p:spPr/>
        <p:txBody>
          <a:bodyPr/>
          <a:lstStyle/>
          <a:p>
            <a:r>
              <a:rPr lang="en-US" sz="3200" dirty="0" smtClean="0">
                <a:latin typeface="Calibri" pitchFamily="34" charset="0"/>
              </a:rPr>
              <a:t>Requires public employers to:</a:t>
            </a:r>
          </a:p>
          <a:p>
            <a:pPr lvl="1"/>
            <a:r>
              <a:rPr lang="en-US" sz="2800" dirty="0" smtClean="0">
                <a:latin typeface="Calibri" pitchFamily="34" charset="0"/>
              </a:rPr>
              <a:t>Identify a designated person responsible for complying with standard</a:t>
            </a:r>
          </a:p>
          <a:p>
            <a:pPr lvl="1"/>
            <a:r>
              <a:rPr lang="en-US" sz="2800" dirty="0" smtClean="0">
                <a:latin typeface="Calibri" pitchFamily="34" charset="0"/>
              </a:rPr>
              <a:t>Develop a written plan describing how they will achieve compliance with standard</a:t>
            </a:r>
          </a:p>
          <a:p>
            <a:pPr lvl="1"/>
            <a:r>
              <a:rPr lang="en-US" sz="2800" dirty="0" smtClean="0">
                <a:latin typeface="Calibri" pitchFamily="34" charset="0"/>
              </a:rPr>
              <a:t>Establish and follow a preventative maintenance schedule as per manufacturer’s recommendations</a:t>
            </a:r>
          </a:p>
          <a:p>
            <a:pPr lvl="1"/>
            <a:r>
              <a:rPr lang="en-US" sz="2800" dirty="0" smtClean="0">
                <a:latin typeface="Calibri" pitchFamily="34" charset="0"/>
              </a:rPr>
              <a:t>Promptly investigate employee complaints</a:t>
            </a:r>
          </a:p>
          <a:p>
            <a:pPr lvl="1"/>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smtClean="0">
                <a:solidFill>
                  <a:schemeClr val="tx1"/>
                </a:solidFill>
              </a:rPr>
              <a:t>Laws and Regulations that may Help Reduce IAQ Exposures</a:t>
            </a:r>
            <a:endParaRPr lang="en-US" sz="3200" b="1" dirty="0">
              <a:solidFill>
                <a:schemeClr val="tx1"/>
              </a:solidFill>
            </a:endParaRPr>
          </a:p>
        </p:txBody>
      </p:sp>
      <p:sp>
        <p:nvSpPr>
          <p:cNvPr id="3" name="Content Placeholder 2"/>
          <p:cNvSpPr>
            <a:spLocks noGrp="1"/>
          </p:cNvSpPr>
          <p:nvPr>
            <p:ph idx="1"/>
          </p:nvPr>
        </p:nvSpPr>
        <p:spPr>
          <a:xfrm>
            <a:off x="1066800" y="1600200"/>
            <a:ext cx="4495800" cy="4525963"/>
          </a:xfrm>
        </p:spPr>
        <p:txBody>
          <a:bodyPr/>
          <a:lstStyle/>
          <a:p>
            <a:r>
              <a:rPr lang="en-US" sz="3200" b="1" dirty="0" smtClean="0">
                <a:latin typeface="Calibri" pitchFamily="34" charset="0"/>
              </a:rPr>
              <a:t>OSHA Hazard Communication Standard</a:t>
            </a:r>
          </a:p>
          <a:p>
            <a:pPr lvl="1"/>
            <a:r>
              <a:rPr lang="en-US" sz="2800" dirty="0" smtClean="0">
                <a:latin typeface="Calibri" pitchFamily="34" charset="0"/>
              </a:rPr>
              <a:t>Labeling of all containers</a:t>
            </a:r>
          </a:p>
          <a:p>
            <a:pPr lvl="1"/>
            <a:r>
              <a:rPr lang="en-US" sz="2800" dirty="0" smtClean="0">
                <a:latin typeface="Calibri" pitchFamily="34" charset="0"/>
              </a:rPr>
              <a:t>Material Safety Data Sheets (MSDS)</a:t>
            </a:r>
          </a:p>
          <a:p>
            <a:r>
              <a:rPr lang="en-US" sz="3200" b="1" dirty="0" smtClean="0">
                <a:latin typeface="Calibri" pitchFamily="34" charset="0"/>
              </a:rPr>
              <a:t>Pesticide application laws for schools</a:t>
            </a:r>
          </a:p>
        </p:txBody>
      </p:sp>
      <p:pic>
        <p:nvPicPr>
          <p:cNvPr id="4097" name="Picture 1"/>
          <p:cNvPicPr>
            <a:picLocks noChangeAspect="1" noChangeArrowheads="1"/>
          </p:cNvPicPr>
          <p:nvPr/>
        </p:nvPicPr>
        <p:blipFill>
          <a:blip r:embed="rId3" cstate="print"/>
          <a:srcRect/>
          <a:stretch>
            <a:fillRect/>
          </a:stretch>
        </p:blipFill>
        <p:spPr bwMode="auto">
          <a:xfrm>
            <a:off x="5334000" y="2590800"/>
            <a:ext cx="3657600" cy="2743200"/>
          </a:xfrm>
          <a:prstGeom prst="rect">
            <a:avLst/>
          </a:prstGeom>
          <a:noFill/>
          <a:ln w="9525">
            <a:noFill/>
            <a:miter lim="800000"/>
            <a:headEnd/>
            <a:tailEnd/>
          </a:ln>
        </p:spPr>
      </p:pic>
      <p:sp>
        <p:nvSpPr>
          <p:cNvPr id="6" name="Rectangle 5"/>
          <p:cNvSpPr/>
          <p:nvPr/>
        </p:nvSpPr>
        <p:spPr>
          <a:xfrm>
            <a:off x="6477000" y="5334000"/>
            <a:ext cx="1891865" cy="215444"/>
          </a:xfrm>
          <a:prstGeom prst="rect">
            <a:avLst/>
          </a:prstGeom>
        </p:spPr>
        <p:txBody>
          <a:bodyPr wrap="none">
            <a:spAutoFit/>
          </a:bodyPr>
          <a:lstStyle/>
          <a:p>
            <a:pPr>
              <a:defRPr/>
            </a:pPr>
            <a:r>
              <a:rPr lang="en-US" sz="800" b="1" dirty="0" smtClean="0"/>
              <a:t>Image:  </a:t>
            </a:r>
            <a:r>
              <a:rPr lang="en-US" sz="800" dirty="0" err="1" smtClean="0"/>
              <a:t>nebarnix's</a:t>
            </a:r>
            <a:r>
              <a:rPr lang="en-US" sz="800" dirty="0" smtClean="0"/>
              <a:t> </a:t>
            </a:r>
            <a:r>
              <a:rPr lang="en-US" sz="800" dirty="0" err="1" smtClean="0"/>
              <a:t>photostream</a:t>
            </a:r>
            <a:endParaRPr lang="en-US" sz="800" dirty="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1"/>
          </p:nvPr>
        </p:nvSpPr>
        <p:spPr>
          <a:xfrm>
            <a:off x="228600" y="6477000"/>
            <a:ext cx="1752600" cy="228600"/>
          </a:xfrm>
          <a:noFill/>
        </p:spPr>
        <p:txBody>
          <a:bodyPr/>
          <a:lstStyle/>
          <a:p>
            <a:fld id="{B6E06BED-BCE5-4129-8CC4-8ED7ACF53D3B}" type="slidenum">
              <a:rPr lang="en-US">
                <a:ea typeface="ＭＳ Ｐゴシック" pitchFamily="34" charset="-128"/>
              </a:rPr>
              <a:pPr/>
              <a:t>18</a:t>
            </a:fld>
            <a:endParaRPr lang="en-US">
              <a:ea typeface="ＭＳ Ｐゴシック" pitchFamily="34" charset="-128"/>
            </a:endParaRPr>
          </a:p>
        </p:txBody>
      </p:sp>
      <p:sp>
        <p:nvSpPr>
          <p:cNvPr id="5" name="Rectangle 2"/>
          <p:cNvSpPr txBox="1">
            <a:spLocks noChangeArrowheads="1"/>
          </p:cNvSpPr>
          <p:nvPr/>
        </p:nvSpPr>
        <p:spPr>
          <a:xfrm>
            <a:off x="1600200" y="457200"/>
            <a:ext cx="7007352" cy="1028700"/>
          </a:xfrm>
          <a:prstGeom prst="rect">
            <a:avLst/>
          </a:prstGeom>
        </p:spPr>
        <p:txBody>
          <a:bodyPr vert="horz" lIns="91440" tIns="45720" rIns="91440" bIns="45720" rtlCol="0" anchor="ctr">
            <a:normAutofit fontScale="8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solidFill>
                <a:effectLst/>
                <a:uLnTx/>
                <a:uFillTx/>
                <a:latin typeface="+mj-lt"/>
                <a:ea typeface="ＭＳ Ｐゴシック" pitchFamily="34" charset="-128"/>
                <a:cs typeface="+mj-cs"/>
              </a:rPr>
              <a:t>Use Your Union Structure! </a:t>
            </a:r>
          </a:p>
        </p:txBody>
      </p:sp>
      <p:sp>
        <p:nvSpPr>
          <p:cNvPr id="6" name="Rectangle 3"/>
          <p:cNvSpPr txBox="1">
            <a:spLocks noChangeArrowheads="1"/>
          </p:cNvSpPr>
          <p:nvPr/>
        </p:nvSpPr>
        <p:spPr>
          <a:xfrm>
            <a:off x="2057400" y="1676400"/>
            <a:ext cx="6934200" cy="5334000"/>
          </a:xfrm>
          <a:prstGeom prst="rect">
            <a:avLst/>
          </a:prstGeom>
        </p:spPr>
        <p:txBody>
          <a:bodyPr vert="horz" lIns="91440" tIns="45720" rIns="91440" bIns="45720" rtlCol="0">
            <a:normAutofit fontScale="62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v"/>
              <a:tabLst/>
              <a:defRPr/>
            </a:pPr>
            <a:endParaRPr lang="en-US" sz="2400" dirty="0" smtClean="0">
              <a:ea typeface="ＭＳ Ｐゴシック" pitchFamily="34" charset="-128"/>
            </a:endParaRPr>
          </a:p>
          <a:p>
            <a:pPr marL="342900" marR="0" lvl="0" indent="-342900" algn="l" defTabSz="914400" rtl="0" eaLnBrk="1" fontAlgn="auto" latinLnBrk="0" hangingPunct="1">
              <a:lnSpc>
                <a:spcPct val="100000"/>
              </a:lnSpc>
              <a:spcBef>
                <a:spcPct val="20000"/>
              </a:spcBef>
              <a:spcAft>
                <a:spcPts val="0"/>
              </a:spcAft>
              <a:buClrTx/>
              <a:buSzTx/>
              <a:buFont typeface="Verdana" pitchFamily="34" charset="0"/>
              <a:buChar char="•"/>
              <a:tabLst/>
              <a:defRPr/>
            </a:pPr>
            <a:r>
              <a:rPr kumimoji="0" lang="en-US" sz="4000" b="0" i="0" u="none" strike="noStrike" kern="1200" cap="none" spc="0" normalizeH="0" baseline="0" noProof="0" dirty="0" smtClean="0">
                <a:ln>
                  <a:noFill/>
                </a:ln>
                <a:solidFill>
                  <a:schemeClr val="tx1"/>
                </a:solidFill>
                <a:effectLst/>
                <a:uLnTx/>
                <a:uFillTx/>
                <a:latin typeface="Calibri" pitchFamily="34" charset="0"/>
                <a:ea typeface="ＭＳ Ｐゴシック" pitchFamily="34" charset="-128"/>
              </a:rPr>
              <a:t>Form a health &amp; safety committee </a:t>
            </a:r>
          </a:p>
          <a:p>
            <a:pPr marL="342900" marR="0" lvl="0" indent="-342900" algn="l" defTabSz="914400" rtl="0" eaLnBrk="1" fontAlgn="auto" latinLnBrk="0" hangingPunct="1">
              <a:lnSpc>
                <a:spcPct val="100000"/>
              </a:lnSpc>
              <a:spcBef>
                <a:spcPct val="20000"/>
              </a:spcBef>
              <a:spcAft>
                <a:spcPts val="0"/>
              </a:spcAft>
              <a:buClrTx/>
              <a:buSzTx/>
              <a:buFont typeface="Verdana" pitchFamily="34" charset="0"/>
              <a:buChar char="•"/>
              <a:tabLst/>
              <a:defRPr/>
            </a:pPr>
            <a:endParaRPr kumimoji="0" lang="en-US" sz="4000" b="0" i="0" u="none" strike="noStrike" kern="1200" cap="none" spc="0" normalizeH="0" baseline="0" noProof="0" dirty="0" smtClean="0">
              <a:ln>
                <a:noFill/>
              </a:ln>
              <a:solidFill>
                <a:schemeClr val="tx1"/>
              </a:solidFill>
              <a:effectLst/>
              <a:uLnTx/>
              <a:uFillTx/>
              <a:latin typeface="Calibri" pitchFamily="34" charset="0"/>
              <a:ea typeface="ＭＳ Ｐゴシック" pitchFamily="34" charset="-128"/>
            </a:endParaRPr>
          </a:p>
          <a:p>
            <a:pPr marL="342900" indent="-342900">
              <a:spcBef>
                <a:spcPct val="20000"/>
              </a:spcBef>
              <a:buFont typeface="Verdana" pitchFamily="34" charset="0"/>
              <a:buChar char="•"/>
              <a:defRPr/>
            </a:pPr>
            <a:r>
              <a:rPr lang="en-US" sz="4000" dirty="0" smtClean="0">
                <a:latin typeface="Calibri" pitchFamily="34" charset="0"/>
                <a:ea typeface="ＭＳ Ｐゴシック" pitchFamily="34" charset="-128"/>
              </a:rPr>
              <a:t>Survey the membership</a:t>
            </a:r>
          </a:p>
          <a:p>
            <a:pPr marL="342900" indent="-342900">
              <a:spcBef>
                <a:spcPct val="20000"/>
              </a:spcBef>
              <a:buFont typeface="Verdana" pitchFamily="34" charset="0"/>
              <a:buChar char="•"/>
              <a:defRPr/>
            </a:pPr>
            <a:endParaRPr lang="en-US" sz="4000" dirty="0" smtClean="0">
              <a:latin typeface="Calibri" pitchFamily="34" charset="0"/>
              <a:ea typeface="ＭＳ Ｐゴシック" pitchFamily="34" charset="-128"/>
            </a:endParaRPr>
          </a:p>
          <a:p>
            <a:pPr marL="342900" marR="0" lvl="0" indent="-342900" algn="l" defTabSz="914400" rtl="0" eaLnBrk="1" fontAlgn="auto" latinLnBrk="0" hangingPunct="1">
              <a:lnSpc>
                <a:spcPct val="100000"/>
              </a:lnSpc>
              <a:spcBef>
                <a:spcPct val="20000"/>
              </a:spcBef>
              <a:spcAft>
                <a:spcPts val="0"/>
              </a:spcAft>
              <a:buClrTx/>
              <a:buSzTx/>
              <a:buFont typeface="Verdana" pitchFamily="34" charset="0"/>
              <a:buChar char="•"/>
              <a:tabLst/>
              <a:defRPr/>
            </a:pPr>
            <a:r>
              <a:rPr kumimoji="0" lang="en-US" sz="4000" b="0" i="0" u="none" strike="noStrike" kern="1200" cap="none" spc="0" normalizeH="0" baseline="0" noProof="0" dirty="0" smtClean="0">
                <a:ln>
                  <a:noFill/>
                </a:ln>
                <a:solidFill>
                  <a:schemeClr val="tx1"/>
                </a:solidFill>
                <a:effectLst/>
                <a:uLnTx/>
                <a:uFillTx/>
                <a:latin typeface="Calibri" pitchFamily="34" charset="0"/>
                <a:ea typeface="ＭＳ Ｐゴシック" pitchFamily="34" charset="-128"/>
              </a:rPr>
              <a:t>Educate members on hazards</a:t>
            </a:r>
          </a:p>
          <a:p>
            <a:pPr marL="342900" marR="0" lvl="0" indent="-342900" algn="l" defTabSz="914400" rtl="0" eaLnBrk="1" fontAlgn="auto" latinLnBrk="0" hangingPunct="1">
              <a:lnSpc>
                <a:spcPct val="100000"/>
              </a:lnSpc>
              <a:spcBef>
                <a:spcPct val="20000"/>
              </a:spcBef>
              <a:spcAft>
                <a:spcPts val="0"/>
              </a:spcAft>
              <a:buClrTx/>
              <a:buSzTx/>
              <a:buFont typeface="Verdana" pitchFamily="34" charset="0"/>
              <a:buChar char="•"/>
              <a:tabLst/>
              <a:defRPr/>
            </a:pPr>
            <a:endParaRPr kumimoji="0" lang="en-US" sz="4000" b="0" i="0" u="none" strike="noStrike" kern="1200" cap="none" spc="0" normalizeH="0" baseline="0" noProof="0" dirty="0" smtClean="0">
              <a:ln>
                <a:noFill/>
              </a:ln>
              <a:solidFill>
                <a:schemeClr val="tx1"/>
              </a:solidFill>
              <a:effectLst/>
              <a:uLnTx/>
              <a:uFillTx/>
              <a:latin typeface="Calibri" pitchFamily="34" charset="0"/>
              <a:ea typeface="ＭＳ Ｐゴシック" pitchFamily="34" charset="-128"/>
            </a:endParaRPr>
          </a:p>
          <a:p>
            <a:pPr marL="342900" marR="0" lvl="0" indent="-342900" algn="l" defTabSz="914400" rtl="0" eaLnBrk="1" fontAlgn="auto" latinLnBrk="0" hangingPunct="1">
              <a:lnSpc>
                <a:spcPct val="100000"/>
              </a:lnSpc>
              <a:spcBef>
                <a:spcPct val="20000"/>
              </a:spcBef>
              <a:spcAft>
                <a:spcPts val="0"/>
              </a:spcAft>
              <a:buClrTx/>
              <a:buSzTx/>
              <a:buFont typeface="Verdana" pitchFamily="34" charset="0"/>
              <a:buChar char="•"/>
              <a:tabLst/>
              <a:defRPr/>
            </a:pPr>
            <a:r>
              <a:rPr kumimoji="0" lang="en-US" sz="4000" b="0" i="0" u="none" strike="noStrike" kern="1200" cap="none" spc="0" normalizeH="0" baseline="0" noProof="0" dirty="0" smtClean="0">
                <a:ln>
                  <a:noFill/>
                </a:ln>
                <a:solidFill>
                  <a:schemeClr val="tx1"/>
                </a:solidFill>
                <a:effectLst/>
                <a:uLnTx/>
                <a:uFillTx/>
                <a:latin typeface="Calibri" pitchFamily="34" charset="0"/>
                <a:ea typeface="ＭＳ Ｐゴシック" pitchFamily="34" charset="-128"/>
              </a:rPr>
              <a:t>Figure out your allies in this struggle</a:t>
            </a:r>
          </a:p>
          <a:p>
            <a:pPr marL="342900" marR="0" lvl="0" indent="-342900" algn="l" defTabSz="914400" rtl="0" eaLnBrk="1" fontAlgn="auto" latinLnBrk="0" hangingPunct="1">
              <a:lnSpc>
                <a:spcPct val="100000"/>
              </a:lnSpc>
              <a:spcBef>
                <a:spcPct val="20000"/>
              </a:spcBef>
              <a:spcAft>
                <a:spcPts val="0"/>
              </a:spcAft>
              <a:buClrTx/>
              <a:buSzTx/>
              <a:buFont typeface="Verdana" pitchFamily="34" charset="0"/>
              <a:buChar char="•"/>
              <a:tabLst/>
              <a:defRPr/>
            </a:pPr>
            <a:endParaRPr kumimoji="0" lang="en-US" sz="4000" b="0" i="0" u="none" strike="noStrike" kern="1200" cap="none" spc="0" normalizeH="0" baseline="0" noProof="0" dirty="0" smtClean="0">
              <a:ln>
                <a:noFill/>
              </a:ln>
              <a:solidFill>
                <a:schemeClr val="tx1"/>
              </a:solidFill>
              <a:effectLst/>
              <a:uLnTx/>
              <a:uFillTx/>
              <a:latin typeface="Calibri" pitchFamily="34" charset="0"/>
              <a:ea typeface="ＭＳ Ｐゴシック" pitchFamily="34" charset="-128"/>
            </a:endParaRPr>
          </a:p>
          <a:p>
            <a:pPr marL="342900" lvl="0" indent="-342900">
              <a:spcBef>
                <a:spcPct val="20000"/>
              </a:spcBef>
              <a:buFont typeface="Verdana" pitchFamily="34" charset="0"/>
              <a:buChar char="•"/>
              <a:defRPr/>
            </a:pPr>
            <a:r>
              <a:rPr lang="en-US" sz="4000" dirty="0" smtClean="0">
                <a:latin typeface="Calibri" pitchFamily="34" charset="0"/>
                <a:ea typeface="ＭＳ Ｐゴシック" pitchFamily="34" charset="-128"/>
              </a:rPr>
              <a:t>Come up with an action plan</a:t>
            </a:r>
          </a:p>
          <a:p>
            <a:pPr marL="342900" lvl="0" indent="-342900">
              <a:spcBef>
                <a:spcPct val="20000"/>
              </a:spcBef>
              <a:buFont typeface="Verdana" pitchFamily="34" charset="0"/>
              <a:buChar char="•"/>
              <a:defRPr/>
            </a:pPr>
            <a:endParaRPr lang="en-US" sz="4000" dirty="0" smtClean="0">
              <a:latin typeface="Calibri" pitchFamily="34" charset="0"/>
              <a:ea typeface="ＭＳ Ｐゴシック" pitchFamily="34" charset="-128"/>
            </a:endParaRPr>
          </a:p>
          <a:p>
            <a:pPr marL="342900" indent="-342900">
              <a:spcBef>
                <a:spcPct val="20000"/>
              </a:spcBef>
              <a:buFont typeface="Verdana" pitchFamily="34" charset="0"/>
              <a:buChar char="•"/>
              <a:defRPr/>
            </a:pPr>
            <a:r>
              <a:rPr lang="en-US" sz="4000" dirty="0" smtClean="0">
                <a:latin typeface="Calibri" pitchFamily="34" charset="0"/>
                <a:ea typeface="ＭＳ Ｐゴシック" pitchFamily="34" charset="-128"/>
              </a:rPr>
              <a:t>Develop contract language and/or advocate for necessary policies</a:t>
            </a:r>
          </a:p>
          <a:p>
            <a:pPr marL="342900" indent="-342900">
              <a:spcBef>
                <a:spcPct val="20000"/>
              </a:spcBef>
              <a:defRPr/>
            </a:pPr>
            <a:r>
              <a:rPr lang="en-US" sz="4000" dirty="0" smtClean="0">
                <a:ea typeface="ＭＳ Ｐゴシック" pitchFamily="34" charset="-128"/>
              </a:rPr>
              <a:t> </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v"/>
              <a:tabLst/>
              <a:defRPr/>
            </a:pPr>
            <a:endParaRPr lang="en-US" sz="2400" dirty="0" smtClean="0">
              <a:ea typeface="ＭＳ Ｐゴシック" pitchFamily="34"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686800" cy="1371600"/>
          </a:xfrm>
        </p:spPr>
        <p:txBody>
          <a:bodyPr/>
          <a:lstStyle/>
          <a:p>
            <a:pPr algn="ctr"/>
            <a:r>
              <a:rPr lang="en-US" sz="3600" b="1" dirty="0" smtClean="0">
                <a:solidFill>
                  <a:schemeClr val="tx1"/>
                </a:solidFill>
              </a:rPr>
              <a:t>Objectives</a:t>
            </a:r>
            <a:endParaRPr lang="en-US" sz="3600" b="1" dirty="0">
              <a:solidFill>
                <a:schemeClr val="tx1"/>
              </a:solidFill>
            </a:endParaRPr>
          </a:p>
        </p:txBody>
      </p:sp>
      <p:sp>
        <p:nvSpPr>
          <p:cNvPr id="3" name="Content Placeholder 2"/>
          <p:cNvSpPr>
            <a:spLocks noGrp="1"/>
          </p:cNvSpPr>
          <p:nvPr>
            <p:ph idx="1"/>
          </p:nvPr>
        </p:nvSpPr>
        <p:spPr>
          <a:xfrm>
            <a:off x="1219200" y="1874837"/>
            <a:ext cx="7772400" cy="4830763"/>
          </a:xfrm>
        </p:spPr>
        <p:txBody>
          <a:bodyPr>
            <a:normAutofit fontScale="92500" lnSpcReduction="20000"/>
          </a:bodyPr>
          <a:lstStyle/>
          <a:p>
            <a:pPr lvl="0"/>
            <a:r>
              <a:rPr lang="en-US" dirty="0" smtClean="0">
                <a:latin typeface="Calibri" pitchFamily="34" charset="0"/>
              </a:rPr>
              <a:t>Know the difference between sick building syndrome and building-related illness.</a:t>
            </a:r>
          </a:p>
          <a:p>
            <a:pPr lvl="0"/>
            <a:endParaRPr lang="en-US" dirty="0" smtClean="0">
              <a:latin typeface="Calibri" pitchFamily="34" charset="0"/>
            </a:endParaRPr>
          </a:p>
          <a:p>
            <a:pPr lvl="0"/>
            <a:r>
              <a:rPr lang="en-US" dirty="0" smtClean="0">
                <a:latin typeface="Calibri" pitchFamily="34" charset="0"/>
              </a:rPr>
              <a:t>Identify building conditions as well as contaminants  associated with symptoms or illnesses</a:t>
            </a:r>
          </a:p>
          <a:p>
            <a:pPr lvl="0">
              <a:buNone/>
            </a:pPr>
            <a:endParaRPr lang="en-US" dirty="0" smtClean="0">
              <a:latin typeface="Calibri" pitchFamily="34" charset="0"/>
            </a:endParaRPr>
          </a:p>
          <a:p>
            <a:pPr lvl="0"/>
            <a:r>
              <a:rPr lang="en-US" dirty="0" smtClean="0">
                <a:latin typeface="Calibri" pitchFamily="34" charset="0"/>
              </a:rPr>
              <a:t>Learn some of the preliminary steps to an effective IAQ  investigation </a:t>
            </a:r>
          </a:p>
          <a:p>
            <a:pPr lvl="0">
              <a:buNone/>
            </a:pPr>
            <a:endParaRPr lang="en-US" dirty="0" smtClean="0">
              <a:latin typeface="Calibri" pitchFamily="34" charset="0"/>
            </a:endParaRPr>
          </a:p>
          <a:p>
            <a:pPr lvl="0"/>
            <a:r>
              <a:rPr lang="en-US" dirty="0" smtClean="0">
                <a:latin typeface="Calibri" pitchFamily="34" charset="0"/>
              </a:rPr>
              <a:t>Be familiar with a few  model IAQ policies and practices</a:t>
            </a:r>
          </a:p>
          <a:p>
            <a:pPr>
              <a:buNone/>
            </a:pPr>
            <a:r>
              <a:rPr lang="en-US" dirty="0" smtClean="0"/>
              <a:t> </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smtClean="0">
                <a:solidFill>
                  <a:schemeClr val="tx1"/>
                </a:solidFill>
              </a:rPr>
              <a:t>Sick Building Syndrome</a:t>
            </a:r>
            <a:endParaRPr lang="en-US" sz="3600" b="1" dirty="0">
              <a:solidFill>
                <a:schemeClr val="tx1"/>
              </a:solidFill>
            </a:endParaRPr>
          </a:p>
        </p:txBody>
      </p:sp>
      <p:sp>
        <p:nvSpPr>
          <p:cNvPr id="3" name="Content Placeholder 2"/>
          <p:cNvSpPr>
            <a:spLocks noGrp="1"/>
          </p:cNvSpPr>
          <p:nvPr>
            <p:ph idx="1"/>
          </p:nvPr>
        </p:nvSpPr>
        <p:spPr>
          <a:xfrm>
            <a:off x="3276600" y="990600"/>
            <a:ext cx="5562600" cy="5638800"/>
          </a:xfrm>
        </p:spPr>
        <p:txBody>
          <a:bodyPr>
            <a:normAutofit fontScale="70000" lnSpcReduction="20000"/>
          </a:bodyPr>
          <a:lstStyle/>
          <a:p>
            <a:pPr lvl="0">
              <a:buNone/>
            </a:pPr>
            <a:endParaRPr lang="en-US" sz="4400" dirty="0" smtClean="0">
              <a:latin typeface="Calibri" pitchFamily="34" charset="0"/>
            </a:endParaRPr>
          </a:p>
          <a:p>
            <a:r>
              <a:rPr lang="en-US" sz="4400" dirty="0" smtClean="0">
                <a:latin typeface="Calibri" pitchFamily="34" charset="0"/>
              </a:rPr>
              <a:t>Sick building syndrome (SBS) - a term for symptoms which may be triggered by poor indoor air quality including:</a:t>
            </a:r>
          </a:p>
          <a:p>
            <a:endParaRPr lang="en-US" sz="4400" dirty="0" smtClean="0">
              <a:latin typeface="Calibri" pitchFamily="34" charset="0"/>
            </a:endParaRPr>
          </a:p>
          <a:p>
            <a:pPr lvl="2"/>
            <a:r>
              <a:rPr lang="en-US" sz="4400" dirty="0" smtClean="0">
                <a:latin typeface="Calibri" pitchFamily="34" charset="0"/>
              </a:rPr>
              <a:t>Headaches</a:t>
            </a:r>
          </a:p>
          <a:p>
            <a:pPr lvl="2"/>
            <a:r>
              <a:rPr lang="en-US" sz="4400" dirty="0" smtClean="0">
                <a:latin typeface="Calibri" pitchFamily="34" charset="0"/>
              </a:rPr>
              <a:t>Fatigue</a:t>
            </a:r>
          </a:p>
          <a:p>
            <a:pPr lvl="2"/>
            <a:r>
              <a:rPr lang="en-US" sz="4400" dirty="0" smtClean="0">
                <a:latin typeface="Calibri" pitchFamily="34" charset="0"/>
              </a:rPr>
              <a:t>Nausea</a:t>
            </a:r>
          </a:p>
          <a:p>
            <a:pPr lvl="2"/>
            <a:r>
              <a:rPr lang="en-US" sz="4400" dirty="0" smtClean="0">
                <a:latin typeface="Calibri" pitchFamily="34" charset="0"/>
              </a:rPr>
              <a:t>Difficulty in concentrating </a:t>
            </a:r>
          </a:p>
          <a:p>
            <a:pPr lvl="2"/>
            <a:r>
              <a:rPr lang="en-US" sz="4400" dirty="0" smtClean="0">
                <a:latin typeface="Calibri" pitchFamily="34" charset="0"/>
              </a:rPr>
              <a:t>Irritation of the eyes, nose, throat and skin </a:t>
            </a:r>
          </a:p>
          <a:p>
            <a:pPr>
              <a:buNone/>
            </a:pPr>
            <a:r>
              <a:rPr lang="en-US" dirty="0">
                <a:latin typeface="Calibri" pitchFamily="34" charset="0"/>
              </a:rPr>
              <a:t> </a:t>
            </a:r>
          </a:p>
          <a:p>
            <a:endParaRPr lang="en-US" dirty="0"/>
          </a:p>
        </p:txBody>
      </p:sp>
      <p:pic>
        <p:nvPicPr>
          <p:cNvPr id="1026" name="Picture 2" descr="C:\Users\abahruth\AppData\Local\Microsoft\Windows\Temporary Internet Files\Content.IE5\R1Y0RWBR\MC900196310[1].wmf"/>
          <p:cNvPicPr>
            <a:picLocks noChangeAspect="1" noChangeArrowheads="1"/>
          </p:cNvPicPr>
          <p:nvPr/>
        </p:nvPicPr>
        <p:blipFill>
          <a:blip r:embed="rId3" cstate="print"/>
          <a:srcRect/>
          <a:stretch>
            <a:fillRect/>
          </a:stretch>
        </p:blipFill>
        <p:spPr bwMode="auto">
          <a:xfrm>
            <a:off x="381000" y="2264150"/>
            <a:ext cx="3337445" cy="314605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smtClean="0">
                <a:solidFill>
                  <a:schemeClr val="tx1"/>
                </a:solidFill>
              </a:rPr>
              <a:t>Building Related Illness</a:t>
            </a:r>
            <a:endParaRPr lang="en-US" sz="3600" b="1" dirty="0">
              <a:solidFill>
                <a:schemeClr val="tx1"/>
              </a:solidFill>
            </a:endParaRPr>
          </a:p>
        </p:txBody>
      </p:sp>
      <p:sp>
        <p:nvSpPr>
          <p:cNvPr id="3" name="Content Placeholder 2"/>
          <p:cNvSpPr>
            <a:spLocks noGrp="1"/>
          </p:cNvSpPr>
          <p:nvPr>
            <p:ph idx="1"/>
          </p:nvPr>
        </p:nvSpPr>
        <p:spPr>
          <a:xfrm>
            <a:off x="3657600" y="1676400"/>
            <a:ext cx="5334000" cy="4953000"/>
          </a:xfrm>
        </p:spPr>
        <p:txBody>
          <a:bodyPr>
            <a:normAutofit fontScale="85000" lnSpcReduction="20000"/>
          </a:bodyPr>
          <a:lstStyle/>
          <a:p>
            <a:pPr lvl="0"/>
            <a:r>
              <a:rPr lang="en-US" sz="2800" dirty="0" smtClean="0">
                <a:latin typeface="Calibri" pitchFamily="34" charset="0"/>
              </a:rPr>
              <a:t>But sometimes people don’t get better, they get sick.</a:t>
            </a:r>
          </a:p>
          <a:p>
            <a:pPr lvl="0"/>
            <a:endParaRPr lang="en-US" dirty="0" smtClean="0">
              <a:latin typeface="Calibri" pitchFamily="34" charset="0"/>
            </a:endParaRPr>
          </a:p>
          <a:p>
            <a:pPr lvl="0"/>
            <a:r>
              <a:rPr lang="en-US" sz="2800" dirty="0" smtClean="0">
                <a:latin typeface="Calibri" pitchFamily="34" charset="0"/>
              </a:rPr>
              <a:t>EPA placed these illnesses in a second category called building-related illness (BRI) </a:t>
            </a:r>
          </a:p>
          <a:p>
            <a:pPr lvl="0"/>
            <a:endParaRPr lang="en-US" sz="2800" dirty="0" smtClean="0">
              <a:latin typeface="Calibri" pitchFamily="34" charset="0"/>
            </a:endParaRPr>
          </a:p>
          <a:p>
            <a:pPr lvl="1"/>
            <a:r>
              <a:rPr lang="en-US" dirty="0">
                <a:latin typeface="Calibri" pitchFamily="34" charset="0"/>
              </a:rPr>
              <a:t> </a:t>
            </a:r>
            <a:r>
              <a:rPr lang="en-US" dirty="0" smtClean="0">
                <a:latin typeface="Calibri" pitchFamily="34" charset="0"/>
              </a:rPr>
              <a:t>Symptoms include coughing, chest tightness, fever, chills and muscle aches, and they don’t clear up after you leave the building. </a:t>
            </a:r>
          </a:p>
          <a:p>
            <a:pPr lvl="1">
              <a:buNone/>
            </a:pPr>
            <a:r>
              <a:rPr lang="en-US" dirty="0" smtClean="0">
                <a:latin typeface="Calibri" pitchFamily="34" charset="0"/>
              </a:rPr>
              <a:t> </a:t>
            </a:r>
          </a:p>
          <a:p>
            <a:pPr lvl="1"/>
            <a:r>
              <a:rPr lang="en-US" dirty="0" smtClean="0">
                <a:latin typeface="Calibri" pitchFamily="34" charset="0"/>
              </a:rPr>
              <a:t>BRI is a diagnosed illness which can be linked directly to exposure to contaminants in a building’s air.</a:t>
            </a:r>
          </a:p>
          <a:p>
            <a:pPr>
              <a:buNone/>
            </a:pPr>
            <a:endParaRPr lang="en-US" dirty="0"/>
          </a:p>
        </p:txBody>
      </p:sp>
      <p:pic>
        <p:nvPicPr>
          <p:cNvPr id="1026" name="Picture 2" descr="C:\Users\abahruth\AppData\Local\Microsoft\Windows\Temporary Internet Files\Content.IE5\5UJDJ7BR\MP900430501[1].jpg"/>
          <p:cNvPicPr>
            <a:picLocks noChangeAspect="1" noChangeArrowheads="1"/>
          </p:cNvPicPr>
          <p:nvPr/>
        </p:nvPicPr>
        <p:blipFill>
          <a:blip r:embed="rId3" cstate="print"/>
          <a:srcRect/>
          <a:stretch>
            <a:fillRect/>
          </a:stretch>
        </p:blipFill>
        <p:spPr bwMode="auto">
          <a:xfrm>
            <a:off x="762000" y="2209800"/>
            <a:ext cx="2971800" cy="29718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smtClean="0">
                <a:solidFill>
                  <a:schemeClr val="tx1"/>
                </a:solidFill>
              </a:rPr>
              <a:t>And there’s asthma……..</a:t>
            </a:r>
            <a:endParaRPr lang="en-US" sz="3600" b="1" dirty="0">
              <a:solidFill>
                <a:schemeClr val="tx1"/>
              </a:solidFill>
            </a:endParaRPr>
          </a:p>
        </p:txBody>
      </p:sp>
      <p:sp>
        <p:nvSpPr>
          <p:cNvPr id="3" name="Content Placeholder 2"/>
          <p:cNvSpPr>
            <a:spLocks noGrp="1"/>
          </p:cNvSpPr>
          <p:nvPr>
            <p:ph idx="1"/>
          </p:nvPr>
        </p:nvSpPr>
        <p:spPr>
          <a:xfrm>
            <a:off x="685800" y="1219200"/>
            <a:ext cx="5334000" cy="5257800"/>
          </a:xfrm>
        </p:spPr>
        <p:txBody>
          <a:bodyPr>
            <a:noAutofit/>
          </a:bodyPr>
          <a:lstStyle/>
          <a:p>
            <a:pPr lvl="1"/>
            <a:r>
              <a:rPr lang="en-US" dirty="0">
                <a:latin typeface="Calibri" pitchFamily="34" charset="0"/>
              </a:rPr>
              <a:t>Asthma rates </a:t>
            </a:r>
            <a:r>
              <a:rPr lang="en-US" dirty="0" smtClean="0">
                <a:latin typeface="Calibri" pitchFamily="34" charset="0"/>
              </a:rPr>
              <a:t>are high in </a:t>
            </a:r>
            <a:r>
              <a:rPr lang="en-US" dirty="0">
                <a:latin typeface="Calibri" pitchFamily="34" charset="0"/>
              </a:rPr>
              <a:t>damp </a:t>
            </a:r>
            <a:r>
              <a:rPr lang="en-US" dirty="0" smtClean="0">
                <a:latin typeface="Calibri" pitchFamily="34" charset="0"/>
              </a:rPr>
              <a:t>buildings and newly-acquired </a:t>
            </a:r>
            <a:r>
              <a:rPr lang="en-US" dirty="0">
                <a:latin typeface="Calibri" pitchFamily="34" charset="0"/>
              </a:rPr>
              <a:t>cases of asthma are on the </a:t>
            </a:r>
            <a:r>
              <a:rPr lang="en-US" dirty="0" smtClean="0">
                <a:latin typeface="Calibri" pitchFamily="34" charset="0"/>
              </a:rPr>
              <a:t>rise.</a:t>
            </a:r>
          </a:p>
          <a:p>
            <a:pPr lvl="1"/>
            <a:endParaRPr lang="en-US" dirty="0">
              <a:latin typeface="Calibri" pitchFamily="34" charset="0"/>
            </a:endParaRPr>
          </a:p>
          <a:p>
            <a:pPr lvl="1"/>
            <a:r>
              <a:rPr lang="en-US" dirty="0">
                <a:latin typeface="Calibri" pitchFamily="34" charset="0"/>
              </a:rPr>
              <a:t>Asthma rates </a:t>
            </a:r>
            <a:r>
              <a:rPr lang="en-US" dirty="0" smtClean="0">
                <a:latin typeface="Calibri" pitchFamily="34" charset="0"/>
              </a:rPr>
              <a:t>appear to be going up for custodians and others </a:t>
            </a:r>
            <a:r>
              <a:rPr lang="en-US" dirty="0">
                <a:latin typeface="Calibri" pitchFamily="34" charset="0"/>
              </a:rPr>
              <a:t>who are over exposed to common disinfectants such as bleach and Lysol </a:t>
            </a:r>
            <a:r>
              <a:rPr lang="en-US" dirty="0" smtClean="0">
                <a:latin typeface="Calibri" pitchFamily="34" charset="0"/>
              </a:rPr>
              <a:t>spray.</a:t>
            </a:r>
          </a:p>
          <a:p>
            <a:pPr lvl="1"/>
            <a:endParaRPr lang="en-US" dirty="0">
              <a:latin typeface="Calibri" pitchFamily="34" charset="0"/>
            </a:endParaRPr>
          </a:p>
          <a:p>
            <a:pPr lvl="1"/>
            <a:r>
              <a:rPr lang="en-US" dirty="0">
                <a:latin typeface="Calibri" pitchFamily="34" charset="0"/>
              </a:rPr>
              <a:t>In </a:t>
            </a:r>
            <a:r>
              <a:rPr lang="en-US" dirty="0" smtClean="0">
                <a:latin typeface="Calibri" pitchFamily="34" charset="0"/>
              </a:rPr>
              <a:t>education, employees </a:t>
            </a:r>
            <a:r>
              <a:rPr lang="en-US" dirty="0">
                <a:latin typeface="Calibri" pitchFamily="34" charset="0"/>
              </a:rPr>
              <a:t>have </a:t>
            </a:r>
            <a:r>
              <a:rPr lang="en-US" dirty="0" smtClean="0">
                <a:latin typeface="Calibri" pitchFamily="34" charset="0"/>
              </a:rPr>
              <a:t>higher rates </a:t>
            </a:r>
            <a:r>
              <a:rPr lang="en-US" dirty="0">
                <a:latin typeface="Calibri" pitchFamily="34" charset="0"/>
              </a:rPr>
              <a:t>of work-related </a:t>
            </a:r>
            <a:r>
              <a:rPr lang="en-US" dirty="0" smtClean="0">
                <a:latin typeface="Calibri" pitchFamily="34" charset="0"/>
              </a:rPr>
              <a:t>asthma compared to the general working population.</a:t>
            </a:r>
            <a:endParaRPr lang="en-US" dirty="0">
              <a:latin typeface="Calibri" pitchFamily="34" charset="0"/>
            </a:endParaRPr>
          </a:p>
          <a:p>
            <a:endParaRPr lang="en-US" sz="1800" dirty="0"/>
          </a:p>
          <a:p>
            <a:endParaRPr lang="en-US" sz="1800" dirty="0"/>
          </a:p>
        </p:txBody>
      </p:sp>
      <p:pic>
        <p:nvPicPr>
          <p:cNvPr id="2051" name="Picture 3" descr="C:\Users\abahruth\AppData\Local\Microsoft\Windows\Temporary Internet Files\Content.IE5\NRCG4SK1\MC900295791[1].wmf"/>
          <p:cNvPicPr>
            <a:picLocks noChangeAspect="1" noChangeArrowheads="1"/>
          </p:cNvPicPr>
          <p:nvPr/>
        </p:nvPicPr>
        <p:blipFill>
          <a:blip r:embed="rId3" cstate="print"/>
          <a:srcRect/>
          <a:stretch>
            <a:fillRect/>
          </a:stretch>
        </p:blipFill>
        <p:spPr bwMode="auto">
          <a:xfrm>
            <a:off x="5715000" y="2209800"/>
            <a:ext cx="3402571" cy="32004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smtClean="0">
                <a:solidFill>
                  <a:schemeClr val="tx1"/>
                </a:solidFill>
              </a:rPr>
              <a:t>Outside Sources</a:t>
            </a:r>
            <a:endParaRPr lang="en-US" sz="3600" b="1" dirty="0">
              <a:solidFill>
                <a:schemeClr val="tx1"/>
              </a:solidFill>
            </a:endParaRPr>
          </a:p>
        </p:txBody>
      </p:sp>
      <p:sp>
        <p:nvSpPr>
          <p:cNvPr id="3" name="Content Placeholder 2"/>
          <p:cNvSpPr>
            <a:spLocks noGrp="1"/>
          </p:cNvSpPr>
          <p:nvPr>
            <p:ph idx="1"/>
          </p:nvPr>
        </p:nvSpPr>
        <p:spPr>
          <a:xfrm>
            <a:off x="4038600" y="1600200"/>
            <a:ext cx="4648200" cy="4525963"/>
          </a:xfrm>
        </p:spPr>
        <p:txBody>
          <a:bodyPr>
            <a:normAutofit fontScale="92500" lnSpcReduction="20000"/>
          </a:bodyPr>
          <a:lstStyle/>
          <a:p>
            <a:pPr lvl="0"/>
            <a:r>
              <a:rPr lang="en-US" sz="3000" dirty="0" smtClean="0">
                <a:latin typeface="Calibri" pitchFamily="34" charset="0"/>
              </a:rPr>
              <a:t>Where a building is sited determines what is being brought into the building from the outside. </a:t>
            </a:r>
          </a:p>
          <a:p>
            <a:pPr lvl="0">
              <a:buNone/>
            </a:pPr>
            <a:r>
              <a:rPr lang="en-US" sz="3000" dirty="0" smtClean="0">
                <a:latin typeface="Calibri" pitchFamily="34" charset="0"/>
              </a:rPr>
              <a:t>  </a:t>
            </a:r>
          </a:p>
          <a:p>
            <a:r>
              <a:rPr lang="en-US" sz="3000" dirty="0">
                <a:latin typeface="Calibri" pitchFamily="34" charset="0"/>
              </a:rPr>
              <a:t> </a:t>
            </a:r>
            <a:r>
              <a:rPr lang="en-US" sz="3000" dirty="0" smtClean="0">
                <a:latin typeface="Calibri" pitchFamily="34" charset="0"/>
              </a:rPr>
              <a:t>Common outside contaminants include:</a:t>
            </a:r>
          </a:p>
          <a:p>
            <a:pPr lvl="2"/>
            <a:r>
              <a:rPr lang="en-US" sz="3000" dirty="0" smtClean="0">
                <a:latin typeface="Calibri" pitchFamily="34" charset="0"/>
              </a:rPr>
              <a:t>Pollen, dust, </a:t>
            </a:r>
          </a:p>
          <a:p>
            <a:pPr lvl="2"/>
            <a:r>
              <a:rPr lang="en-US" sz="3000" dirty="0" smtClean="0">
                <a:latin typeface="Calibri" pitchFamily="34" charset="0"/>
              </a:rPr>
              <a:t>Industrial pollution</a:t>
            </a:r>
          </a:p>
          <a:p>
            <a:pPr lvl="2"/>
            <a:r>
              <a:rPr lang="en-US" sz="3000" dirty="0" smtClean="0">
                <a:latin typeface="Calibri" pitchFamily="34" charset="0"/>
              </a:rPr>
              <a:t>Vehicle exhaust</a:t>
            </a:r>
          </a:p>
          <a:p>
            <a:pPr lvl="2"/>
            <a:r>
              <a:rPr lang="en-US" sz="3000" dirty="0" smtClean="0">
                <a:latin typeface="Calibri" pitchFamily="34" charset="0"/>
              </a:rPr>
              <a:t>DUMPSTER odors!!</a:t>
            </a:r>
          </a:p>
          <a:p>
            <a:pPr>
              <a:buNone/>
            </a:pPr>
            <a:endParaRPr lang="en-US" dirty="0"/>
          </a:p>
        </p:txBody>
      </p:sp>
      <p:pic>
        <p:nvPicPr>
          <p:cNvPr id="5" name="Picture 4" descr="5676596261_5e971c8815[1].jpg"/>
          <p:cNvPicPr>
            <a:picLocks noChangeAspect="1"/>
          </p:cNvPicPr>
          <p:nvPr/>
        </p:nvPicPr>
        <p:blipFill>
          <a:blip r:embed="rId3" cstate="print"/>
          <a:srcRect r="19876"/>
          <a:stretch>
            <a:fillRect/>
          </a:stretch>
        </p:blipFill>
        <p:spPr>
          <a:xfrm>
            <a:off x="685800" y="2200497"/>
            <a:ext cx="3429000" cy="3209703"/>
          </a:xfrm>
          <a:prstGeom prst="rect">
            <a:avLst/>
          </a:prstGeom>
        </p:spPr>
      </p:pic>
      <p:sp>
        <p:nvSpPr>
          <p:cNvPr id="6" name="Rectangle 5"/>
          <p:cNvSpPr/>
          <p:nvPr/>
        </p:nvSpPr>
        <p:spPr>
          <a:xfrm>
            <a:off x="1447800" y="5562600"/>
            <a:ext cx="2743200" cy="215444"/>
          </a:xfrm>
          <a:prstGeom prst="rect">
            <a:avLst/>
          </a:prstGeom>
        </p:spPr>
        <p:txBody>
          <a:bodyPr wrap="square">
            <a:spAutoFit/>
          </a:bodyPr>
          <a:lstStyle/>
          <a:p>
            <a:pPr lvl="0"/>
            <a:r>
              <a:rPr lang="en-US" sz="800" dirty="0" smtClean="0"/>
              <a:t>Image:  ThoseGuys119's </a:t>
            </a:r>
            <a:r>
              <a:rPr lang="en-US" sz="800" dirty="0" err="1" smtClean="0"/>
              <a:t>photostream</a:t>
            </a:r>
            <a:endParaRPr lang="en-US" sz="800" dirty="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smtClean="0">
                <a:solidFill>
                  <a:schemeClr val="tx1"/>
                </a:solidFill>
              </a:rPr>
              <a:t>Temperature/Humidity</a:t>
            </a:r>
            <a:endParaRPr lang="en-US" sz="3600" b="1" dirty="0">
              <a:solidFill>
                <a:schemeClr val="tx1"/>
              </a:solidFill>
            </a:endParaRPr>
          </a:p>
        </p:txBody>
      </p:sp>
      <p:sp>
        <p:nvSpPr>
          <p:cNvPr id="3" name="Content Placeholder 2"/>
          <p:cNvSpPr>
            <a:spLocks noGrp="1"/>
          </p:cNvSpPr>
          <p:nvPr>
            <p:ph idx="1"/>
          </p:nvPr>
        </p:nvSpPr>
        <p:spPr>
          <a:xfrm>
            <a:off x="3352800" y="1600200"/>
            <a:ext cx="5638800" cy="4525963"/>
          </a:xfrm>
        </p:spPr>
        <p:txBody>
          <a:bodyPr>
            <a:normAutofit fontScale="92500" lnSpcReduction="20000"/>
          </a:bodyPr>
          <a:lstStyle/>
          <a:p>
            <a:r>
              <a:rPr lang="en-US" sz="3000" dirty="0" smtClean="0">
                <a:latin typeface="Calibri" pitchFamily="34" charset="0"/>
              </a:rPr>
              <a:t>High temperature + High humidity =</a:t>
            </a:r>
          </a:p>
          <a:p>
            <a:pPr lvl="1"/>
            <a:r>
              <a:rPr lang="en-US" sz="2600" dirty="0" smtClean="0">
                <a:latin typeface="Calibri" pitchFamily="34" charset="0"/>
              </a:rPr>
              <a:t>Lethargy</a:t>
            </a:r>
          </a:p>
          <a:p>
            <a:pPr lvl="1"/>
            <a:r>
              <a:rPr lang="en-US" sz="2600" dirty="0" smtClean="0">
                <a:latin typeface="Calibri" pitchFamily="34" charset="0"/>
              </a:rPr>
              <a:t>Fatigue</a:t>
            </a:r>
          </a:p>
          <a:p>
            <a:pPr lvl="1"/>
            <a:r>
              <a:rPr lang="en-US" sz="2600" dirty="0" smtClean="0">
                <a:latin typeface="Calibri" pitchFamily="34" charset="0"/>
              </a:rPr>
              <a:t>Reduced productivity (less learning etc.)</a:t>
            </a:r>
          </a:p>
          <a:p>
            <a:pPr lvl="1"/>
            <a:endParaRPr lang="en-US" sz="2600" dirty="0">
              <a:latin typeface="Calibri" pitchFamily="34" charset="0"/>
            </a:endParaRPr>
          </a:p>
          <a:p>
            <a:r>
              <a:rPr lang="en-US" sz="3000" dirty="0" smtClean="0">
                <a:latin typeface="Calibri" pitchFamily="34" charset="0"/>
              </a:rPr>
              <a:t>High temperature + Low humidity =</a:t>
            </a:r>
          </a:p>
          <a:p>
            <a:pPr lvl="1"/>
            <a:r>
              <a:rPr lang="en-US" sz="2600" dirty="0" smtClean="0">
                <a:latin typeface="Calibri" pitchFamily="34" charset="0"/>
              </a:rPr>
              <a:t>Dry skin, eyes</a:t>
            </a:r>
          </a:p>
          <a:p>
            <a:pPr lvl="1"/>
            <a:r>
              <a:rPr lang="en-US" sz="2600" dirty="0" smtClean="0">
                <a:latin typeface="Calibri" pitchFamily="34" charset="0"/>
              </a:rPr>
              <a:t>Dry throat </a:t>
            </a:r>
          </a:p>
          <a:p>
            <a:pPr lvl="1"/>
            <a:r>
              <a:rPr lang="en-US" sz="2600" dirty="0" smtClean="0">
                <a:latin typeface="Calibri" pitchFamily="34" charset="0"/>
              </a:rPr>
              <a:t>Prone to more colds, infections</a:t>
            </a:r>
          </a:p>
          <a:p>
            <a:pPr lvl="1"/>
            <a:endParaRPr lang="en-US" dirty="0"/>
          </a:p>
        </p:txBody>
      </p:sp>
      <p:pic>
        <p:nvPicPr>
          <p:cNvPr id="1028" name="Picture 4" descr="C:\Users\abahruth\AppData\Local\Microsoft\Windows\Temporary Internet Files\Content.IE5\ZEUPXY5Q\MP900401462[1].jpg"/>
          <p:cNvPicPr>
            <a:picLocks noChangeAspect="1" noChangeArrowheads="1"/>
          </p:cNvPicPr>
          <p:nvPr/>
        </p:nvPicPr>
        <p:blipFill>
          <a:blip r:embed="rId3" cstate="print"/>
          <a:srcRect/>
          <a:stretch>
            <a:fillRect/>
          </a:stretch>
        </p:blipFill>
        <p:spPr bwMode="auto">
          <a:xfrm>
            <a:off x="838200" y="1752600"/>
            <a:ext cx="2462784" cy="3692373"/>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smtClean="0">
                <a:solidFill>
                  <a:schemeClr val="tx1"/>
                </a:solidFill>
              </a:rPr>
              <a:t>Building Sources: Ventilation/Air Conditioning</a:t>
            </a:r>
            <a:endParaRPr lang="en-US" sz="3200" b="1" dirty="0">
              <a:solidFill>
                <a:schemeClr val="tx1"/>
              </a:solidFill>
            </a:endParaRPr>
          </a:p>
        </p:txBody>
      </p:sp>
      <p:sp>
        <p:nvSpPr>
          <p:cNvPr id="3" name="Content Placeholder 2"/>
          <p:cNvSpPr>
            <a:spLocks noGrp="1"/>
          </p:cNvSpPr>
          <p:nvPr>
            <p:ph idx="1"/>
          </p:nvPr>
        </p:nvSpPr>
        <p:spPr>
          <a:xfrm>
            <a:off x="914400" y="1874837"/>
            <a:ext cx="4419600" cy="4525963"/>
          </a:xfrm>
        </p:spPr>
        <p:txBody>
          <a:bodyPr>
            <a:normAutofit/>
          </a:bodyPr>
          <a:lstStyle/>
          <a:p>
            <a:r>
              <a:rPr lang="en-US" dirty="0">
                <a:latin typeface="Calibri" pitchFamily="34" charset="0"/>
              </a:rPr>
              <a:t>If the ventilation system is </a:t>
            </a:r>
            <a:r>
              <a:rPr lang="en-US" dirty="0" smtClean="0">
                <a:latin typeface="Calibri" pitchFamily="34" charset="0"/>
              </a:rPr>
              <a:t>not:</a:t>
            </a:r>
          </a:p>
          <a:p>
            <a:pPr lvl="1"/>
            <a:r>
              <a:rPr lang="en-US" dirty="0" smtClean="0">
                <a:latin typeface="Calibri" pitchFamily="34" charset="0"/>
              </a:rPr>
              <a:t>Delivering enough fresh air</a:t>
            </a:r>
          </a:p>
          <a:p>
            <a:pPr lvl="1"/>
            <a:r>
              <a:rPr lang="en-US" dirty="0" smtClean="0">
                <a:latin typeface="Calibri" pitchFamily="34" charset="0"/>
              </a:rPr>
              <a:t>Filtering out dust particles and contaminants</a:t>
            </a:r>
          </a:p>
          <a:p>
            <a:pPr lvl="1"/>
            <a:endParaRPr lang="en-US" dirty="0">
              <a:latin typeface="Calibri" pitchFamily="34" charset="0"/>
            </a:endParaRPr>
          </a:p>
          <a:p>
            <a:pPr>
              <a:buNone/>
            </a:pPr>
            <a:r>
              <a:rPr lang="en-US" dirty="0" smtClean="0">
                <a:latin typeface="Calibri" pitchFamily="34" charset="0"/>
              </a:rPr>
              <a:t>………… It becomes a major contributor of bad indoor air quality</a:t>
            </a:r>
          </a:p>
          <a:p>
            <a:pPr lvl="1"/>
            <a:endParaRPr lang="en-US" dirty="0"/>
          </a:p>
        </p:txBody>
      </p:sp>
      <p:pic>
        <p:nvPicPr>
          <p:cNvPr id="20484" name="Picture 4" descr="http://farm5.static.flickr.com/4129/5041190491_82bb83f8f6.jpg"/>
          <p:cNvPicPr>
            <a:picLocks noChangeAspect="1" noChangeArrowheads="1"/>
          </p:cNvPicPr>
          <p:nvPr/>
        </p:nvPicPr>
        <p:blipFill>
          <a:blip r:embed="rId3" cstate="print"/>
          <a:srcRect/>
          <a:stretch>
            <a:fillRect/>
          </a:stretch>
        </p:blipFill>
        <p:spPr bwMode="auto">
          <a:xfrm>
            <a:off x="5410200" y="1790700"/>
            <a:ext cx="3571875" cy="4762500"/>
          </a:xfrm>
          <a:prstGeom prst="rect">
            <a:avLst/>
          </a:prstGeom>
          <a:noFill/>
        </p:spPr>
      </p:pic>
      <p:sp>
        <p:nvSpPr>
          <p:cNvPr id="7" name="Rectangle 6"/>
          <p:cNvSpPr/>
          <p:nvPr/>
        </p:nvSpPr>
        <p:spPr>
          <a:xfrm>
            <a:off x="5410200" y="6553200"/>
            <a:ext cx="4572000" cy="215444"/>
          </a:xfrm>
          <a:prstGeom prst="rect">
            <a:avLst/>
          </a:prstGeom>
        </p:spPr>
        <p:txBody>
          <a:bodyPr>
            <a:spAutoFit/>
          </a:bodyPr>
          <a:lstStyle/>
          <a:p>
            <a:r>
              <a:rPr lang="en-US" sz="800" b="1" dirty="0" smtClean="0"/>
              <a:t>Image:  </a:t>
            </a:r>
            <a:r>
              <a:rPr lang="en-US" sz="800" dirty="0" smtClean="0"/>
              <a:t>Assembled Chemical Weapons Alternatives’ </a:t>
            </a:r>
            <a:r>
              <a:rPr lang="en-US" sz="800" dirty="0" err="1" smtClean="0"/>
              <a:t>Photostream</a:t>
            </a:r>
            <a:endParaRPr lang="en-US" sz="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52400"/>
            <a:ext cx="7391400" cy="1371600"/>
          </a:xfrm>
        </p:spPr>
        <p:txBody>
          <a:bodyPr>
            <a:normAutofit fontScale="90000"/>
          </a:bodyPr>
          <a:lstStyle/>
          <a:p>
            <a:pPr algn="ctr"/>
            <a:r>
              <a:rPr lang="en-US" b="1" dirty="0" smtClean="0">
                <a:solidFill>
                  <a:schemeClr val="tx1"/>
                </a:solidFill>
              </a:rPr>
              <a:t>Building sources: that mold you’re smelling……..</a:t>
            </a:r>
            <a:endParaRPr lang="en-US" b="1" dirty="0">
              <a:solidFill>
                <a:schemeClr val="tx1"/>
              </a:solidFill>
            </a:endParaRPr>
          </a:p>
        </p:txBody>
      </p:sp>
      <p:sp>
        <p:nvSpPr>
          <p:cNvPr id="3" name="Content Placeholder 2"/>
          <p:cNvSpPr>
            <a:spLocks noGrp="1"/>
          </p:cNvSpPr>
          <p:nvPr>
            <p:ph idx="1"/>
          </p:nvPr>
        </p:nvSpPr>
        <p:spPr>
          <a:xfrm>
            <a:off x="838200" y="1600200"/>
            <a:ext cx="3352800" cy="4525963"/>
          </a:xfrm>
        </p:spPr>
        <p:txBody>
          <a:bodyPr/>
          <a:lstStyle/>
          <a:p>
            <a:pPr lvl="0"/>
            <a:r>
              <a:rPr lang="en-US" dirty="0" smtClean="0">
                <a:latin typeface="Calibri" pitchFamily="34" charset="0"/>
              </a:rPr>
              <a:t>Roofs that leak</a:t>
            </a:r>
          </a:p>
          <a:p>
            <a:pPr lvl="0">
              <a:buNone/>
            </a:pPr>
            <a:endParaRPr lang="en-US" dirty="0" smtClean="0">
              <a:latin typeface="Calibri" pitchFamily="34" charset="0"/>
            </a:endParaRPr>
          </a:p>
          <a:p>
            <a:pPr lvl="0"/>
            <a:r>
              <a:rPr lang="en-US" dirty="0" smtClean="0">
                <a:latin typeface="Calibri" pitchFamily="34" charset="0"/>
              </a:rPr>
              <a:t>Windows, doors that leak</a:t>
            </a:r>
          </a:p>
          <a:p>
            <a:pPr lvl="0">
              <a:buNone/>
            </a:pPr>
            <a:endParaRPr lang="en-US" dirty="0" smtClean="0">
              <a:latin typeface="Calibri" pitchFamily="34" charset="0"/>
            </a:endParaRPr>
          </a:p>
          <a:p>
            <a:pPr lvl="0"/>
            <a:r>
              <a:rPr lang="en-US" dirty="0" smtClean="0">
                <a:latin typeface="Calibri" pitchFamily="34" charset="0"/>
              </a:rPr>
              <a:t>Poor drainage that let’s water in the basement or walls</a:t>
            </a:r>
            <a:endParaRPr lang="en-US" dirty="0">
              <a:latin typeface="Calibri" pitchFamily="34" charset="0"/>
            </a:endParaRPr>
          </a:p>
        </p:txBody>
      </p:sp>
      <p:pic>
        <p:nvPicPr>
          <p:cNvPr id="4" name="Picture 2"/>
          <p:cNvPicPr>
            <a:picLocks noChangeAspect="1" noChangeArrowheads="1"/>
          </p:cNvPicPr>
          <p:nvPr/>
        </p:nvPicPr>
        <p:blipFill>
          <a:blip r:embed="rId3" cstate="print"/>
          <a:srcRect/>
          <a:stretch>
            <a:fillRect/>
          </a:stretch>
        </p:blipFill>
        <p:spPr bwMode="auto">
          <a:xfrm>
            <a:off x="4419600" y="1676400"/>
            <a:ext cx="4572000" cy="2895600"/>
          </a:xfrm>
          <a:prstGeom prst="rect">
            <a:avLst/>
          </a:prstGeom>
          <a:noFill/>
          <a:ln w="9525">
            <a:noFill/>
            <a:miter lim="800000"/>
            <a:headEnd/>
            <a:tailEnd/>
          </a:ln>
        </p:spPr>
      </p:pic>
      <p:sp>
        <p:nvSpPr>
          <p:cNvPr id="5" name="TextBox 4"/>
          <p:cNvSpPr txBox="1"/>
          <p:nvPr/>
        </p:nvSpPr>
        <p:spPr>
          <a:xfrm>
            <a:off x="4495800" y="4648200"/>
            <a:ext cx="4343400" cy="2215991"/>
          </a:xfrm>
          <a:prstGeom prst="rect">
            <a:avLst/>
          </a:prstGeom>
          <a:solidFill>
            <a:schemeClr val="accent1"/>
          </a:solidFill>
        </p:spPr>
        <p:txBody>
          <a:bodyPr wrap="square" rtlCol="0">
            <a:spAutoFit/>
          </a:bodyPr>
          <a:lstStyle/>
          <a:p>
            <a:pPr algn="ctr"/>
            <a:endParaRPr lang="en-US" sz="2000" b="1" dirty="0" smtClean="0"/>
          </a:p>
          <a:p>
            <a:pPr algn="ctr"/>
            <a:r>
              <a:rPr lang="en-US" sz="2000" b="1" dirty="0" smtClean="0"/>
              <a:t>Damp buildings = potential for mold and bacterial growth = miserable occupants with increased allergies and asthma!</a:t>
            </a:r>
          </a:p>
          <a:p>
            <a:endParaRPr lang="en-US" sz="16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HS_1">
  <a:themeElements>
    <a:clrScheme name="Office Theme 1">
      <a:dk1>
        <a:srgbClr val="000000"/>
      </a:dk1>
      <a:lt1>
        <a:srgbClr val="FFFFFF"/>
      </a:lt1>
      <a:dk2>
        <a:srgbClr val="0047BA"/>
      </a:dk2>
      <a:lt2>
        <a:srgbClr val="808080"/>
      </a:lt2>
      <a:accent1>
        <a:srgbClr val="9EB0C9"/>
      </a:accent1>
      <a:accent2>
        <a:srgbClr val="002B5E"/>
      </a:accent2>
      <a:accent3>
        <a:srgbClr val="FFFFFF"/>
      </a:accent3>
      <a:accent4>
        <a:srgbClr val="000000"/>
      </a:accent4>
      <a:accent5>
        <a:srgbClr val="CCD4E1"/>
      </a:accent5>
      <a:accent6>
        <a:srgbClr val="002654"/>
      </a:accent6>
      <a:hlink>
        <a:srgbClr val="0047BA"/>
      </a:hlink>
      <a:folHlink>
        <a:srgbClr val="73B5E0"/>
      </a:folHlink>
    </a:clrScheme>
    <a:fontScheme name="Office Them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Office Theme 1">
        <a:dk1>
          <a:srgbClr val="000000"/>
        </a:dk1>
        <a:lt1>
          <a:srgbClr val="FFFFFF"/>
        </a:lt1>
        <a:dk2>
          <a:srgbClr val="0047BA"/>
        </a:dk2>
        <a:lt2>
          <a:srgbClr val="808080"/>
        </a:lt2>
        <a:accent1>
          <a:srgbClr val="9EB0C9"/>
        </a:accent1>
        <a:accent2>
          <a:srgbClr val="002B5E"/>
        </a:accent2>
        <a:accent3>
          <a:srgbClr val="FFFFFF"/>
        </a:accent3>
        <a:accent4>
          <a:srgbClr val="000000"/>
        </a:accent4>
        <a:accent5>
          <a:srgbClr val="CCD4E1"/>
        </a:accent5>
        <a:accent6>
          <a:srgbClr val="002654"/>
        </a:accent6>
        <a:hlink>
          <a:srgbClr val="0047BA"/>
        </a:hlink>
        <a:folHlink>
          <a:srgbClr val="73B5E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4F8C0D"/>
        </a:dk2>
        <a:lt2>
          <a:srgbClr val="808080"/>
        </a:lt2>
        <a:accent1>
          <a:srgbClr val="5C2624"/>
        </a:accent1>
        <a:accent2>
          <a:srgbClr val="4A611C"/>
        </a:accent2>
        <a:accent3>
          <a:srgbClr val="FFFFFF"/>
        </a:accent3>
        <a:accent4>
          <a:srgbClr val="000000"/>
        </a:accent4>
        <a:accent5>
          <a:srgbClr val="B5ACAC"/>
        </a:accent5>
        <a:accent6>
          <a:srgbClr val="425718"/>
        </a:accent6>
        <a:hlink>
          <a:srgbClr val="4F8C0D"/>
        </a:hlink>
        <a:folHlink>
          <a:srgbClr val="4F8C0D"/>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1A75CF"/>
        </a:dk2>
        <a:lt2>
          <a:srgbClr val="808080"/>
        </a:lt2>
        <a:accent1>
          <a:srgbClr val="B0BFBF"/>
        </a:accent1>
        <a:accent2>
          <a:srgbClr val="003896"/>
        </a:accent2>
        <a:accent3>
          <a:srgbClr val="FFFFFF"/>
        </a:accent3>
        <a:accent4>
          <a:srgbClr val="000000"/>
        </a:accent4>
        <a:accent5>
          <a:srgbClr val="D4DCDC"/>
        </a:accent5>
        <a:accent6>
          <a:srgbClr val="003287"/>
        </a:accent6>
        <a:hlink>
          <a:srgbClr val="1A75CF"/>
        </a:hlink>
        <a:folHlink>
          <a:srgbClr val="00389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6B8FB5"/>
        </a:dk2>
        <a:lt2>
          <a:srgbClr val="808080"/>
        </a:lt2>
        <a:accent1>
          <a:srgbClr val="CFE89C"/>
        </a:accent1>
        <a:accent2>
          <a:srgbClr val="ABBADE"/>
        </a:accent2>
        <a:accent3>
          <a:srgbClr val="FFFFFF"/>
        </a:accent3>
        <a:accent4>
          <a:srgbClr val="000000"/>
        </a:accent4>
        <a:accent5>
          <a:srgbClr val="E4F2CB"/>
        </a:accent5>
        <a:accent6>
          <a:srgbClr val="9BA8C9"/>
        </a:accent6>
        <a:hlink>
          <a:srgbClr val="6B8FB5"/>
        </a:hlink>
        <a:folHlink>
          <a:srgbClr val="1A75CF"/>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1A75CF"/>
        </a:dk2>
        <a:lt2>
          <a:srgbClr val="808080"/>
        </a:lt2>
        <a:accent1>
          <a:srgbClr val="B0BFBF"/>
        </a:accent1>
        <a:accent2>
          <a:srgbClr val="003896"/>
        </a:accent2>
        <a:accent3>
          <a:srgbClr val="FFFFFF"/>
        </a:accent3>
        <a:accent4>
          <a:srgbClr val="000000"/>
        </a:accent4>
        <a:accent5>
          <a:srgbClr val="D4DCDC"/>
        </a:accent5>
        <a:accent6>
          <a:srgbClr val="003287"/>
        </a:accent6>
        <a:hlink>
          <a:srgbClr val="1A75CF"/>
        </a:hlink>
        <a:folHlink>
          <a:srgbClr val="78B3E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9EBA"/>
        </a:dk2>
        <a:lt2>
          <a:srgbClr val="808080"/>
        </a:lt2>
        <a:accent1>
          <a:srgbClr val="E0D478"/>
        </a:accent1>
        <a:accent2>
          <a:srgbClr val="0047BA"/>
        </a:accent2>
        <a:accent3>
          <a:srgbClr val="FFFFFF"/>
        </a:accent3>
        <a:accent4>
          <a:srgbClr val="000000"/>
        </a:accent4>
        <a:accent5>
          <a:srgbClr val="EDE6BE"/>
        </a:accent5>
        <a:accent6>
          <a:srgbClr val="003FA8"/>
        </a:accent6>
        <a:hlink>
          <a:srgbClr val="009EBA"/>
        </a:hlink>
        <a:folHlink>
          <a:srgbClr val="8CCCD9"/>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BA122B"/>
        </a:dk2>
        <a:lt2>
          <a:srgbClr val="808080"/>
        </a:lt2>
        <a:accent1>
          <a:srgbClr val="C2C4A3"/>
        </a:accent1>
        <a:accent2>
          <a:srgbClr val="87212E"/>
        </a:accent2>
        <a:accent3>
          <a:srgbClr val="FFFFFF"/>
        </a:accent3>
        <a:accent4>
          <a:srgbClr val="000000"/>
        </a:accent4>
        <a:accent5>
          <a:srgbClr val="DDDECE"/>
        </a:accent5>
        <a:accent6>
          <a:srgbClr val="7A1D29"/>
        </a:accent6>
        <a:hlink>
          <a:srgbClr val="BA122B"/>
        </a:hlink>
        <a:folHlink>
          <a:srgbClr val="87212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HS_1</Template>
  <TotalTime>507</TotalTime>
  <Words>1155</Words>
  <Application>Microsoft Office PowerPoint</Application>
  <PresentationFormat>On-screen Show (4:3)</PresentationFormat>
  <Paragraphs>238</Paragraphs>
  <Slides>18</Slides>
  <Notes>15</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HS_1</vt:lpstr>
      <vt:lpstr>Indoor air quality</vt:lpstr>
      <vt:lpstr>Objectives</vt:lpstr>
      <vt:lpstr>Sick Building Syndrome</vt:lpstr>
      <vt:lpstr>Building Related Illness</vt:lpstr>
      <vt:lpstr>And there’s asthma……..</vt:lpstr>
      <vt:lpstr>Outside Sources</vt:lpstr>
      <vt:lpstr>Temperature/Humidity</vt:lpstr>
      <vt:lpstr>Building Sources: Ventilation/Air Conditioning</vt:lpstr>
      <vt:lpstr>Building sources: that mold you’re smelling……..</vt:lpstr>
      <vt:lpstr>Renovations</vt:lpstr>
      <vt:lpstr>Chronic Fiscal Problems =  Neglected Buildings</vt:lpstr>
      <vt:lpstr>PowerPoint Presentation</vt:lpstr>
      <vt:lpstr>Helpful Tests</vt:lpstr>
      <vt:lpstr>Detective Work is Key</vt:lpstr>
      <vt:lpstr>Detective Work is Key</vt:lpstr>
      <vt:lpstr>New Jersey PEOSH  Indoor Air Quality Standard</vt:lpstr>
      <vt:lpstr>Laws and Regulations that may Help Reduce IAQ Exposures</vt:lpstr>
      <vt:lpstr>PowerPoint Presentation</vt:lpstr>
    </vt:vector>
  </TitlesOfParts>
  <Company>AFT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American Federation of Teachers</dc:creator>
  <cp:lastModifiedBy>Vosburgh, Linda - OSHA</cp:lastModifiedBy>
  <cp:revision>74</cp:revision>
  <dcterms:created xsi:type="dcterms:W3CDTF">2011-03-11T18:52:45Z</dcterms:created>
  <dcterms:modified xsi:type="dcterms:W3CDTF">2012-07-30T19:01:12Z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-312338506</vt:i4>
  </property>
  <property fmtid="{D5CDD505-2E9C-101B-9397-08002B2CF9AE}" pid="3" name="_NewReviewCycle">
    <vt:lpwstr/>
  </property>
  <property fmtid="{D5CDD505-2E9C-101B-9397-08002B2CF9AE}" pid="4" name="_EmailSubject">
    <vt:lpwstr>These are the handouts for the IAQ module ... will have that ready for printing in the am.</vt:lpwstr>
  </property>
  <property fmtid="{D5CDD505-2E9C-101B-9397-08002B2CF9AE}" pid="5" name="_AuthorEmail">
    <vt:lpwstr>abahruth@aft.org</vt:lpwstr>
  </property>
  <property fmtid="{D5CDD505-2E9C-101B-9397-08002B2CF9AE}" pid="6" name="_AuthorEmailDisplayName">
    <vt:lpwstr>Amy Bahruth, AFT Health &amp; Safety (AFT PSRP)</vt:lpwstr>
  </property>
</Properties>
</file>