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1" r:id="rId1"/>
  </p:sldMasterIdLst>
  <p:notesMasterIdLst>
    <p:notesMasterId r:id="rId61"/>
  </p:notesMasterIdLst>
  <p:handoutMasterIdLst>
    <p:handoutMasterId r:id="rId62"/>
  </p:handoutMasterIdLst>
  <p:sldIdLst>
    <p:sldId id="338"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30"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33" r:id="rId56"/>
    <p:sldId id="391" r:id="rId57"/>
    <p:sldId id="392" r:id="rId58"/>
    <p:sldId id="393" r:id="rId59"/>
    <p:sldId id="394" r:id="rId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168" algn="l" rtl="0" fontAlgn="base">
      <a:spcBef>
        <a:spcPct val="0"/>
      </a:spcBef>
      <a:spcAft>
        <a:spcPct val="0"/>
      </a:spcAft>
      <a:defRPr sz="2400" kern="1200">
        <a:solidFill>
          <a:schemeClr val="tx1"/>
        </a:solidFill>
        <a:latin typeface="Times New Roman" pitchFamily="18" charset="0"/>
        <a:ea typeface="+mn-ea"/>
        <a:cs typeface="+mn-cs"/>
      </a:defRPr>
    </a:lvl2pPr>
    <a:lvl3pPr marL="914336" algn="l" rtl="0" fontAlgn="base">
      <a:spcBef>
        <a:spcPct val="0"/>
      </a:spcBef>
      <a:spcAft>
        <a:spcPct val="0"/>
      </a:spcAft>
      <a:defRPr sz="2400" kern="1200">
        <a:solidFill>
          <a:schemeClr val="tx1"/>
        </a:solidFill>
        <a:latin typeface="Times New Roman" pitchFamily="18" charset="0"/>
        <a:ea typeface="+mn-ea"/>
        <a:cs typeface="+mn-cs"/>
      </a:defRPr>
    </a:lvl3pPr>
    <a:lvl4pPr marL="1371503" algn="l" rtl="0" fontAlgn="base">
      <a:spcBef>
        <a:spcPct val="0"/>
      </a:spcBef>
      <a:spcAft>
        <a:spcPct val="0"/>
      </a:spcAft>
      <a:defRPr sz="2400" kern="1200">
        <a:solidFill>
          <a:schemeClr val="tx1"/>
        </a:solidFill>
        <a:latin typeface="Times New Roman" pitchFamily="18" charset="0"/>
        <a:ea typeface="+mn-ea"/>
        <a:cs typeface="+mn-cs"/>
      </a:defRPr>
    </a:lvl4pPr>
    <a:lvl5pPr marL="1828671" algn="l" rtl="0" fontAlgn="base">
      <a:spcBef>
        <a:spcPct val="0"/>
      </a:spcBef>
      <a:spcAft>
        <a:spcPct val="0"/>
      </a:spcAft>
      <a:defRPr sz="2400" kern="1200">
        <a:solidFill>
          <a:schemeClr val="tx1"/>
        </a:solidFill>
        <a:latin typeface="Times New Roman" pitchFamily="18" charset="0"/>
        <a:ea typeface="+mn-ea"/>
        <a:cs typeface="+mn-cs"/>
      </a:defRPr>
    </a:lvl5pPr>
    <a:lvl6pPr marL="2285839" algn="l" defTabSz="914336" rtl="0" eaLnBrk="1" latinLnBrk="0" hangingPunct="1">
      <a:defRPr sz="2400" kern="1200">
        <a:solidFill>
          <a:schemeClr val="tx1"/>
        </a:solidFill>
        <a:latin typeface="Times New Roman" pitchFamily="18" charset="0"/>
        <a:ea typeface="+mn-ea"/>
        <a:cs typeface="+mn-cs"/>
      </a:defRPr>
    </a:lvl6pPr>
    <a:lvl7pPr marL="2743007" algn="l" defTabSz="914336" rtl="0" eaLnBrk="1" latinLnBrk="0" hangingPunct="1">
      <a:defRPr sz="2400" kern="1200">
        <a:solidFill>
          <a:schemeClr val="tx1"/>
        </a:solidFill>
        <a:latin typeface="Times New Roman" pitchFamily="18" charset="0"/>
        <a:ea typeface="+mn-ea"/>
        <a:cs typeface="+mn-cs"/>
      </a:defRPr>
    </a:lvl7pPr>
    <a:lvl8pPr marL="3200175" algn="l" defTabSz="914336" rtl="0" eaLnBrk="1" latinLnBrk="0" hangingPunct="1">
      <a:defRPr sz="2400" kern="1200">
        <a:solidFill>
          <a:schemeClr val="tx1"/>
        </a:solidFill>
        <a:latin typeface="Times New Roman" pitchFamily="18" charset="0"/>
        <a:ea typeface="+mn-ea"/>
        <a:cs typeface="+mn-cs"/>
      </a:defRPr>
    </a:lvl8pPr>
    <a:lvl9pPr marL="3657343" algn="l" defTabSz="914336"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507" autoAdjust="0"/>
    <p:restoredTop sz="90844" autoAdjust="0"/>
  </p:normalViewPr>
  <p:slideViewPr>
    <p:cSldViewPr>
      <p:cViewPr>
        <p:scale>
          <a:sx n="95" d="100"/>
          <a:sy n="95" d="100"/>
        </p:scale>
        <p:origin x="-10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19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eaLnBrk="0" hangingPunct="0">
              <a:defRPr sz="1200"/>
            </a:lvl1pPr>
          </a:lstStyle>
          <a:p>
            <a:pPr>
              <a:defRPr/>
            </a:pPr>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eaLnBrk="0" hangingPunct="0">
              <a:defRPr sz="1200"/>
            </a:lvl1pPr>
          </a:lstStyle>
          <a:p>
            <a:pPr>
              <a:defRPr/>
            </a:pPr>
            <a:endParaRPr lang="en-US"/>
          </a:p>
        </p:txBody>
      </p:sp>
      <p:sp>
        <p:nvSpPr>
          <p:cNvPr id="194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eaLnBrk="0" hangingPunct="0">
              <a:defRPr sz="1200"/>
            </a:lvl1pPr>
          </a:lstStyle>
          <a:p>
            <a:pPr>
              <a:defRPr/>
            </a:pPr>
            <a:endParaRPr lang="en-US"/>
          </a:p>
        </p:txBody>
      </p:sp>
      <p:sp>
        <p:nvSpPr>
          <p:cNvPr id="194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eaLnBrk="0" hangingPunct="0">
              <a:defRPr sz="1200"/>
            </a:lvl1pPr>
          </a:lstStyle>
          <a:p>
            <a:pPr>
              <a:defRPr/>
            </a:pPr>
            <a:fld id="{B3A0FEA2-8797-4DA9-8214-C7AA5B625B5F}" type="slidenum">
              <a:rPr lang="en-US"/>
              <a:pPr>
                <a:defRPr/>
              </a:pPr>
              <a:t>‹#›</a:t>
            </a:fld>
            <a:endParaRPr lang="en-US"/>
          </a:p>
        </p:txBody>
      </p:sp>
    </p:spTree>
    <p:extLst>
      <p:ext uri="{BB962C8B-B14F-4D97-AF65-F5344CB8AC3E}">
        <p14:creationId xmlns:p14="http://schemas.microsoft.com/office/powerpoint/2010/main" val="3828529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eaLnBrk="0" hangingPunct="0">
              <a:defRPr sz="1200"/>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eaLnBrk="0" hangingPunct="0">
              <a:defRPr sz="120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4588" y="685800"/>
            <a:ext cx="4570412"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eaLnBrk="0" hangingPunct="0">
              <a:defRPr sz="1200"/>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eaLnBrk="0" hangingPunct="0">
              <a:defRPr sz="1200"/>
            </a:lvl1pPr>
          </a:lstStyle>
          <a:p>
            <a:pPr>
              <a:defRPr/>
            </a:pPr>
            <a:fld id="{5763557F-F78F-46D1-9A83-3FD941F31E8B}" type="slidenum">
              <a:rPr lang="en-US"/>
              <a:pPr>
                <a:defRPr/>
              </a:pPr>
              <a:t>‹#›</a:t>
            </a:fld>
            <a:endParaRPr lang="en-US"/>
          </a:p>
        </p:txBody>
      </p:sp>
    </p:spTree>
    <p:extLst>
      <p:ext uri="{BB962C8B-B14F-4D97-AF65-F5344CB8AC3E}">
        <p14:creationId xmlns:p14="http://schemas.microsoft.com/office/powerpoint/2010/main" val="2183269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168"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336"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50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671"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839" algn="l" defTabSz="914336" rtl="0" eaLnBrk="1" latinLnBrk="0" hangingPunct="1">
      <a:defRPr sz="1200" kern="1200">
        <a:solidFill>
          <a:schemeClr val="tx1"/>
        </a:solidFill>
        <a:latin typeface="+mn-lt"/>
        <a:ea typeface="+mn-ea"/>
        <a:cs typeface="+mn-cs"/>
      </a:defRPr>
    </a:lvl6pPr>
    <a:lvl7pPr marL="2743007" algn="l" defTabSz="914336" rtl="0" eaLnBrk="1" latinLnBrk="0" hangingPunct="1">
      <a:defRPr sz="1200" kern="1200">
        <a:solidFill>
          <a:schemeClr val="tx1"/>
        </a:solidFill>
        <a:latin typeface="+mn-lt"/>
        <a:ea typeface="+mn-ea"/>
        <a:cs typeface="+mn-cs"/>
      </a:defRPr>
    </a:lvl7pPr>
    <a:lvl8pPr marL="3200175" algn="l" defTabSz="914336" rtl="0" eaLnBrk="1" latinLnBrk="0" hangingPunct="1">
      <a:defRPr sz="1200" kern="1200">
        <a:solidFill>
          <a:schemeClr val="tx1"/>
        </a:solidFill>
        <a:latin typeface="+mn-lt"/>
        <a:ea typeface="+mn-ea"/>
        <a:cs typeface="+mn-cs"/>
      </a:defRPr>
    </a:lvl8pPr>
    <a:lvl9pPr marL="3657343" algn="l" defTabSz="9143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1</a:t>
            </a:fld>
            <a:endParaRPr lang="en-US"/>
          </a:p>
        </p:txBody>
      </p:sp>
    </p:spTree>
    <p:extLst>
      <p:ext uri="{BB962C8B-B14F-4D97-AF65-F5344CB8AC3E}">
        <p14:creationId xmlns:p14="http://schemas.microsoft.com/office/powerpoint/2010/main" val="1821278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10</a:t>
            </a:fld>
            <a:endParaRPr lang="en-US"/>
          </a:p>
        </p:txBody>
      </p:sp>
    </p:spTree>
    <p:extLst>
      <p:ext uri="{BB962C8B-B14F-4D97-AF65-F5344CB8AC3E}">
        <p14:creationId xmlns:p14="http://schemas.microsoft.com/office/powerpoint/2010/main" val="29576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11</a:t>
            </a:fld>
            <a:endParaRPr lang="en-US"/>
          </a:p>
        </p:txBody>
      </p:sp>
    </p:spTree>
    <p:extLst>
      <p:ext uri="{BB962C8B-B14F-4D97-AF65-F5344CB8AC3E}">
        <p14:creationId xmlns:p14="http://schemas.microsoft.com/office/powerpoint/2010/main" val="3941163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12</a:t>
            </a:fld>
            <a:endParaRPr lang="en-US"/>
          </a:p>
        </p:txBody>
      </p:sp>
    </p:spTree>
    <p:extLst>
      <p:ext uri="{BB962C8B-B14F-4D97-AF65-F5344CB8AC3E}">
        <p14:creationId xmlns:p14="http://schemas.microsoft.com/office/powerpoint/2010/main" val="244424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13</a:t>
            </a:fld>
            <a:endParaRPr lang="en-US"/>
          </a:p>
        </p:txBody>
      </p:sp>
    </p:spTree>
    <p:extLst>
      <p:ext uri="{BB962C8B-B14F-4D97-AF65-F5344CB8AC3E}">
        <p14:creationId xmlns:p14="http://schemas.microsoft.com/office/powerpoint/2010/main" val="167688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14</a:t>
            </a:fld>
            <a:endParaRPr lang="en-US"/>
          </a:p>
        </p:txBody>
      </p:sp>
    </p:spTree>
    <p:extLst>
      <p:ext uri="{BB962C8B-B14F-4D97-AF65-F5344CB8AC3E}">
        <p14:creationId xmlns:p14="http://schemas.microsoft.com/office/powerpoint/2010/main" val="4207535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15</a:t>
            </a:fld>
            <a:endParaRPr lang="en-US"/>
          </a:p>
        </p:txBody>
      </p:sp>
    </p:spTree>
    <p:extLst>
      <p:ext uri="{BB962C8B-B14F-4D97-AF65-F5344CB8AC3E}">
        <p14:creationId xmlns:p14="http://schemas.microsoft.com/office/powerpoint/2010/main" val="11665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16</a:t>
            </a:fld>
            <a:endParaRPr lang="en-US"/>
          </a:p>
        </p:txBody>
      </p:sp>
    </p:spTree>
    <p:extLst>
      <p:ext uri="{BB962C8B-B14F-4D97-AF65-F5344CB8AC3E}">
        <p14:creationId xmlns:p14="http://schemas.microsoft.com/office/powerpoint/2010/main" val="112186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17</a:t>
            </a:fld>
            <a:endParaRPr lang="en-US"/>
          </a:p>
        </p:txBody>
      </p:sp>
    </p:spTree>
    <p:extLst>
      <p:ext uri="{BB962C8B-B14F-4D97-AF65-F5344CB8AC3E}">
        <p14:creationId xmlns:p14="http://schemas.microsoft.com/office/powerpoint/2010/main" val="290581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18</a:t>
            </a:fld>
            <a:endParaRPr lang="en-US"/>
          </a:p>
        </p:txBody>
      </p:sp>
    </p:spTree>
    <p:extLst>
      <p:ext uri="{BB962C8B-B14F-4D97-AF65-F5344CB8AC3E}">
        <p14:creationId xmlns:p14="http://schemas.microsoft.com/office/powerpoint/2010/main" val="2926871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19</a:t>
            </a:fld>
            <a:endParaRPr lang="en-US"/>
          </a:p>
        </p:txBody>
      </p:sp>
    </p:spTree>
    <p:extLst>
      <p:ext uri="{BB962C8B-B14F-4D97-AF65-F5344CB8AC3E}">
        <p14:creationId xmlns:p14="http://schemas.microsoft.com/office/powerpoint/2010/main" val="327636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2</a:t>
            </a:fld>
            <a:endParaRPr lang="en-US"/>
          </a:p>
        </p:txBody>
      </p:sp>
    </p:spTree>
    <p:extLst>
      <p:ext uri="{BB962C8B-B14F-4D97-AF65-F5344CB8AC3E}">
        <p14:creationId xmlns:p14="http://schemas.microsoft.com/office/powerpoint/2010/main" val="1154417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20</a:t>
            </a:fld>
            <a:endParaRPr lang="en-US"/>
          </a:p>
        </p:txBody>
      </p:sp>
    </p:spTree>
    <p:extLst>
      <p:ext uri="{BB962C8B-B14F-4D97-AF65-F5344CB8AC3E}">
        <p14:creationId xmlns:p14="http://schemas.microsoft.com/office/powerpoint/2010/main" val="382373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21</a:t>
            </a:fld>
            <a:endParaRPr lang="en-US"/>
          </a:p>
        </p:txBody>
      </p:sp>
    </p:spTree>
    <p:extLst>
      <p:ext uri="{BB962C8B-B14F-4D97-AF65-F5344CB8AC3E}">
        <p14:creationId xmlns:p14="http://schemas.microsoft.com/office/powerpoint/2010/main" val="96503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22</a:t>
            </a:fld>
            <a:endParaRPr lang="en-US"/>
          </a:p>
        </p:txBody>
      </p:sp>
    </p:spTree>
    <p:extLst>
      <p:ext uri="{BB962C8B-B14F-4D97-AF65-F5344CB8AC3E}">
        <p14:creationId xmlns:p14="http://schemas.microsoft.com/office/powerpoint/2010/main" val="1621074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23</a:t>
            </a:fld>
            <a:endParaRPr lang="en-US"/>
          </a:p>
        </p:txBody>
      </p:sp>
    </p:spTree>
    <p:extLst>
      <p:ext uri="{BB962C8B-B14F-4D97-AF65-F5344CB8AC3E}">
        <p14:creationId xmlns:p14="http://schemas.microsoft.com/office/powerpoint/2010/main" val="3523312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24</a:t>
            </a:fld>
            <a:endParaRPr lang="en-US"/>
          </a:p>
        </p:txBody>
      </p:sp>
    </p:spTree>
    <p:extLst>
      <p:ext uri="{BB962C8B-B14F-4D97-AF65-F5344CB8AC3E}">
        <p14:creationId xmlns:p14="http://schemas.microsoft.com/office/powerpoint/2010/main" val="1993279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25</a:t>
            </a:fld>
            <a:endParaRPr lang="en-US"/>
          </a:p>
        </p:txBody>
      </p:sp>
    </p:spTree>
    <p:extLst>
      <p:ext uri="{BB962C8B-B14F-4D97-AF65-F5344CB8AC3E}">
        <p14:creationId xmlns:p14="http://schemas.microsoft.com/office/powerpoint/2010/main" val="1086778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26</a:t>
            </a:fld>
            <a:endParaRPr lang="en-US"/>
          </a:p>
        </p:txBody>
      </p:sp>
    </p:spTree>
    <p:extLst>
      <p:ext uri="{BB962C8B-B14F-4D97-AF65-F5344CB8AC3E}">
        <p14:creationId xmlns:p14="http://schemas.microsoft.com/office/powerpoint/2010/main" val="1018000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27</a:t>
            </a:fld>
            <a:endParaRPr lang="en-US"/>
          </a:p>
        </p:txBody>
      </p:sp>
    </p:spTree>
    <p:extLst>
      <p:ext uri="{BB962C8B-B14F-4D97-AF65-F5344CB8AC3E}">
        <p14:creationId xmlns:p14="http://schemas.microsoft.com/office/powerpoint/2010/main" val="893827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28</a:t>
            </a:fld>
            <a:endParaRPr lang="en-US"/>
          </a:p>
        </p:txBody>
      </p:sp>
    </p:spTree>
    <p:extLst>
      <p:ext uri="{BB962C8B-B14F-4D97-AF65-F5344CB8AC3E}">
        <p14:creationId xmlns:p14="http://schemas.microsoft.com/office/powerpoint/2010/main" val="106587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29</a:t>
            </a:fld>
            <a:endParaRPr lang="en-US"/>
          </a:p>
        </p:txBody>
      </p:sp>
    </p:spTree>
    <p:extLst>
      <p:ext uri="{BB962C8B-B14F-4D97-AF65-F5344CB8AC3E}">
        <p14:creationId xmlns:p14="http://schemas.microsoft.com/office/powerpoint/2010/main" val="17774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3</a:t>
            </a:fld>
            <a:endParaRPr lang="en-US"/>
          </a:p>
        </p:txBody>
      </p:sp>
    </p:spTree>
    <p:extLst>
      <p:ext uri="{BB962C8B-B14F-4D97-AF65-F5344CB8AC3E}">
        <p14:creationId xmlns:p14="http://schemas.microsoft.com/office/powerpoint/2010/main" val="1724041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30</a:t>
            </a:fld>
            <a:endParaRPr lang="en-US"/>
          </a:p>
        </p:txBody>
      </p:sp>
    </p:spTree>
    <p:extLst>
      <p:ext uri="{BB962C8B-B14F-4D97-AF65-F5344CB8AC3E}">
        <p14:creationId xmlns:p14="http://schemas.microsoft.com/office/powerpoint/2010/main" val="1667593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31</a:t>
            </a:fld>
            <a:endParaRPr lang="en-US"/>
          </a:p>
        </p:txBody>
      </p:sp>
    </p:spTree>
    <p:extLst>
      <p:ext uri="{BB962C8B-B14F-4D97-AF65-F5344CB8AC3E}">
        <p14:creationId xmlns:p14="http://schemas.microsoft.com/office/powerpoint/2010/main" val="2958963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32</a:t>
            </a:fld>
            <a:endParaRPr lang="en-US"/>
          </a:p>
        </p:txBody>
      </p:sp>
    </p:spTree>
    <p:extLst>
      <p:ext uri="{BB962C8B-B14F-4D97-AF65-F5344CB8AC3E}">
        <p14:creationId xmlns:p14="http://schemas.microsoft.com/office/powerpoint/2010/main" val="1207024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33</a:t>
            </a:fld>
            <a:endParaRPr lang="en-US"/>
          </a:p>
        </p:txBody>
      </p:sp>
    </p:spTree>
    <p:extLst>
      <p:ext uri="{BB962C8B-B14F-4D97-AF65-F5344CB8AC3E}">
        <p14:creationId xmlns:p14="http://schemas.microsoft.com/office/powerpoint/2010/main" val="236283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34</a:t>
            </a:fld>
            <a:endParaRPr lang="en-US"/>
          </a:p>
        </p:txBody>
      </p:sp>
    </p:spTree>
    <p:extLst>
      <p:ext uri="{BB962C8B-B14F-4D97-AF65-F5344CB8AC3E}">
        <p14:creationId xmlns:p14="http://schemas.microsoft.com/office/powerpoint/2010/main" val="1907665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35</a:t>
            </a:fld>
            <a:endParaRPr lang="en-US"/>
          </a:p>
        </p:txBody>
      </p:sp>
    </p:spTree>
    <p:extLst>
      <p:ext uri="{BB962C8B-B14F-4D97-AF65-F5344CB8AC3E}">
        <p14:creationId xmlns:p14="http://schemas.microsoft.com/office/powerpoint/2010/main" val="1649900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36</a:t>
            </a:fld>
            <a:endParaRPr lang="en-US"/>
          </a:p>
        </p:txBody>
      </p:sp>
    </p:spTree>
    <p:extLst>
      <p:ext uri="{BB962C8B-B14F-4D97-AF65-F5344CB8AC3E}">
        <p14:creationId xmlns:p14="http://schemas.microsoft.com/office/powerpoint/2010/main" val="3565926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37</a:t>
            </a:fld>
            <a:endParaRPr lang="en-US"/>
          </a:p>
        </p:txBody>
      </p:sp>
    </p:spTree>
    <p:extLst>
      <p:ext uri="{BB962C8B-B14F-4D97-AF65-F5344CB8AC3E}">
        <p14:creationId xmlns:p14="http://schemas.microsoft.com/office/powerpoint/2010/main" val="2148991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44588" y="685800"/>
            <a:ext cx="4570412" cy="3429000"/>
          </a:xfrm>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smtClean="0"/>
              <a:t>Los zapatos de seguridad deben ser sólidos y tener una punta resistente a los golpes. En determinados modelos, las plantillas metálicas sirven para proteger contra heridas de perforación. En ciertos tipos de calzado, se puede encontrar protección adicional, como resguardo del metatarso. Los zapatos de seguridad vienen en una  variedad de estilos y materiales, como cuero, botas de goma o modelo Oxford.</a:t>
            </a:r>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3" indent="-285724" eaLnBrk="0" hangingPunct="0">
              <a:defRPr sz="2400">
                <a:solidFill>
                  <a:schemeClr val="tx1"/>
                </a:solidFill>
                <a:latin typeface="Times New Roman" pitchFamily="18" charset="0"/>
              </a:defRPr>
            </a:lvl2pPr>
            <a:lvl3pPr marL="1142898" indent="-228580" eaLnBrk="0" hangingPunct="0">
              <a:defRPr sz="2400">
                <a:solidFill>
                  <a:schemeClr val="tx1"/>
                </a:solidFill>
                <a:latin typeface="Times New Roman" pitchFamily="18" charset="0"/>
              </a:defRPr>
            </a:lvl3pPr>
            <a:lvl4pPr marL="1600057" indent="-228580" eaLnBrk="0" hangingPunct="0">
              <a:defRPr sz="2400">
                <a:solidFill>
                  <a:schemeClr val="tx1"/>
                </a:solidFill>
                <a:latin typeface="Times New Roman" pitchFamily="18" charset="0"/>
              </a:defRPr>
            </a:lvl4pPr>
            <a:lvl5pPr marL="2057217" indent="-228580" eaLnBrk="0" hangingPunct="0">
              <a:defRPr sz="2400">
                <a:solidFill>
                  <a:schemeClr val="tx1"/>
                </a:solidFill>
                <a:latin typeface="Times New Roman" pitchFamily="18" charset="0"/>
              </a:defRPr>
            </a:lvl5pPr>
            <a:lvl6pPr marL="2514376" indent="-228580" eaLnBrk="0" fontAlgn="base" hangingPunct="0">
              <a:spcBef>
                <a:spcPct val="0"/>
              </a:spcBef>
              <a:spcAft>
                <a:spcPct val="0"/>
              </a:spcAft>
              <a:defRPr sz="2400">
                <a:solidFill>
                  <a:schemeClr val="tx1"/>
                </a:solidFill>
                <a:latin typeface="Times New Roman" pitchFamily="18" charset="0"/>
              </a:defRPr>
            </a:lvl6pPr>
            <a:lvl7pPr marL="2971535" indent="-228580" eaLnBrk="0" fontAlgn="base" hangingPunct="0">
              <a:spcBef>
                <a:spcPct val="0"/>
              </a:spcBef>
              <a:spcAft>
                <a:spcPct val="0"/>
              </a:spcAft>
              <a:defRPr sz="2400">
                <a:solidFill>
                  <a:schemeClr val="tx1"/>
                </a:solidFill>
                <a:latin typeface="Times New Roman" pitchFamily="18" charset="0"/>
              </a:defRPr>
            </a:lvl7pPr>
            <a:lvl8pPr marL="3428695" indent="-228580" eaLnBrk="0" fontAlgn="base" hangingPunct="0">
              <a:spcBef>
                <a:spcPct val="0"/>
              </a:spcBef>
              <a:spcAft>
                <a:spcPct val="0"/>
              </a:spcAft>
              <a:defRPr sz="2400">
                <a:solidFill>
                  <a:schemeClr val="tx1"/>
                </a:solidFill>
                <a:latin typeface="Times New Roman" pitchFamily="18" charset="0"/>
              </a:defRPr>
            </a:lvl8pPr>
            <a:lvl9pPr marL="3885854" indent="-228580" eaLnBrk="0" fontAlgn="base" hangingPunct="0">
              <a:spcBef>
                <a:spcPct val="0"/>
              </a:spcBef>
              <a:spcAft>
                <a:spcPct val="0"/>
              </a:spcAft>
              <a:defRPr sz="2400">
                <a:solidFill>
                  <a:schemeClr val="tx1"/>
                </a:solidFill>
                <a:latin typeface="Times New Roman" pitchFamily="18" charset="0"/>
              </a:defRPr>
            </a:lvl9pPr>
          </a:lstStyle>
          <a:p>
            <a:fld id="{16708FCB-2084-4C7B-84CA-9FCC4C3A0C03}" type="slidenum">
              <a:rPr lang="en-US" sz="1200"/>
              <a:pPr/>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39</a:t>
            </a:fld>
            <a:endParaRPr lang="en-US"/>
          </a:p>
        </p:txBody>
      </p:sp>
    </p:spTree>
    <p:extLst>
      <p:ext uri="{BB962C8B-B14F-4D97-AF65-F5344CB8AC3E}">
        <p14:creationId xmlns:p14="http://schemas.microsoft.com/office/powerpoint/2010/main" val="246028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4</a:t>
            </a:fld>
            <a:endParaRPr lang="en-US"/>
          </a:p>
        </p:txBody>
      </p:sp>
    </p:spTree>
    <p:extLst>
      <p:ext uri="{BB962C8B-B14F-4D97-AF65-F5344CB8AC3E}">
        <p14:creationId xmlns:p14="http://schemas.microsoft.com/office/powerpoint/2010/main" val="3021246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40</a:t>
            </a:fld>
            <a:endParaRPr lang="en-US"/>
          </a:p>
        </p:txBody>
      </p:sp>
    </p:spTree>
    <p:extLst>
      <p:ext uri="{BB962C8B-B14F-4D97-AF65-F5344CB8AC3E}">
        <p14:creationId xmlns:p14="http://schemas.microsoft.com/office/powerpoint/2010/main" val="2188333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41</a:t>
            </a:fld>
            <a:endParaRPr lang="en-US"/>
          </a:p>
        </p:txBody>
      </p:sp>
    </p:spTree>
    <p:extLst>
      <p:ext uri="{BB962C8B-B14F-4D97-AF65-F5344CB8AC3E}">
        <p14:creationId xmlns:p14="http://schemas.microsoft.com/office/powerpoint/2010/main" val="1434160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42</a:t>
            </a:fld>
            <a:endParaRPr lang="en-US"/>
          </a:p>
        </p:txBody>
      </p:sp>
    </p:spTree>
    <p:extLst>
      <p:ext uri="{BB962C8B-B14F-4D97-AF65-F5344CB8AC3E}">
        <p14:creationId xmlns:p14="http://schemas.microsoft.com/office/powerpoint/2010/main" val="2875616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43</a:t>
            </a:fld>
            <a:endParaRPr lang="en-US"/>
          </a:p>
        </p:txBody>
      </p:sp>
    </p:spTree>
    <p:extLst>
      <p:ext uri="{BB962C8B-B14F-4D97-AF65-F5344CB8AC3E}">
        <p14:creationId xmlns:p14="http://schemas.microsoft.com/office/powerpoint/2010/main" val="1343491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44</a:t>
            </a:fld>
            <a:endParaRPr lang="en-US"/>
          </a:p>
        </p:txBody>
      </p:sp>
    </p:spTree>
    <p:extLst>
      <p:ext uri="{BB962C8B-B14F-4D97-AF65-F5344CB8AC3E}">
        <p14:creationId xmlns:p14="http://schemas.microsoft.com/office/powerpoint/2010/main" val="2362593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45</a:t>
            </a:fld>
            <a:endParaRPr lang="en-US"/>
          </a:p>
        </p:txBody>
      </p:sp>
    </p:spTree>
    <p:extLst>
      <p:ext uri="{BB962C8B-B14F-4D97-AF65-F5344CB8AC3E}">
        <p14:creationId xmlns:p14="http://schemas.microsoft.com/office/powerpoint/2010/main" val="2352740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46</a:t>
            </a:fld>
            <a:endParaRPr lang="en-US"/>
          </a:p>
        </p:txBody>
      </p:sp>
    </p:spTree>
    <p:extLst>
      <p:ext uri="{BB962C8B-B14F-4D97-AF65-F5344CB8AC3E}">
        <p14:creationId xmlns:p14="http://schemas.microsoft.com/office/powerpoint/2010/main" val="1721075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47</a:t>
            </a:fld>
            <a:endParaRPr lang="en-US"/>
          </a:p>
        </p:txBody>
      </p:sp>
    </p:spTree>
    <p:extLst>
      <p:ext uri="{BB962C8B-B14F-4D97-AF65-F5344CB8AC3E}">
        <p14:creationId xmlns:p14="http://schemas.microsoft.com/office/powerpoint/2010/main" val="1219237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48</a:t>
            </a:fld>
            <a:endParaRPr lang="en-US"/>
          </a:p>
        </p:txBody>
      </p:sp>
    </p:spTree>
    <p:extLst>
      <p:ext uri="{BB962C8B-B14F-4D97-AF65-F5344CB8AC3E}">
        <p14:creationId xmlns:p14="http://schemas.microsoft.com/office/powerpoint/2010/main" val="41986544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49</a:t>
            </a:fld>
            <a:endParaRPr lang="en-US"/>
          </a:p>
        </p:txBody>
      </p:sp>
    </p:spTree>
    <p:extLst>
      <p:ext uri="{BB962C8B-B14F-4D97-AF65-F5344CB8AC3E}">
        <p14:creationId xmlns:p14="http://schemas.microsoft.com/office/powerpoint/2010/main" val="4637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5</a:t>
            </a:fld>
            <a:endParaRPr lang="en-US"/>
          </a:p>
        </p:txBody>
      </p:sp>
    </p:spTree>
    <p:extLst>
      <p:ext uri="{BB962C8B-B14F-4D97-AF65-F5344CB8AC3E}">
        <p14:creationId xmlns:p14="http://schemas.microsoft.com/office/powerpoint/2010/main" val="2539780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50</a:t>
            </a:fld>
            <a:endParaRPr lang="en-US"/>
          </a:p>
        </p:txBody>
      </p:sp>
    </p:spTree>
    <p:extLst>
      <p:ext uri="{BB962C8B-B14F-4D97-AF65-F5344CB8AC3E}">
        <p14:creationId xmlns:p14="http://schemas.microsoft.com/office/powerpoint/2010/main" val="2585910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51</a:t>
            </a:fld>
            <a:endParaRPr lang="en-US"/>
          </a:p>
        </p:txBody>
      </p:sp>
    </p:spTree>
    <p:extLst>
      <p:ext uri="{BB962C8B-B14F-4D97-AF65-F5344CB8AC3E}">
        <p14:creationId xmlns:p14="http://schemas.microsoft.com/office/powerpoint/2010/main" val="30470906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52</a:t>
            </a:fld>
            <a:endParaRPr lang="en-US"/>
          </a:p>
        </p:txBody>
      </p:sp>
    </p:spTree>
    <p:extLst>
      <p:ext uri="{BB962C8B-B14F-4D97-AF65-F5344CB8AC3E}">
        <p14:creationId xmlns:p14="http://schemas.microsoft.com/office/powerpoint/2010/main" val="743845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53</a:t>
            </a:fld>
            <a:endParaRPr lang="en-US"/>
          </a:p>
        </p:txBody>
      </p:sp>
    </p:spTree>
    <p:extLst>
      <p:ext uri="{BB962C8B-B14F-4D97-AF65-F5344CB8AC3E}">
        <p14:creationId xmlns:p14="http://schemas.microsoft.com/office/powerpoint/2010/main" val="4026990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54</a:t>
            </a:fld>
            <a:endParaRPr lang="en-US"/>
          </a:p>
        </p:txBody>
      </p:sp>
    </p:spTree>
    <p:extLst>
      <p:ext uri="{BB962C8B-B14F-4D97-AF65-F5344CB8AC3E}">
        <p14:creationId xmlns:p14="http://schemas.microsoft.com/office/powerpoint/2010/main" val="3479455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44588" y="685800"/>
            <a:ext cx="4570412" cy="3429000"/>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smtClean="0"/>
              <a:t>Las cuerdas de salvamento, los arneses de seguridad y los cordones se usan para la protección contra caídas. Las cuerdas de salvamento, los arneses de seguridad y los cordones deben ser utilizadas solamente como salvaguardas del empleado. Cualquier cuerda de salvamento, arnés de seguridad o cordón que hayan sido sometidos a cargas de servicio, a diferencia de los utilizados en pruebas de carga estática, deberán ser retirados inmediatamente y dejar de ser utilizados por los empleados. Las cuerdas de salvamento deben quedar aseguradas por encima del punto de operaciones a un punto de anclaje o un elemento de la estructura capaz de soportar un peso muerto de 5,400 libras como mínimo. </a:t>
            </a:r>
            <a:endParaRPr 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3" indent="-285724" eaLnBrk="0" hangingPunct="0">
              <a:defRPr sz="2400">
                <a:solidFill>
                  <a:schemeClr val="tx1"/>
                </a:solidFill>
                <a:latin typeface="Times New Roman" pitchFamily="18" charset="0"/>
              </a:defRPr>
            </a:lvl2pPr>
            <a:lvl3pPr marL="1142898" indent="-228580" eaLnBrk="0" hangingPunct="0">
              <a:defRPr sz="2400">
                <a:solidFill>
                  <a:schemeClr val="tx1"/>
                </a:solidFill>
                <a:latin typeface="Times New Roman" pitchFamily="18" charset="0"/>
              </a:defRPr>
            </a:lvl3pPr>
            <a:lvl4pPr marL="1600057" indent="-228580" eaLnBrk="0" hangingPunct="0">
              <a:defRPr sz="2400">
                <a:solidFill>
                  <a:schemeClr val="tx1"/>
                </a:solidFill>
                <a:latin typeface="Times New Roman" pitchFamily="18" charset="0"/>
              </a:defRPr>
            </a:lvl4pPr>
            <a:lvl5pPr marL="2057217" indent="-228580" eaLnBrk="0" hangingPunct="0">
              <a:defRPr sz="2400">
                <a:solidFill>
                  <a:schemeClr val="tx1"/>
                </a:solidFill>
                <a:latin typeface="Times New Roman" pitchFamily="18" charset="0"/>
              </a:defRPr>
            </a:lvl5pPr>
            <a:lvl6pPr marL="2514376" indent="-228580" eaLnBrk="0" fontAlgn="base" hangingPunct="0">
              <a:spcBef>
                <a:spcPct val="0"/>
              </a:spcBef>
              <a:spcAft>
                <a:spcPct val="0"/>
              </a:spcAft>
              <a:defRPr sz="2400">
                <a:solidFill>
                  <a:schemeClr val="tx1"/>
                </a:solidFill>
                <a:latin typeface="Times New Roman" pitchFamily="18" charset="0"/>
              </a:defRPr>
            </a:lvl6pPr>
            <a:lvl7pPr marL="2971535" indent="-228580" eaLnBrk="0" fontAlgn="base" hangingPunct="0">
              <a:spcBef>
                <a:spcPct val="0"/>
              </a:spcBef>
              <a:spcAft>
                <a:spcPct val="0"/>
              </a:spcAft>
              <a:defRPr sz="2400">
                <a:solidFill>
                  <a:schemeClr val="tx1"/>
                </a:solidFill>
                <a:latin typeface="Times New Roman" pitchFamily="18" charset="0"/>
              </a:defRPr>
            </a:lvl7pPr>
            <a:lvl8pPr marL="3428695" indent="-228580" eaLnBrk="0" fontAlgn="base" hangingPunct="0">
              <a:spcBef>
                <a:spcPct val="0"/>
              </a:spcBef>
              <a:spcAft>
                <a:spcPct val="0"/>
              </a:spcAft>
              <a:defRPr sz="2400">
                <a:solidFill>
                  <a:schemeClr val="tx1"/>
                </a:solidFill>
                <a:latin typeface="Times New Roman" pitchFamily="18" charset="0"/>
              </a:defRPr>
            </a:lvl8pPr>
            <a:lvl9pPr marL="3885854" indent="-228580" eaLnBrk="0" fontAlgn="base" hangingPunct="0">
              <a:spcBef>
                <a:spcPct val="0"/>
              </a:spcBef>
              <a:spcAft>
                <a:spcPct val="0"/>
              </a:spcAft>
              <a:defRPr sz="2400">
                <a:solidFill>
                  <a:schemeClr val="tx1"/>
                </a:solidFill>
                <a:latin typeface="Times New Roman" pitchFamily="18" charset="0"/>
              </a:defRPr>
            </a:lvl9pPr>
          </a:lstStyle>
          <a:p>
            <a:fld id="{D76F8B97-E4B8-494B-B3B6-28072655CF6C}" type="slidenum">
              <a:rPr lang="en-US" sz="1200"/>
              <a:pPr/>
              <a:t>55</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56</a:t>
            </a:fld>
            <a:endParaRPr lang="en-US"/>
          </a:p>
        </p:txBody>
      </p:sp>
    </p:spTree>
    <p:extLst>
      <p:ext uri="{BB962C8B-B14F-4D97-AF65-F5344CB8AC3E}">
        <p14:creationId xmlns:p14="http://schemas.microsoft.com/office/powerpoint/2010/main" val="33817369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57</a:t>
            </a:fld>
            <a:endParaRPr lang="en-US"/>
          </a:p>
        </p:txBody>
      </p:sp>
    </p:spTree>
    <p:extLst>
      <p:ext uri="{BB962C8B-B14F-4D97-AF65-F5344CB8AC3E}">
        <p14:creationId xmlns:p14="http://schemas.microsoft.com/office/powerpoint/2010/main" val="713819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58</a:t>
            </a:fld>
            <a:endParaRPr lang="en-US"/>
          </a:p>
        </p:txBody>
      </p:sp>
    </p:spTree>
    <p:extLst>
      <p:ext uri="{BB962C8B-B14F-4D97-AF65-F5344CB8AC3E}">
        <p14:creationId xmlns:p14="http://schemas.microsoft.com/office/powerpoint/2010/main" val="21019275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59</a:t>
            </a:fld>
            <a:endParaRPr lang="en-US"/>
          </a:p>
        </p:txBody>
      </p:sp>
    </p:spTree>
    <p:extLst>
      <p:ext uri="{BB962C8B-B14F-4D97-AF65-F5344CB8AC3E}">
        <p14:creationId xmlns:p14="http://schemas.microsoft.com/office/powerpoint/2010/main" val="186400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6</a:t>
            </a:fld>
            <a:endParaRPr lang="en-US"/>
          </a:p>
        </p:txBody>
      </p:sp>
    </p:spTree>
    <p:extLst>
      <p:ext uri="{BB962C8B-B14F-4D97-AF65-F5344CB8AC3E}">
        <p14:creationId xmlns:p14="http://schemas.microsoft.com/office/powerpoint/2010/main" val="267556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7</a:t>
            </a:fld>
            <a:endParaRPr lang="en-US"/>
          </a:p>
        </p:txBody>
      </p:sp>
    </p:spTree>
    <p:extLst>
      <p:ext uri="{BB962C8B-B14F-4D97-AF65-F5344CB8AC3E}">
        <p14:creationId xmlns:p14="http://schemas.microsoft.com/office/powerpoint/2010/main" val="359108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8</a:t>
            </a:fld>
            <a:endParaRPr lang="en-US"/>
          </a:p>
        </p:txBody>
      </p:sp>
    </p:spTree>
    <p:extLst>
      <p:ext uri="{BB962C8B-B14F-4D97-AF65-F5344CB8AC3E}">
        <p14:creationId xmlns:p14="http://schemas.microsoft.com/office/powerpoint/2010/main" val="163765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63557F-F78F-46D1-9A83-3FD941F31E8B}" type="slidenum">
              <a:rPr lang="en-US" smtClean="0"/>
              <a:pPr>
                <a:defRPr/>
              </a:pPr>
              <a:t>9</a:t>
            </a:fld>
            <a:endParaRPr lang="en-US"/>
          </a:p>
        </p:txBody>
      </p:sp>
    </p:spTree>
    <p:extLst>
      <p:ext uri="{BB962C8B-B14F-4D97-AF65-F5344CB8AC3E}">
        <p14:creationId xmlns:p14="http://schemas.microsoft.com/office/powerpoint/2010/main" val="119470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9F450F-FDBE-441C-9810-B245FA54A5AB}" type="slidenum">
              <a:rPr lang="en-US" smtClean="0"/>
              <a:pPr>
                <a:defRPr/>
              </a:pPr>
              <a:t>‹#›</a:t>
            </a:fld>
            <a:endParaRPr lang="en-US"/>
          </a:p>
        </p:txBody>
      </p:sp>
    </p:spTree>
    <p:extLst>
      <p:ext uri="{BB962C8B-B14F-4D97-AF65-F5344CB8AC3E}">
        <p14:creationId xmlns:p14="http://schemas.microsoft.com/office/powerpoint/2010/main" val="266327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B6D9C5-D8F1-4D74-85CC-61994F6D5FBB}" type="slidenum">
              <a:rPr lang="en-US" smtClean="0"/>
              <a:pPr>
                <a:defRPr/>
              </a:pPr>
              <a:t>‹#›</a:t>
            </a:fld>
            <a:endParaRPr lang="en-US"/>
          </a:p>
        </p:txBody>
      </p:sp>
    </p:spTree>
    <p:extLst>
      <p:ext uri="{BB962C8B-B14F-4D97-AF65-F5344CB8AC3E}">
        <p14:creationId xmlns:p14="http://schemas.microsoft.com/office/powerpoint/2010/main" val="210028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C20FF2-4973-4261-A719-E0075F362EE8}" type="slidenum">
              <a:rPr lang="en-US" smtClean="0"/>
              <a:pPr>
                <a:defRPr/>
              </a:pPr>
              <a:t>‹#›</a:t>
            </a:fld>
            <a:endParaRPr lang="en-US"/>
          </a:p>
        </p:txBody>
      </p:sp>
    </p:spTree>
    <p:extLst>
      <p:ext uri="{BB962C8B-B14F-4D97-AF65-F5344CB8AC3E}">
        <p14:creationId xmlns:p14="http://schemas.microsoft.com/office/powerpoint/2010/main" val="420628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4BF273-E07E-4525-BE35-FDE137A59053}" type="slidenum">
              <a:rPr lang="en-US" smtClean="0"/>
              <a:pPr>
                <a:defRPr/>
              </a:pPr>
              <a:t>‹#›</a:t>
            </a:fld>
            <a:endParaRPr lang="en-US"/>
          </a:p>
        </p:txBody>
      </p:sp>
    </p:spTree>
    <p:extLst>
      <p:ext uri="{BB962C8B-B14F-4D97-AF65-F5344CB8AC3E}">
        <p14:creationId xmlns:p14="http://schemas.microsoft.com/office/powerpoint/2010/main" val="382935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CFEE52-55D2-4377-8A56-A8931C7EF364}" type="slidenum">
              <a:rPr lang="en-US" smtClean="0"/>
              <a:pPr>
                <a:defRPr/>
              </a:pPr>
              <a:t>‹#›</a:t>
            </a:fld>
            <a:endParaRPr lang="en-US"/>
          </a:p>
        </p:txBody>
      </p:sp>
    </p:spTree>
    <p:extLst>
      <p:ext uri="{BB962C8B-B14F-4D97-AF65-F5344CB8AC3E}">
        <p14:creationId xmlns:p14="http://schemas.microsoft.com/office/powerpoint/2010/main" val="155114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7CE4E6-EDF7-41C4-9B32-DFB6E7001FCD}" type="slidenum">
              <a:rPr lang="en-US" smtClean="0"/>
              <a:pPr>
                <a:defRPr/>
              </a:pPr>
              <a:t>‹#›</a:t>
            </a:fld>
            <a:endParaRPr lang="en-US"/>
          </a:p>
        </p:txBody>
      </p:sp>
    </p:spTree>
    <p:extLst>
      <p:ext uri="{BB962C8B-B14F-4D97-AF65-F5344CB8AC3E}">
        <p14:creationId xmlns:p14="http://schemas.microsoft.com/office/powerpoint/2010/main" val="428840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D8379FB-7767-4927-AB6A-EB67FBB1DB30}" type="slidenum">
              <a:rPr lang="en-US" smtClean="0"/>
              <a:pPr>
                <a:defRPr/>
              </a:pPr>
              <a:t>‹#›</a:t>
            </a:fld>
            <a:endParaRPr lang="en-US"/>
          </a:p>
        </p:txBody>
      </p:sp>
    </p:spTree>
    <p:extLst>
      <p:ext uri="{BB962C8B-B14F-4D97-AF65-F5344CB8AC3E}">
        <p14:creationId xmlns:p14="http://schemas.microsoft.com/office/powerpoint/2010/main" val="226676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5246FF1-52B7-4776-A7F5-42BC36A60EC3}" type="slidenum">
              <a:rPr lang="en-US" smtClean="0"/>
              <a:pPr>
                <a:defRPr/>
              </a:pPr>
              <a:t>‹#›</a:t>
            </a:fld>
            <a:endParaRPr lang="en-US"/>
          </a:p>
        </p:txBody>
      </p:sp>
    </p:spTree>
    <p:extLst>
      <p:ext uri="{BB962C8B-B14F-4D97-AF65-F5344CB8AC3E}">
        <p14:creationId xmlns:p14="http://schemas.microsoft.com/office/powerpoint/2010/main" val="127341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922FF24-B946-41CC-8EC0-7ED7CBC1382F}" type="slidenum">
              <a:rPr lang="en-US" smtClean="0"/>
              <a:pPr>
                <a:defRPr/>
              </a:pPr>
              <a:t>‹#›</a:t>
            </a:fld>
            <a:endParaRPr lang="en-US"/>
          </a:p>
        </p:txBody>
      </p:sp>
    </p:spTree>
    <p:extLst>
      <p:ext uri="{BB962C8B-B14F-4D97-AF65-F5344CB8AC3E}">
        <p14:creationId xmlns:p14="http://schemas.microsoft.com/office/powerpoint/2010/main" val="294821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8F14C5E-CB8A-46AE-817C-3DB8E95E0163}" type="slidenum">
              <a:rPr lang="en-US" smtClean="0"/>
              <a:pPr>
                <a:defRPr/>
              </a:pPr>
              <a:t>‹#›</a:t>
            </a:fld>
            <a:endParaRPr lang="en-US"/>
          </a:p>
        </p:txBody>
      </p:sp>
    </p:spTree>
    <p:extLst>
      <p:ext uri="{BB962C8B-B14F-4D97-AF65-F5344CB8AC3E}">
        <p14:creationId xmlns:p14="http://schemas.microsoft.com/office/powerpoint/2010/main" val="291667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5A64BC-DA48-4AB6-B58B-381A7D8A35CC}" type="slidenum">
              <a:rPr lang="en-US" smtClean="0"/>
              <a:pPr>
                <a:defRPr/>
              </a:pPr>
              <a:t>‹#›</a:t>
            </a:fld>
            <a:endParaRPr lang="en-US"/>
          </a:p>
        </p:txBody>
      </p:sp>
    </p:spTree>
    <p:extLst>
      <p:ext uri="{BB962C8B-B14F-4D97-AF65-F5344CB8AC3E}">
        <p14:creationId xmlns:p14="http://schemas.microsoft.com/office/powerpoint/2010/main" val="202324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33" tIns="45717" rIns="91433" bIns="45717"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3" tIns="45717" rIns="91433" bIns="45717"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3" tIns="45717" rIns="91433" bIns="45717" rtlCol="0" anchor="ctr"/>
          <a:lstStyle>
            <a:lvl1pPr algn="r">
              <a:defRPr sz="1200">
                <a:solidFill>
                  <a:schemeClr val="tx1">
                    <a:tint val="75000"/>
                  </a:schemeClr>
                </a:solidFill>
              </a:defRPr>
            </a:lvl1pPr>
          </a:lstStyle>
          <a:p>
            <a:pPr>
              <a:defRPr/>
            </a:pPr>
            <a:fld id="{FE9159A2-EC10-435C-8BBD-38F9760938D0}" type="slidenum">
              <a:rPr lang="en-US" smtClean="0"/>
              <a:pPr>
                <a:defRPr/>
              </a:pPr>
              <a:t>‹#›</a:t>
            </a:fld>
            <a:endParaRPr lang="en-US"/>
          </a:p>
        </p:txBody>
      </p:sp>
    </p:spTree>
    <p:extLst>
      <p:ext uri="{BB962C8B-B14F-4D97-AF65-F5344CB8AC3E}">
        <p14:creationId xmlns:p14="http://schemas.microsoft.com/office/powerpoint/2010/main" val="294511481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png"/><Relationship Id="rId7"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4.jpeg"/><Relationship Id="rId9"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53.jpeg"/><Relationship Id="rId11" Type="http://schemas.openxmlformats.org/officeDocument/2006/relationships/image" Target="../media/image29.png"/><Relationship Id="rId5" Type="http://schemas.openxmlformats.org/officeDocument/2006/relationships/image" Target="../media/image52.jpeg"/><Relationship Id="rId10" Type="http://schemas.openxmlformats.org/officeDocument/2006/relationships/image" Target="../media/image3.png"/><Relationship Id="rId4" Type="http://schemas.openxmlformats.org/officeDocument/2006/relationships/image" Target="../media/image51.png"/><Relationship Id="rId9"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a:xfrm>
            <a:off x="914400" y="1255015"/>
            <a:ext cx="6400800" cy="1443228"/>
          </a:xfrm>
          <a:prstGeom prst="rect">
            <a:avLst/>
          </a:prstGeom>
        </p:spPr>
        <p:txBody>
          <a:bodyPr vert="horz" lIns="91433" tIns="45717" rIns="91433"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5500" b="1" dirty="0">
                <a:solidFill>
                  <a:schemeClr val="tx1">
                    <a:lumMod val="85000"/>
                    <a:lumOff val="15000"/>
                  </a:schemeClr>
                </a:solidFill>
                <a:latin typeface="Baskerville Old Face" pitchFamily="18" charset="0"/>
              </a:rPr>
              <a:t>Equipo de Protección </a:t>
            </a:r>
          </a:p>
          <a:p>
            <a:pPr algn="r"/>
            <a:r>
              <a:rPr lang="es-ES" sz="5500" b="1" dirty="0">
                <a:solidFill>
                  <a:schemeClr val="tx1">
                    <a:lumMod val="85000"/>
                    <a:lumOff val="15000"/>
                  </a:schemeClr>
                </a:solidFill>
                <a:latin typeface="Baskerville Old Face" pitchFamily="18" charset="0"/>
              </a:rPr>
              <a:t>Personal</a:t>
            </a:r>
          </a:p>
        </p:txBody>
      </p:sp>
      <p:sp>
        <p:nvSpPr>
          <p:cNvPr id="5" name="Rectangle 9"/>
          <p:cNvSpPr txBox="1">
            <a:spLocks noChangeArrowheads="1"/>
          </p:cNvSpPr>
          <p:nvPr/>
        </p:nvSpPr>
        <p:spPr>
          <a:xfrm>
            <a:off x="1905000" y="2895600"/>
            <a:ext cx="5334000" cy="990600"/>
          </a:xfrm>
          <a:prstGeom prst="rect">
            <a:avLst/>
          </a:prstGeom>
        </p:spPr>
        <p:txBody>
          <a:bodyPr vert="horz" lIns="91433" tIns="45717" rIns="91433" bIns="45717"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solidFill>
                  <a:schemeClr val="tx1">
                    <a:lumMod val="85000"/>
                    <a:lumOff val="15000"/>
                  </a:schemeClr>
                </a:solidFill>
                <a:latin typeface="Baskerville Old Face" pitchFamily="18" charset="0"/>
              </a:rPr>
              <a:t>School of Continuing Education </a:t>
            </a:r>
          </a:p>
          <a:p>
            <a:pPr marL="0" indent="0">
              <a:spcBef>
                <a:spcPts val="0"/>
              </a:spcBef>
              <a:buNone/>
            </a:pPr>
            <a:r>
              <a:rPr lang="en-US" b="1" dirty="0" smtClean="0">
                <a:solidFill>
                  <a:schemeClr val="tx1">
                    <a:lumMod val="85000"/>
                    <a:lumOff val="15000"/>
                  </a:schemeClr>
                </a:solidFill>
                <a:latin typeface="Baskerville Old Face" pitchFamily="18" charset="0"/>
              </a:rPr>
              <a:t>&amp; Professional Development</a:t>
            </a:r>
            <a:endParaRPr lang="en-US" b="1" dirty="0">
              <a:solidFill>
                <a:schemeClr val="tx1">
                  <a:lumMod val="85000"/>
                  <a:lumOff val="15000"/>
                </a:schemeClr>
              </a:solidFill>
              <a:latin typeface="Baskerville Old Face" pitchFamily="18"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600200" y="3962402"/>
            <a:ext cx="5638800" cy="16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1624" y="1219200"/>
            <a:ext cx="1098755" cy="1362456"/>
          </a:xfrm>
          <a:prstGeom prst="rect">
            <a:avLst/>
          </a:prstGeom>
        </p:spPr>
      </p:pic>
      <p:cxnSp>
        <p:nvCxnSpPr>
          <p:cNvPr id="8" name="Straight Connector 7"/>
          <p:cNvCxnSpPr/>
          <p:nvPr/>
        </p:nvCxnSpPr>
        <p:spPr>
          <a:xfrm>
            <a:off x="457202" y="2657856"/>
            <a:ext cx="809317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91400" y="1219202"/>
            <a:ext cx="0" cy="4372187"/>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192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1" y="1905002"/>
            <a:ext cx="7424923" cy="40306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Usted debe conocer</a:t>
            </a:r>
          </a:p>
          <a:p>
            <a:pPr marL="457168" indent="-457168"/>
            <a:r>
              <a:rPr lang="es-ES" sz="2500" dirty="0">
                <a:solidFill>
                  <a:schemeClr val="tx1">
                    <a:lumMod val="85000"/>
                    <a:lumOff val="15000"/>
                  </a:schemeClr>
                </a:solidFill>
                <a:latin typeface="Baskerville Old Face" pitchFamily="18" charset="0"/>
              </a:rPr>
              <a:t>Las limitaciones del EPP</a:t>
            </a:r>
          </a:p>
          <a:p>
            <a:pPr marL="457168" indent="-457168"/>
            <a:r>
              <a:rPr lang="es-ES" sz="2500" dirty="0">
                <a:solidFill>
                  <a:schemeClr val="tx1">
                    <a:lumMod val="85000"/>
                    <a:lumOff val="15000"/>
                  </a:schemeClr>
                </a:solidFill>
                <a:latin typeface="Baskerville Old Face" pitchFamily="18" charset="0"/>
              </a:rPr>
              <a:t>Cómo usar el EPP</a:t>
            </a:r>
          </a:p>
          <a:p>
            <a:pPr marL="457168" indent="-457168"/>
            <a:r>
              <a:rPr lang="es-ES" sz="2500" dirty="0">
                <a:solidFill>
                  <a:schemeClr val="tx1">
                    <a:lumMod val="85000"/>
                    <a:lumOff val="15000"/>
                  </a:schemeClr>
                </a:solidFill>
                <a:latin typeface="Baskerville Old Face" pitchFamily="18" charset="0"/>
              </a:rPr>
              <a:t>Cuándo usar el EPP</a:t>
            </a:r>
          </a:p>
          <a:p>
            <a:pPr marL="457168" indent="-457168"/>
            <a:r>
              <a:rPr lang="es-ES" sz="2500" dirty="0">
                <a:solidFill>
                  <a:schemeClr val="tx1">
                    <a:lumMod val="85000"/>
                    <a:lumOff val="15000"/>
                  </a:schemeClr>
                </a:solidFill>
                <a:latin typeface="Baskerville Old Face" pitchFamily="18" charset="0"/>
              </a:rPr>
              <a:t>Revisación previa al uso</a:t>
            </a:r>
          </a:p>
          <a:p>
            <a:pPr marL="457168" indent="-457168"/>
            <a:r>
              <a:rPr lang="es-ES" sz="2500" dirty="0">
                <a:solidFill>
                  <a:schemeClr val="tx1">
                    <a:lumMod val="85000"/>
                    <a:lumOff val="15000"/>
                  </a:schemeClr>
                </a:solidFill>
                <a:latin typeface="Baskerville Old Face" pitchFamily="18" charset="0"/>
              </a:rPr>
              <a:t>Reemplazo</a:t>
            </a:r>
          </a:p>
          <a:p>
            <a:pPr marL="457168" indent="-457168"/>
            <a:r>
              <a:rPr lang="es-ES" sz="2500" dirty="0">
                <a:solidFill>
                  <a:schemeClr val="tx1">
                    <a:lumMod val="85000"/>
                    <a:lumOff val="15000"/>
                  </a:schemeClr>
                </a:solidFill>
                <a:latin typeface="Baskerville Old Face" pitchFamily="18" charset="0"/>
              </a:rPr>
              <a:t>Limpieza y conservación</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n-US" sz="4500" dirty="0" err="1">
                <a:solidFill>
                  <a:schemeClr val="tx1">
                    <a:lumMod val="85000"/>
                    <a:lumOff val="15000"/>
                  </a:schemeClr>
                </a:solidFill>
                <a:latin typeface="Baskerville Old Face" pitchFamily="18" charset="0"/>
              </a:rPr>
              <a:t>Acerca</a:t>
            </a:r>
            <a:r>
              <a:rPr lang="en-US" sz="4500" dirty="0">
                <a:solidFill>
                  <a:schemeClr val="tx1">
                    <a:lumMod val="85000"/>
                    <a:lumOff val="15000"/>
                  </a:schemeClr>
                </a:solidFill>
                <a:latin typeface="Baskerville Old Face" pitchFamily="18" charset="0"/>
              </a:rPr>
              <a:t> del EPP</a:t>
            </a:r>
          </a:p>
        </p:txBody>
      </p:sp>
    </p:spTree>
    <p:extLst>
      <p:ext uri="{BB962C8B-B14F-4D97-AF65-F5344CB8AC3E}">
        <p14:creationId xmlns:p14="http://schemas.microsoft.com/office/powerpoint/2010/main" val="163003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1" y="1905002"/>
            <a:ext cx="7424923" cy="40306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El EPP funciona como una barrera entre usted y un peligro</a:t>
            </a:r>
          </a:p>
          <a:p>
            <a:pPr marL="457168" indent="-457168"/>
            <a:r>
              <a:rPr lang="es-ES" sz="2500" dirty="0">
                <a:solidFill>
                  <a:schemeClr val="tx1">
                    <a:lumMod val="85000"/>
                    <a:lumOff val="15000"/>
                  </a:schemeClr>
                </a:solidFill>
                <a:latin typeface="Baskerville Old Face" pitchFamily="18" charset="0"/>
              </a:rPr>
              <a:t>El EPP no lo protegerá si:  </a:t>
            </a:r>
          </a:p>
          <a:p>
            <a:pPr marL="857189" lvl="1" indent="-457168"/>
            <a:r>
              <a:rPr lang="es-ES" sz="2100" dirty="0">
                <a:solidFill>
                  <a:schemeClr val="tx1">
                    <a:lumMod val="85000"/>
                    <a:lumOff val="15000"/>
                  </a:schemeClr>
                </a:solidFill>
                <a:latin typeface="Baskerville Old Face" pitchFamily="18" charset="0"/>
              </a:rPr>
              <a:t>No está diseñado para ese peligro en específico.</a:t>
            </a:r>
          </a:p>
          <a:p>
            <a:pPr marL="857189" lvl="1" indent="-457168"/>
            <a:r>
              <a:rPr lang="es-ES" sz="2100" dirty="0">
                <a:solidFill>
                  <a:schemeClr val="tx1">
                    <a:lumMod val="85000"/>
                    <a:lumOff val="15000"/>
                  </a:schemeClr>
                </a:solidFill>
                <a:latin typeface="Baskerville Old Face" pitchFamily="18" charset="0"/>
              </a:rPr>
              <a:t>Está dañado o gastado.</a:t>
            </a:r>
          </a:p>
          <a:p>
            <a:pPr marL="857189" lvl="1" indent="-457168"/>
            <a:r>
              <a:rPr lang="es-ES" sz="2100" dirty="0">
                <a:solidFill>
                  <a:schemeClr val="tx1">
                    <a:lumMod val="85000"/>
                    <a:lumOff val="15000"/>
                  </a:schemeClr>
                </a:solidFill>
                <a:latin typeface="Baskerville Old Face" pitchFamily="18" charset="0"/>
              </a:rPr>
              <a:t>No ha sido adecuadamente ajustado.</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n-US" sz="4500" dirty="0" err="1">
                <a:solidFill>
                  <a:schemeClr val="tx1">
                    <a:lumMod val="85000"/>
                    <a:lumOff val="15000"/>
                  </a:schemeClr>
                </a:solidFill>
                <a:latin typeface="Baskerville Old Face" pitchFamily="18" charset="0"/>
              </a:rPr>
              <a:t>Limitaciones</a:t>
            </a:r>
            <a:r>
              <a:rPr lang="en-US" sz="4500" dirty="0">
                <a:solidFill>
                  <a:schemeClr val="tx1">
                    <a:lumMod val="85000"/>
                    <a:lumOff val="15000"/>
                  </a:schemeClr>
                </a:solidFill>
                <a:latin typeface="Baskerville Old Face" pitchFamily="18" charset="0"/>
              </a:rPr>
              <a:t> del EPP</a:t>
            </a:r>
          </a:p>
        </p:txBody>
      </p:sp>
    </p:spTree>
    <p:extLst>
      <p:ext uri="{BB962C8B-B14F-4D97-AF65-F5344CB8AC3E}">
        <p14:creationId xmlns:p14="http://schemas.microsoft.com/office/powerpoint/2010/main" val="534774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1" y="1905002"/>
            <a:ext cx="7424923" cy="40306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Para que el EPP lo proteja eficazmente </a:t>
            </a:r>
          </a:p>
          <a:p>
            <a:pPr marL="457168" indent="-457168"/>
            <a:r>
              <a:rPr lang="es-ES" sz="2500" dirty="0">
                <a:solidFill>
                  <a:schemeClr val="tx1">
                    <a:lumMod val="85000"/>
                    <a:lumOff val="15000"/>
                  </a:schemeClr>
                </a:solidFill>
                <a:latin typeface="Baskerville Old Face" pitchFamily="18" charset="0"/>
              </a:rPr>
              <a:t>Úselo en la forma en que se le enseñó a hacerlo.</a:t>
            </a:r>
          </a:p>
          <a:p>
            <a:pPr marL="457168" indent="-457168"/>
            <a:r>
              <a:rPr lang="es-ES" sz="2500" dirty="0">
                <a:solidFill>
                  <a:schemeClr val="tx1">
                    <a:lumMod val="85000"/>
                    <a:lumOff val="15000"/>
                  </a:schemeClr>
                </a:solidFill>
                <a:latin typeface="Baskerville Old Face" pitchFamily="18" charset="0"/>
              </a:rPr>
              <a:t>Úselo únicamente ante el peligro específico para el cual fue diseñado.</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n-US" sz="4500" dirty="0" err="1">
                <a:solidFill>
                  <a:schemeClr val="tx1">
                    <a:lumMod val="85000"/>
                    <a:lumOff val="15000"/>
                  </a:schemeClr>
                </a:solidFill>
                <a:latin typeface="Baskerville Old Face" pitchFamily="18" charset="0"/>
              </a:rPr>
              <a:t>Uso</a:t>
            </a:r>
            <a:r>
              <a:rPr lang="en-US" sz="4500" dirty="0">
                <a:solidFill>
                  <a:schemeClr val="tx1">
                    <a:lumMod val="85000"/>
                    <a:lumOff val="15000"/>
                  </a:schemeClr>
                </a:solidFill>
                <a:latin typeface="Baskerville Old Face" pitchFamily="18" charset="0"/>
              </a:rPr>
              <a:t> del EPP</a:t>
            </a:r>
          </a:p>
        </p:txBody>
      </p:sp>
    </p:spTree>
    <p:extLst>
      <p:ext uri="{BB962C8B-B14F-4D97-AF65-F5344CB8AC3E}">
        <p14:creationId xmlns:p14="http://schemas.microsoft.com/office/powerpoint/2010/main" val="166163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05002"/>
            <a:ext cx="4038600" cy="40306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Antes de usar su EPP, revise si este tiene:</a:t>
            </a:r>
          </a:p>
          <a:p>
            <a:pPr marL="857189" lvl="1" indent="-457168"/>
            <a:r>
              <a:rPr lang="es-ES" sz="2100" dirty="0">
                <a:solidFill>
                  <a:schemeClr val="tx1">
                    <a:lumMod val="85000"/>
                    <a:lumOff val="15000"/>
                  </a:schemeClr>
                </a:solidFill>
                <a:latin typeface="Baskerville Old Face" pitchFamily="18" charset="0"/>
              </a:rPr>
              <a:t>Partes gastadas o dañadas.</a:t>
            </a:r>
          </a:p>
          <a:p>
            <a:pPr marL="857189" lvl="1" indent="-457168"/>
            <a:r>
              <a:rPr lang="es-ES" sz="2100" dirty="0">
                <a:solidFill>
                  <a:schemeClr val="tx1">
                    <a:lumMod val="85000"/>
                    <a:lumOff val="15000"/>
                  </a:schemeClr>
                </a:solidFill>
                <a:latin typeface="Baskerville Old Face" pitchFamily="18" charset="0"/>
              </a:rPr>
              <a:t>Filtraciones, cuarteaduras o deformidades.</a:t>
            </a:r>
          </a:p>
          <a:p>
            <a:pPr marL="857189" lvl="1" indent="-457168"/>
            <a:r>
              <a:rPr lang="es-ES" sz="2100" dirty="0">
                <a:solidFill>
                  <a:schemeClr val="tx1">
                    <a:lumMod val="85000"/>
                    <a:lumOff val="15000"/>
                  </a:schemeClr>
                </a:solidFill>
                <a:latin typeface="Baskerville Old Face" pitchFamily="18" charset="0"/>
              </a:rPr>
              <a:t>La limpieza requerida.</a:t>
            </a:r>
          </a:p>
          <a:p>
            <a:pPr marL="857189" lvl="1" indent="-457168"/>
            <a:r>
              <a:rPr lang="es-ES" sz="2100" dirty="0">
                <a:solidFill>
                  <a:schemeClr val="tx1">
                    <a:lumMod val="85000"/>
                    <a:lumOff val="15000"/>
                  </a:schemeClr>
                </a:solidFill>
                <a:latin typeface="Baskerville Old Face" pitchFamily="18" charset="0"/>
              </a:rPr>
              <a:t>La talla indicada.</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n-US" sz="4500" dirty="0" err="1">
                <a:solidFill>
                  <a:schemeClr val="tx1">
                    <a:lumMod val="85000"/>
                    <a:lumOff val="15000"/>
                  </a:schemeClr>
                </a:solidFill>
                <a:latin typeface="Baskerville Old Face" pitchFamily="18" charset="0"/>
              </a:rPr>
              <a:t>Revisar</a:t>
            </a:r>
            <a:r>
              <a:rPr lang="en-US" sz="4500" dirty="0">
                <a:solidFill>
                  <a:schemeClr val="tx1">
                    <a:lumMod val="85000"/>
                    <a:lumOff val="15000"/>
                  </a:schemeClr>
                </a:solidFill>
                <a:latin typeface="Baskerville Old Face" pitchFamily="18" charset="0"/>
              </a:rPr>
              <a:t> antes de </a:t>
            </a:r>
            <a:r>
              <a:rPr lang="en-US" sz="4500" dirty="0" err="1">
                <a:solidFill>
                  <a:schemeClr val="tx1">
                    <a:lumMod val="85000"/>
                    <a:lumOff val="15000"/>
                  </a:schemeClr>
                </a:solidFill>
                <a:latin typeface="Baskerville Old Face" pitchFamily="18" charset="0"/>
              </a:rPr>
              <a:t>usar</a:t>
            </a:r>
            <a:endParaRPr lang="en-US" sz="4500" dirty="0">
              <a:solidFill>
                <a:schemeClr val="tx1">
                  <a:lumMod val="85000"/>
                  <a:lumOff val="15000"/>
                </a:schemeClr>
              </a:solidFill>
              <a:latin typeface="Baskerville Old Face" pitchFamily="18" charset="0"/>
            </a:endParaRPr>
          </a:p>
        </p:txBody>
      </p:sp>
      <p:pic>
        <p:nvPicPr>
          <p:cNvPr id="8" name="Picture 4" descr="http://www.diogenes-club.com/inspectors.gif"/>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096001" y="2567678"/>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151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05002"/>
            <a:ext cx="7543800" cy="40306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Si algún EPP está gastado o dañado</a:t>
            </a:r>
          </a:p>
          <a:p>
            <a:pPr marL="457168" indent="-457168"/>
            <a:r>
              <a:rPr lang="es-ES" sz="2500" dirty="0">
                <a:solidFill>
                  <a:schemeClr val="tx1">
                    <a:lumMod val="85000"/>
                    <a:lumOff val="15000"/>
                  </a:schemeClr>
                </a:solidFill>
                <a:latin typeface="Baskerville Old Face" pitchFamily="18" charset="0"/>
              </a:rPr>
              <a:t>Repárelo o reemplácelo de inmediato.</a:t>
            </a:r>
          </a:p>
          <a:p>
            <a:pPr marL="457168" indent="-457168"/>
            <a:r>
              <a:rPr lang="es-ES" sz="2500" dirty="0">
                <a:solidFill>
                  <a:schemeClr val="tx1">
                    <a:lumMod val="85000"/>
                    <a:lumOff val="15000"/>
                  </a:schemeClr>
                </a:solidFill>
                <a:latin typeface="Baskerville Old Face" pitchFamily="18" charset="0"/>
              </a:rPr>
              <a:t>No trabaje sin un EPP de repuesto.</a:t>
            </a:r>
          </a:p>
          <a:p>
            <a:pPr marL="457168" indent="-457168"/>
            <a:r>
              <a:rPr lang="es-ES" sz="2500" dirty="0">
                <a:solidFill>
                  <a:schemeClr val="tx1">
                    <a:lumMod val="85000"/>
                    <a:lumOff val="15000"/>
                  </a:schemeClr>
                </a:solidFill>
                <a:latin typeface="Baskerville Old Face" pitchFamily="18" charset="0"/>
              </a:rPr>
              <a:t>Avise a su supervisor si necesita un nuevo EPP.</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n-US" sz="4500" dirty="0" err="1">
                <a:solidFill>
                  <a:schemeClr val="tx1">
                    <a:lumMod val="85000"/>
                    <a:lumOff val="15000"/>
                  </a:schemeClr>
                </a:solidFill>
                <a:latin typeface="Baskerville Old Face" pitchFamily="18" charset="0"/>
              </a:rPr>
              <a:t>Reemplazo</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143390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05002"/>
            <a:ext cx="3886200" cy="40306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Limpie su EPP regularmente.</a:t>
            </a:r>
          </a:p>
          <a:p>
            <a:pPr marL="457168" indent="-457168"/>
            <a:r>
              <a:rPr lang="es-ES" sz="2500" dirty="0">
                <a:solidFill>
                  <a:schemeClr val="tx1">
                    <a:lumMod val="85000"/>
                    <a:lumOff val="15000"/>
                  </a:schemeClr>
                </a:solidFill>
                <a:latin typeface="Baskerville Old Face" pitchFamily="18" charset="0"/>
              </a:rPr>
              <a:t>No lo guarde donde pueda estar en contacto con: </a:t>
            </a:r>
          </a:p>
          <a:p>
            <a:pPr marL="857189" lvl="1" indent="-457168"/>
            <a:r>
              <a:rPr lang="es-ES" sz="2100" dirty="0">
                <a:solidFill>
                  <a:schemeClr val="tx1">
                    <a:lumMod val="85000"/>
                    <a:lumOff val="15000"/>
                  </a:schemeClr>
                </a:solidFill>
                <a:latin typeface="Baskerville Old Face" pitchFamily="18" charset="0"/>
              </a:rPr>
              <a:t>Polvo y suciedad</a:t>
            </a:r>
          </a:p>
          <a:p>
            <a:pPr marL="857189" lvl="1" indent="-457168"/>
            <a:r>
              <a:rPr lang="es-ES" sz="2100" dirty="0">
                <a:solidFill>
                  <a:schemeClr val="tx1">
                    <a:lumMod val="85000"/>
                    <a:lumOff val="15000"/>
                  </a:schemeClr>
                </a:solidFill>
                <a:latin typeface="Baskerville Old Face" pitchFamily="18" charset="0"/>
              </a:rPr>
              <a:t>Químicos</a:t>
            </a:r>
          </a:p>
          <a:p>
            <a:pPr marL="857189" lvl="1" indent="-457168"/>
            <a:r>
              <a:rPr lang="es-ES" sz="2100" dirty="0">
                <a:solidFill>
                  <a:schemeClr val="tx1">
                    <a:lumMod val="85000"/>
                    <a:lumOff val="15000"/>
                  </a:schemeClr>
                </a:solidFill>
                <a:latin typeface="Baskerville Old Face" pitchFamily="18" charset="0"/>
              </a:rPr>
              <a:t>Luz solar</a:t>
            </a:r>
          </a:p>
          <a:p>
            <a:pPr marL="857189" lvl="1" indent="-457168"/>
            <a:r>
              <a:rPr lang="es-ES" sz="2100" dirty="0">
                <a:solidFill>
                  <a:schemeClr val="tx1">
                    <a:lumMod val="85000"/>
                    <a:lumOff val="15000"/>
                  </a:schemeClr>
                </a:solidFill>
                <a:latin typeface="Baskerville Old Face" pitchFamily="18" charset="0"/>
              </a:rPr>
              <a:t>Agua</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n-US" sz="4500" dirty="0" err="1">
                <a:solidFill>
                  <a:schemeClr val="tx1">
                    <a:lumMod val="85000"/>
                    <a:lumOff val="15000"/>
                  </a:schemeClr>
                </a:solidFill>
                <a:latin typeface="Baskerville Old Face" pitchFamily="18" charset="0"/>
              </a:rPr>
              <a:t>Limpieza</a:t>
            </a:r>
            <a:r>
              <a:rPr lang="en-US" sz="4500" dirty="0">
                <a:solidFill>
                  <a:schemeClr val="tx1">
                    <a:lumMod val="85000"/>
                    <a:lumOff val="15000"/>
                  </a:schemeClr>
                </a:solidFill>
                <a:latin typeface="Baskerville Old Face" pitchFamily="18" charset="0"/>
              </a:rPr>
              <a:t> y </a:t>
            </a:r>
            <a:r>
              <a:rPr lang="en-US" sz="4500" dirty="0" err="1">
                <a:solidFill>
                  <a:schemeClr val="tx1">
                    <a:lumMod val="85000"/>
                    <a:lumOff val="15000"/>
                  </a:schemeClr>
                </a:solidFill>
                <a:latin typeface="Baskerville Old Face" pitchFamily="18" charset="0"/>
              </a:rPr>
              <a:t>guardado</a:t>
            </a:r>
            <a:endParaRPr lang="en-US" sz="4500" dirty="0">
              <a:solidFill>
                <a:schemeClr val="tx1">
                  <a:lumMod val="85000"/>
                  <a:lumOff val="15000"/>
                </a:schemeClr>
              </a:solidFill>
              <a:latin typeface="Baskerville Old Face" pitchFamily="18" charset="0"/>
            </a:endParaRPr>
          </a:p>
        </p:txBody>
      </p:sp>
      <p:pic>
        <p:nvPicPr>
          <p:cNvPr id="8" name="Picture 4" descr="http://www.casa-acsa.ca/images/online-photo-gallery/thumbs/48.gif"/>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715000" y="2743200"/>
            <a:ext cx="211226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979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05002"/>
            <a:ext cx="3886200" cy="40306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Se debe establecer un programa escrito sobre EPP para el empleo.</a:t>
            </a:r>
          </a:p>
          <a:p>
            <a:pPr marL="457168" indent="-457168"/>
            <a:r>
              <a:rPr lang="es-ES" sz="2500" dirty="0">
                <a:solidFill>
                  <a:schemeClr val="tx1">
                    <a:lumMod val="85000"/>
                    <a:lumOff val="15000"/>
                  </a:schemeClr>
                </a:solidFill>
                <a:latin typeface="Baskerville Old Face" pitchFamily="18" charset="0"/>
              </a:rPr>
              <a:t>Dos objetivos básicos del programa sobre EPP:</a:t>
            </a:r>
          </a:p>
          <a:p>
            <a:pPr marL="857189" lvl="1" indent="-457168"/>
            <a:r>
              <a:rPr lang="es-ES" sz="2100" dirty="0">
                <a:solidFill>
                  <a:schemeClr val="tx1">
                    <a:lumMod val="85000"/>
                    <a:lumOff val="15000"/>
                  </a:schemeClr>
                </a:solidFill>
                <a:latin typeface="Baskerville Old Face" pitchFamily="18" charset="0"/>
              </a:rPr>
              <a:t>Proteger al portador.</a:t>
            </a:r>
          </a:p>
          <a:p>
            <a:pPr marL="857189" lvl="1" indent="-457168"/>
            <a:r>
              <a:rPr lang="es-ES" sz="2100" dirty="0">
                <a:solidFill>
                  <a:schemeClr val="tx1">
                    <a:lumMod val="85000"/>
                    <a:lumOff val="15000"/>
                  </a:schemeClr>
                </a:solidFill>
                <a:latin typeface="Baskerville Old Face" pitchFamily="18" charset="0"/>
              </a:rPr>
              <a:t>Prevenir lesiones.</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n-US" sz="4500" dirty="0" err="1">
                <a:solidFill>
                  <a:schemeClr val="tx1">
                    <a:lumMod val="85000"/>
                    <a:lumOff val="15000"/>
                  </a:schemeClr>
                </a:solidFill>
                <a:latin typeface="Baskerville Old Face" pitchFamily="18" charset="0"/>
              </a:rPr>
              <a:t>Programa</a:t>
            </a:r>
            <a:r>
              <a:rPr lang="en-US" sz="4500" dirty="0">
                <a:solidFill>
                  <a:schemeClr val="tx1">
                    <a:lumMod val="85000"/>
                    <a:lumOff val="15000"/>
                  </a:schemeClr>
                </a:solidFill>
                <a:latin typeface="Baskerville Old Face" pitchFamily="18" charset="0"/>
              </a:rPr>
              <a:t> </a:t>
            </a:r>
            <a:r>
              <a:rPr lang="en-US" sz="4500" dirty="0" err="1">
                <a:solidFill>
                  <a:schemeClr val="tx1">
                    <a:lumMod val="85000"/>
                    <a:lumOff val="15000"/>
                  </a:schemeClr>
                </a:solidFill>
                <a:latin typeface="Baskerville Old Face" pitchFamily="18" charset="0"/>
              </a:rPr>
              <a:t>Escrito</a:t>
            </a:r>
            <a:r>
              <a:rPr lang="en-US" sz="4500" dirty="0">
                <a:solidFill>
                  <a:schemeClr val="tx1">
                    <a:lumMod val="85000"/>
                    <a:lumOff val="15000"/>
                  </a:schemeClr>
                </a:solidFill>
                <a:latin typeface="Baskerville Old Face" pitchFamily="18" charset="0"/>
              </a:rPr>
              <a:t> </a:t>
            </a:r>
            <a:r>
              <a:rPr lang="en-US" sz="4500" dirty="0" err="1">
                <a:solidFill>
                  <a:schemeClr val="tx1">
                    <a:lumMod val="85000"/>
                    <a:lumOff val="15000"/>
                  </a:schemeClr>
                </a:solidFill>
                <a:latin typeface="Baskerville Old Face" pitchFamily="18" charset="0"/>
              </a:rPr>
              <a:t>sobre</a:t>
            </a:r>
            <a:r>
              <a:rPr lang="en-US" sz="4500" dirty="0">
                <a:solidFill>
                  <a:schemeClr val="tx1">
                    <a:lumMod val="85000"/>
                    <a:lumOff val="15000"/>
                  </a:schemeClr>
                </a:solidFill>
                <a:latin typeface="Baskerville Old Face" pitchFamily="18" charset="0"/>
              </a:rPr>
              <a:t> EPP</a:t>
            </a:r>
          </a:p>
        </p:txBody>
      </p:sp>
      <p:pic>
        <p:nvPicPr>
          <p:cNvPr id="9" name="Picture 61" descr="doctor-patient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969226" y="1965709"/>
            <a:ext cx="3213511"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004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2362202"/>
            <a:ext cx="3886200" cy="35734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Identificación de peligros</a:t>
            </a:r>
          </a:p>
          <a:p>
            <a:pPr marL="457168" indent="-457168"/>
            <a:r>
              <a:rPr lang="es-ES" sz="2500" dirty="0">
                <a:solidFill>
                  <a:schemeClr val="tx1">
                    <a:lumMod val="85000"/>
                    <a:lumOff val="15000"/>
                  </a:schemeClr>
                </a:solidFill>
                <a:latin typeface="Baskerville Old Face" pitchFamily="18" charset="0"/>
              </a:rPr>
              <a:t>Monitoreo médico</a:t>
            </a:r>
          </a:p>
          <a:p>
            <a:pPr marL="457168" indent="-457168"/>
            <a:r>
              <a:rPr lang="es-ES" sz="2500" dirty="0">
                <a:solidFill>
                  <a:schemeClr val="tx1">
                    <a:lumMod val="85000"/>
                    <a:lumOff val="15000"/>
                  </a:schemeClr>
                </a:solidFill>
                <a:latin typeface="Baskerville Old Face" pitchFamily="18" charset="0"/>
              </a:rPr>
              <a:t>Vigilancia del entorno</a:t>
            </a:r>
          </a:p>
          <a:p>
            <a:pPr marL="457168" indent="-457168"/>
            <a:r>
              <a:rPr lang="es-ES" sz="2500" dirty="0">
                <a:solidFill>
                  <a:schemeClr val="tx1">
                    <a:lumMod val="85000"/>
                    <a:lumOff val="15000"/>
                  </a:schemeClr>
                </a:solidFill>
                <a:latin typeface="Baskerville Old Face" pitchFamily="18" charset="0"/>
              </a:rPr>
              <a:t>Selección</a:t>
            </a:r>
          </a:p>
        </p:txBody>
      </p:sp>
      <p:sp>
        <p:nvSpPr>
          <p:cNvPr id="24" name="Rectangle 4"/>
          <p:cNvSpPr>
            <a:spLocks noGrp="1" noChangeArrowheads="1"/>
          </p:cNvSpPr>
          <p:nvPr>
            <p:ph type="title"/>
          </p:nvPr>
        </p:nvSpPr>
        <p:spPr>
          <a:xfrm>
            <a:off x="1295400" y="685800"/>
            <a:ext cx="7162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Programa exhaustivo sobre el EPP</a:t>
            </a:r>
            <a:endParaRPr lang="en-U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4662435" y="2362200"/>
            <a:ext cx="3886200" cy="3569276"/>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Uso</a:t>
            </a:r>
          </a:p>
          <a:p>
            <a:pPr marL="457168" indent="-457168"/>
            <a:r>
              <a:rPr lang="es-ES" sz="2500" dirty="0">
                <a:solidFill>
                  <a:schemeClr val="tx1">
                    <a:lumMod val="85000"/>
                    <a:lumOff val="15000"/>
                  </a:schemeClr>
                </a:solidFill>
                <a:latin typeface="Baskerville Old Face" pitchFamily="18" charset="0"/>
              </a:rPr>
              <a:t>Descontaminación del mantenimiento</a:t>
            </a:r>
          </a:p>
          <a:p>
            <a:pPr marL="457168" indent="-457168"/>
            <a:r>
              <a:rPr lang="es-ES" sz="2500" dirty="0">
                <a:solidFill>
                  <a:schemeClr val="tx1">
                    <a:lumMod val="85000"/>
                    <a:lumOff val="15000"/>
                  </a:schemeClr>
                </a:solidFill>
                <a:latin typeface="Baskerville Old Face" pitchFamily="18" charset="0"/>
              </a:rPr>
              <a:t>Adiestramiento</a:t>
            </a:r>
          </a:p>
        </p:txBody>
      </p:sp>
    </p:spTree>
    <p:extLst>
      <p:ext uri="{BB962C8B-B14F-4D97-AF65-F5344CB8AC3E}">
        <p14:creationId xmlns:p14="http://schemas.microsoft.com/office/powerpoint/2010/main" val="3468834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133602"/>
            <a:ext cx="7848600" cy="38020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Protección de</a:t>
            </a:r>
          </a:p>
          <a:p>
            <a:pPr marL="0" indent="0" algn="ctr">
              <a:buNone/>
            </a:pPr>
            <a:r>
              <a:rPr lang="es-ES" sz="6200" b="1" dirty="0">
                <a:solidFill>
                  <a:schemeClr val="tx1">
                    <a:lumMod val="85000"/>
                    <a:lumOff val="15000"/>
                  </a:schemeClr>
                </a:solidFill>
                <a:latin typeface="Baskerville Old Face" pitchFamily="18" charset="0"/>
              </a:rPr>
              <a:t>Ojos y Rostro</a:t>
            </a:r>
          </a:p>
        </p:txBody>
      </p:sp>
    </p:spTree>
    <p:extLst>
      <p:ext uri="{BB962C8B-B14F-4D97-AF65-F5344CB8AC3E}">
        <p14:creationId xmlns:p14="http://schemas.microsoft.com/office/powerpoint/2010/main" val="323893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3886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Sus ojos son órganos muy sensibles y se pueden lastimar con facilidad. Los peligros para los ojos incluyen: </a:t>
            </a:r>
          </a:p>
          <a:p>
            <a:pPr marL="857189" lvl="1" indent="-457168"/>
            <a:r>
              <a:rPr lang="es-ES" sz="2000" dirty="0">
                <a:solidFill>
                  <a:schemeClr val="tx1">
                    <a:lumMod val="85000"/>
                    <a:lumOff val="15000"/>
                  </a:schemeClr>
                </a:solidFill>
                <a:latin typeface="Baskerville Old Face" pitchFamily="18" charset="0"/>
              </a:rPr>
              <a:t>Salpicaduras de químicos</a:t>
            </a:r>
          </a:p>
          <a:p>
            <a:pPr marL="857189" lvl="1" indent="-457168"/>
            <a:r>
              <a:rPr lang="es-ES" sz="2000" dirty="0">
                <a:solidFill>
                  <a:schemeClr val="tx1">
                    <a:lumMod val="85000"/>
                    <a:lumOff val="15000"/>
                  </a:schemeClr>
                </a:solidFill>
                <a:latin typeface="Baskerville Old Face" pitchFamily="18" charset="0"/>
              </a:rPr>
              <a:t>Chispas, polvo o limallas en el aire</a:t>
            </a:r>
          </a:p>
          <a:p>
            <a:pPr marL="857189" lvl="1" indent="-457168"/>
            <a:r>
              <a:rPr lang="es-ES" sz="2000" dirty="0">
                <a:solidFill>
                  <a:schemeClr val="tx1">
                    <a:lumMod val="85000"/>
                    <a:lumOff val="15000"/>
                  </a:schemeClr>
                </a:solidFill>
                <a:latin typeface="Baskerville Old Face" pitchFamily="18" charset="0"/>
              </a:rPr>
              <a:t>Altas temperaturas</a:t>
            </a:r>
          </a:p>
          <a:p>
            <a:pPr marL="857189" lvl="1" indent="-457168"/>
            <a:r>
              <a:rPr lang="es-ES" sz="2000" dirty="0">
                <a:solidFill>
                  <a:schemeClr val="tx1">
                    <a:lumMod val="85000"/>
                    <a:lumOff val="15000"/>
                  </a:schemeClr>
                </a:solidFill>
                <a:latin typeface="Baskerville Old Face" pitchFamily="18" charset="0"/>
              </a:rPr>
              <a:t>Luz ultravioleta o intensa.</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s-ES" sz="4500" dirty="0">
                <a:solidFill>
                  <a:schemeClr val="tx1">
                    <a:lumMod val="85000"/>
                    <a:lumOff val="15000"/>
                  </a:schemeClr>
                </a:solidFill>
                <a:latin typeface="Baskerville Old Face" pitchFamily="18" charset="0"/>
              </a:rPr>
              <a:t>Proteger sus ojos</a:t>
            </a:r>
            <a:endParaRPr lang="en-US" sz="4500" dirty="0">
              <a:solidFill>
                <a:schemeClr val="tx1">
                  <a:lumMod val="85000"/>
                  <a:lumOff val="15000"/>
                </a:schemeClr>
              </a:solidFill>
              <a:latin typeface="Baskerville Old Face" pitchFamily="18" charset="0"/>
            </a:endParaRPr>
          </a:p>
        </p:txBody>
      </p:sp>
      <p:pic>
        <p:nvPicPr>
          <p:cNvPr id="10" name="Picture 23" descr="image00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39732" y="2209802"/>
            <a:ext cx="3276600" cy="2278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209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172200"/>
            <a:ext cx="9144000" cy="556276"/>
            <a:chOff x="0" y="6172200"/>
            <a:chExt cx="9144000" cy="556276"/>
          </a:xfrm>
        </p:grpSpPr>
        <p:sp>
          <p:nvSpPr>
            <p:cNvPr id="11" name="TextBox 10"/>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12"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4" name="TextBox 13"/>
          <p:cNvSpPr txBox="1"/>
          <p:nvPr/>
        </p:nvSpPr>
        <p:spPr>
          <a:xfrm>
            <a:off x="533400" y="2057402"/>
            <a:ext cx="8001000" cy="3268587"/>
          </a:xfrm>
          <a:prstGeom prst="rect">
            <a:avLst/>
          </a:prstGeom>
          <a:noFill/>
        </p:spPr>
        <p:txBody>
          <a:bodyPr wrap="square" lIns="91433" tIns="45717" rIns="91433" bIns="45717" rtlCol="0">
            <a:spAutoFit/>
          </a:bodyPr>
          <a:lstStyle/>
          <a:p>
            <a:r>
              <a:rPr lang="en-US" sz="1200" b="1" dirty="0">
                <a:latin typeface="Baskerville Old Face" pitchFamily="18" charset="0"/>
              </a:rPr>
              <a:t>DISCLAIMER:</a:t>
            </a:r>
            <a:r>
              <a:rPr lang="en-US" sz="1200" dirty="0">
                <a:latin typeface="Baskerville Old Face" pitchFamily="18" charset="0"/>
              </a:rPr>
              <a:t> This material was produced under grant number </a:t>
            </a:r>
            <a:r>
              <a:rPr lang="en-US" sz="1200" b="1" dirty="0">
                <a:latin typeface="Baskerville Old Face" pitchFamily="18" charset="0"/>
              </a:rPr>
              <a:t>SH 208 32–SH–0 from</a:t>
            </a:r>
            <a:r>
              <a:rPr lang="en-US" sz="1200" dirty="0">
                <a:latin typeface="Baskerville Old Face" pitchFamily="18" charset="0"/>
              </a:rPr>
              <a:t>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200" dirty="0">
                <a:latin typeface="Baskerville Old Face" pitchFamily="18" charset="0"/>
              </a:rPr>
            </a:br>
            <a:r>
              <a:rPr lang="en-US" sz="1200" dirty="0">
                <a:latin typeface="Baskerville Old Face" pitchFamily="18" charset="0"/>
              </a:rPr>
              <a:t/>
            </a:r>
            <a:br>
              <a:rPr lang="en-US" sz="1200" dirty="0">
                <a:latin typeface="Baskerville Old Face" pitchFamily="18" charset="0"/>
              </a:rPr>
            </a:br>
            <a:r>
              <a:rPr lang="en-US" sz="1200" b="1" dirty="0">
                <a:latin typeface="Baskerville Old Face" pitchFamily="18" charset="0"/>
              </a:rPr>
              <a:t>COPYRIGHT INFORMATION:</a:t>
            </a:r>
            <a:r>
              <a:rPr lang="en-US" sz="1200" dirty="0">
                <a:latin typeface="Baskerville Old Face" pitchFamily="18" charset="0"/>
              </a:rPr>
              <a:t> This material is the copyrighted property of </a:t>
            </a:r>
            <a:r>
              <a:rPr lang="en-US" sz="1200" b="1" dirty="0">
                <a:latin typeface="Baskerville Old Face" pitchFamily="18" charset="0"/>
              </a:rPr>
              <a:t>Miami Dade College</a:t>
            </a:r>
            <a:r>
              <a:rPr lang="en-US" sz="1200" dirty="0">
                <a:latin typeface="Baskerville Old Face" pitchFamily="18" charset="0"/>
              </a:rPr>
              <a:t>. By federal regulation, OSHA reserves a license to use and disseminate such material for the purpose of promoting safety and health in the workplace.  </a:t>
            </a:r>
            <a:r>
              <a:rPr lang="en-US" sz="1200" b="1" dirty="0">
                <a:latin typeface="Baskerville Old Face" pitchFamily="18" charset="0"/>
              </a:rPr>
              <a:t>Miami Dade College</a:t>
            </a:r>
            <a:r>
              <a:rPr lang="en-US" sz="1200" dirty="0">
                <a:latin typeface="Baskerville Old Face" pitchFamily="18" charset="0"/>
              </a:rPr>
              <a:t> hereby authorizes employers and workplace safety and health professionals to use this material, distributed by or through OSHA, in their workplaces or practices in accordance with the guidance contained in the material. </a:t>
            </a:r>
            <a:br>
              <a:rPr lang="en-US" sz="1200" dirty="0">
                <a:latin typeface="Baskerville Old Face" pitchFamily="18" charset="0"/>
              </a:rPr>
            </a:br>
            <a:r>
              <a:rPr lang="en-US" sz="1200" dirty="0">
                <a:latin typeface="Baskerville Old Face" pitchFamily="18" charset="0"/>
              </a:rPr>
              <a:t/>
            </a:r>
            <a:br>
              <a:rPr lang="en-US" sz="1200" dirty="0">
                <a:latin typeface="Baskerville Old Face" pitchFamily="18" charset="0"/>
              </a:rPr>
            </a:br>
            <a:r>
              <a:rPr lang="en-US" sz="1200" dirty="0">
                <a:latin typeface="Baskerville Old Face" pitchFamily="18"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buNone/>
            </a:pPr>
            <a:endParaRPr lang="en-US" sz="1200" dirty="0">
              <a:latin typeface="Baskerville Old Face" pitchFamily="18" charset="0"/>
            </a:endParaRPr>
          </a:p>
        </p:txBody>
      </p:sp>
    </p:spTree>
    <p:extLst>
      <p:ext uri="{BB962C8B-B14F-4D97-AF65-F5344CB8AC3E}">
        <p14:creationId xmlns:p14="http://schemas.microsoft.com/office/powerpoint/2010/main" val="745908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3886200" cy="4114800"/>
          </a:xfrm>
          <a:prstGeom prst="rect">
            <a:avLst/>
          </a:prstGeom>
        </p:spPr>
        <p:txBody>
          <a:bodyPr vert="horz" lIns="91433" tIns="45717" rIns="91433" bIns="45717"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IMPACTO - Astillas, máquinas trituradoras, albañilería, trabajo en madera, aserrado, perforación, cincelado, fijación con motor, remachado y lijado.</a:t>
            </a:r>
          </a:p>
          <a:p>
            <a:pPr marL="457168" indent="-457168"/>
            <a:endParaRPr lang="es-ES" sz="2400" dirty="0">
              <a:solidFill>
                <a:schemeClr val="tx1">
                  <a:lumMod val="85000"/>
                  <a:lumOff val="15000"/>
                </a:schemeClr>
              </a:solidFill>
              <a:latin typeface="Baskerville Old Face" pitchFamily="18" charset="0"/>
            </a:endParaRPr>
          </a:p>
          <a:p>
            <a:pPr marL="457168" indent="-457168"/>
            <a:r>
              <a:rPr lang="es-ES" sz="2400" dirty="0">
                <a:solidFill>
                  <a:schemeClr val="tx1">
                    <a:lumMod val="85000"/>
                    <a:lumOff val="15000"/>
                  </a:schemeClr>
                </a:solidFill>
                <a:latin typeface="Baskerville Old Face" pitchFamily="18" charset="0"/>
              </a:rPr>
              <a:t>CALOR - Operación de hornos, colado, fundición, inmersión a temperatura, soldadura.</a:t>
            </a:r>
          </a:p>
          <a:p>
            <a:pPr marL="457168" indent="-457168"/>
            <a:endParaRPr lang="es-ES" sz="2400" dirty="0">
              <a:solidFill>
                <a:schemeClr val="tx1">
                  <a:lumMod val="85000"/>
                  <a:lumOff val="15000"/>
                </a:schemeClr>
              </a:solidFill>
              <a:latin typeface="Baskerville Old Face" pitchFamily="18" charset="0"/>
            </a:endParaRPr>
          </a:p>
          <a:p>
            <a:pPr marL="457168" indent="-457168"/>
            <a:r>
              <a:rPr lang="es-ES" sz="2400" dirty="0">
                <a:solidFill>
                  <a:schemeClr val="tx1">
                    <a:lumMod val="85000"/>
                    <a:lumOff val="15000"/>
                  </a:schemeClr>
                </a:solidFill>
                <a:latin typeface="Baskerville Old Face" pitchFamily="18" charset="0"/>
              </a:rPr>
              <a:t>LUZ o RADIACIÓN - Soldadura con arco eléctrico, soldadura con gas, corte con gas</a:t>
            </a:r>
          </a:p>
          <a:p>
            <a:pPr marL="457168" indent="-457168"/>
            <a:endParaRPr lang="es-ES" sz="2400" dirty="0">
              <a:solidFill>
                <a:schemeClr val="tx1">
                  <a:lumMod val="85000"/>
                  <a:lumOff val="15000"/>
                </a:schemeClr>
              </a:solidFill>
              <a:latin typeface="Baskerville Old Face" pitchFamily="18" charset="0"/>
            </a:endParaRPr>
          </a:p>
          <a:p>
            <a:pPr marL="457168" indent="-457168"/>
            <a:r>
              <a:rPr lang="es-ES" sz="2400" dirty="0">
                <a:solidFill>
                  <a:schemeClr val="tx1">
                    <a:lumMod val="85000"/>
                    <a:lumOff val="15000"/>
                  </a:schemeClr>
                </a:solidFill>
                <a:latin typeface="Baskerville Old Face" pitchFamily="18" charset="0"/>
              </a:rPr>
              <a:t>IRRITACIÓN/CORROSIÓN- Vaporizaciones, polvos, pulverizaciones, salpicaduras.</a:t>
            </a:r>
          </a:p>
        </p:txBody>
      </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Los peligros específicos incluyen…</a:t>
            </a:r>
            <a:endParaRPr lang="en-US" sz="4500" dirty="0">
              <a:solidFill>
                <a:schemeClr val="tx1">
                  <a:lumMod val="85000"/>
                  <a:lumOff val="15000"/>
                </a:schemeClr>
              </a:solidFill>
              <a:latin typeface="Baskerville Old Face" pitchFamily="18" charset="0"/>
            </a:endParaRPr>
          </a:p>
        </p:txBody>
      </p:sp>
      <p:pic>
        <p:nvPicPr>
          <p:cNvPr id="9" name="Picture 25" descr="image00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7523" y="1981200"/>
            <a:ext cx="2819400" cy="2446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709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3886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Use una máscara cuando exista cualquiera de estos peligros:</a:t>
            </a:r>
          </a:p>
          <a:p>
            <a:pPr marL="857189" lvl="1" indent="-457168"/>
            <a:r>
              <a:rPr lang="es-ES" sz="2000" dirty="0">
                <a:solidFill>
                  <a:schemeClr val="tx1">
                    <a:lumMod val="85000"/>
                    <a:lumOff val="15000"/>
                  </a:schemeClr>
                </a:solidFill>
                <a:latin typeface="Baskerville Old Face" pitchFamily="18" charset="0"/>
              </a:rPr>
              <a:t>Salpicaduras químicas</a:t>
            </a:r>
          </a:p>
          <a:p>
            <a:pPr marL="857189" lvl="1" indent="-457168"/>
            <a:r>
              <a:rPr lang="es-ES" sz="2000" dirty="0">
                <a:solidFill>
                  <a:schemeClr val="tx1">
                    <a:lumMod val="85000"/>
                    <a:lumOff val="15000"/>
                  </a:schemeClr>
                </a:solidFill>
                <a:latin typeface="Baskerville Old Face" pitchFamily="18" charset="0"/>
              </a:rPr>
              <a:t>Rociador líquido </a:t>
            </a:r>
          </a:p>
          <a:p>
            <a:pPr marL="857189" lvl="1" indent="-457168"/>
            <a:r>
              <a:rPr lang="es-ES" sz="2000" dirty="0">
                <a:solidFill>
                  <a:schemeClr val="tx1">
                    <a:lumMod val="85000"/>
                    <a:lumOff val="15000"/>
                  </a:schemeClr>
                </a:solidFill>
                <a:latin typeface="Baskerville Old Face" pitchFamily="18" charset="0"/>
              </a:rPr>
              <a:t>Chispas o astillas expelidas.</a:t>
            </a:r>
          </a:p>
          <a:p>
            <a:pPr marL="857189" lvl="1" indent="-457168"/>
            <a:r>
              <a:rPr lang="es-ES" sz="2000" dirty="0">
                <a:solidFill>
                  <a:schemeClr val="tx1">
                    <a:lumMod val="85000"/>
                    <a:lumOff val="15000"/>
                  </a:schemeClr>
                </a:solidFill>
                <a:latin typeface="Baskerville Old Face" pitchFamily="18" charset="0"/>
              </a:rPr>
              <a:t>Altas temperaturas</a:t>
            </a:r>
          </a:p>
          <a:p>
            <a:pPr marL="857189" lvl="1" indent="-457168"/>
            <a:r>
              <a:rPr lang="es-ES" sz="2000" dirty="0">
                <a:solidFill>
                  <a:schemeClr val="tx1">
                    <a:lumMod val="85000"/>
                    <a:lumOff val="15000"/>
                  </a:schemeClr>
                </a:solidFill>
                <a:latin typeface="Baskerville Old Face" pitchFamily="18" charset="0"/>
              </a:rPr>
              <a:t>Máscara especial</a:t>
            </a: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Protección del rostro</a:t>
            </a:r>
            <a:endParaRPr lang="en-US" sz="4500" dirty="0">
              <a:solidFill>
                <a:schemeClr val="tx1">
                  <a:lumMod val="85000"/>
                  <a:lumOff val="15000"/>
                </a:schemeClr>
              </a:solidFill>
              <a:latin typeface="Baskerville Old Face" pitchFamily="18" charset="0"/>
            </a:endParaRPr>
          </a:p>
        </p:txBody>
      </p:sp>
      <p:pic>
        <p:nvPicPr>
          <p:cNvPr id="10" name="Picture 24" descr="image00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638802" y="1977014"/>
            <a:ext cx="2383479" cy="358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351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3886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Siempre emplee el tipo de protección ocular adecuado con la máscara. </a:t>
            </a:r>
          </a:p>
          <a:p>
            <a:pPr marL="457168" indent="-457168"/>
            <a:r>
              <a:rPr lang="es-ES" sz="2400" dirty="0">
                <a:solidFill>
                  <a:schemeClr val="tx1">
                    <a:lumMod val="85000"/>
                    <a:lumOff val="15000"/>
                  </a:schemeClr>
                </a:solidFill>
                <a:latin typeface="Baskerville Old Face" pitchFamily="18" charset="0"/>
              </a:rPr>
              <a:t>La máscara NO está diseñada para proteger los ojos.</a:t>
            </a: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Al usar la máscara…</a:t>
            </a:r>
            <a:endParaRPr lang="en-US" sz="4500" dirty="0">
              <a:solidFill>
                <a:schemeClr val="tx1">
                  <a:lumMod val="85000"/>
                  <a:lumOff val="15000"/>
                </a:schemeClr>
              </a:solidFill>
              <a:latin typeface="Baskerville Old Face" pitchFamily="18" charset="0"/>
            </a:endParaRPr>
          </a:p>
        </p:txBody>
      </p:sp>
      <p:pic>
        <p:nvPicPr>
          <p:cNvPr id="11" name="Picture 3" descr="image00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57675" y="2037031"/>
            <a:ext cx="4148571" cy="26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022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3886200" cy="4114800"/>
          </a:xfrm>
          <a:prstGeom prst="rect">
            <a:avLst/>
          </a:prstGeom>
        </p:spPr>
        <p:txBody>
          <a:bodyPr vert="horz" lIns="91433" tIns="45717" rIns="91433" bIns="45717"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Lentes de seguridad, para partículas expelidas y situaciones de riesgo bajo.</a:t>
            </a:r>
          </a:p>
          <a:p>
            <a:pPr marL="457168" indent="-457168"/>
            <a:r>
              <a:rPr lang="es-ES" sz="2400" dirty="0">
                <a:solidFill>
                  <a:schemeClr val="tx1">
                    <a:lumMod val="85000"/>
                    <a:lumOff val="15000"/>
                  </a:schemeClr>
                </a:solidFill>
                <a:latin typeface="Baskerville Old Face" pitchFamily="18" charset="0"/>
              </a:rPr>
              <a:t>Anteojos con ranuras de ventilación, para polvo y rocíos que no presenten peligro.</a:t>
            </a:r>
          </a:p>
          <a:p>
            <a:pPr marL="457168" indent="-457168"/>
            <a:r>
              <a:rPr lang="es-ES" sz="2400" dirty="0">
                <a:solidFill>
                  <a:schemeClr val="tx1">
                    <a:lumMod val="85000"/>
                    <a:lumOff val="15000"/>
                  </a:schemeClr>
                </a:solidFill>
                <a:latin typeface="Baskerville Old Face" pitchFamily="18" charset="0"/>
              </a:rPr>
              <a:t>Anteojos sin ranuras de ventilación, para químicos peligrosos.</a:t>
            </a:r>
          </a:p>
          <a:p>
            <a:pPr marL="457168" indent="-457168"/>
            <a:r>
              <a:rPr lang="es-ES" sz="2400" dirty="0">
                <a:solidFill>
                  <a:schemeClr val="tx1">
                    <a:lumMod val="85000"/>
                    <a:lumOff val="15000"/>
                  </a:schemeClr>
                </a:solidFill>
                <a:latin typeface="Baskerville Old Face" pitchFamily="18" charset="0"/>
              </a:rPr>
              <a:t>Lentes oscuros, para luz intensa o rayos ultravioletas.</a:t>
            </a: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Tipos de protección ocular</a:t>
            </a:r>
            <a:endParaRPr lang="en-US" sz="4500" dirty="0">
              <a:solidFill>
                <a:schemeClr val="tx1">
                  <a:lumMod val="85000"/>
                  <a:lumOff val="15000"/>
                </a:schemeClr>
              </a:solidFill>
              <a:latin typeface="Baskerville Old Face" pitchFamily="18" charset="0"/>
            </a:endParaRPr>
          </a:p>
        </p:txBody>
      </p:sp>
      <p:pic>
        <p:nvPicPr>
          <p:cNvPr id="9" name="Picture 3" descr="image00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910323" y="2133600"/>
            <a:ext cx="32766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318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3886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Gafas con lentes protectores</a:t>
            </a:r>
          </a:p>
          <a:p>
            <a:pPr marL="457168" indent="-457168"/>
            <a:r>
              <a:rPr lang="es-ES" sz="2400" dirty="0">
                <a:solidFill>
                  <a:schemeClr val="tx1">
                    <a:lumMod val="85000"/>
                    <a:lumOff val="15000"/>
                  </a:schemeClr>
                </a:solidFill>
                <a:latin typeface="Baskerville Old Face" pitchFamily="18" charset="0"/>
              </a:rPr>
              <a:t>Gafas protectoras para usar encima de anteojos graduados </a:t>
            </a:r>
          </a:p>
          <a:p>
            <a:pPr marL="457168" indent="-457168"/>
            <a:r>
              <a:rPr lang="es-ES" sz="2400" dirty="0">
                <a:solidFill>
                  <a:schemeClr val="tx1">
                    <a:lumMod val="85000"/>
                    <a:lumOff val="15000"/>
                  </a:schemeClr>
                </a:solidFill>
                <a:latin typeface="Baskerville Old Face" pitchFamily="18" charset="0"/>
              </a:rPr>
              <a:t>Gafas protectoras que incorporen anteojos graduados.</a:t>
            </a:r>
          </a:p>
        </p:txBody>
      </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Anteojos graduados y protección de los ojos</a:t>
            </a:r>
            <a:endParaRPr lang="en-US" sz="4500" dirty="0">
              <a:solidFill>
                <a:schemeClr val="tx1">
                  <a:lumMod val="85000"/>
                  <a:lumOff val="15000"/>
                </a:schemeClr>
              </a:solidFill>
              <a:latin typeface="Baskerville Old Face" pitchFamily="18" charset="0"/>
            </a:endParaRPr>
          </a:p>
        </p:txBody>
      </p:sp>
      <p:pic>
        <p:nvPicPr>
          <p:cNvPr id="10" name="Picture 2" descr="image00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53001" y="1752600"/>
            <a:ext cx="3360739"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507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3886200" cy="4114800"/>
          </a:xfrm>
          <a:prstGeom prst="rect">
            <a:avLst/>
          </a:prstGeom>
        </p:spPr>
        <p:txBody>
          <a:bodyPr vert="horz" lIns="91433" tIns="45717" rIns="91433" bIns="45717"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Mantener los lentes limpios. </a:t>
            </a:r>
          </a:p>
          <a:p>
            <a:pPr marL="457168" indent="-457168"/>
            <a:r>
              <a:rPr lang="es-ES" sz="2400" dirty="0">
                <a:solidFill>
                  <a:schemeClr val="tx1">
                    <a:lumMod val="85000"/>
                    <a:lumOff val="15000"/>
                  </a:schemeClr>
                </a:solidFill>
                <a:latin typeface="Baskerville Old Face" pitchFamily="18" charset="0"/>
              </a:rPr>
              <a:t>Inspeccionarlos y limpiarlos diariamente.</a:t>
            </a:r>
          </a:p>
          <a:p>
            <a:pPr marL="457168" indent="-457168"/>
            <a:r>
              <a:rPr lang="es-ES" sz="2400" dirty="0">
                <a:solidFill>
                  <a:schemeClr val="tx1">
                    <a:lumMod val="85000"/>
                    <a:lumOff val="15000"/>
                  </a:schemeClr>
                </a:solidFill>
                <a:latin typeface="Baskerville Old Face" pitchFamily="18" charset="0"/>
              </a:rPr>
              <a:t>Reemplazar los lentes rayados; al igual que los sucios, pueden ser una fuente de reducción en la visibilidad.</a:t>
            </a:r>
          </a:p>
          <a:p>
            <a:pPr marL="457168" indent="-457168"/>
            <a:r>
              <a:rPr lang="es-ES" sz="2400" dirty="0">
                <a:solidFill>
                  <a:schemeClr val="tx1">
                    <a:lumMod val="85000"/>
                    <a:lumOff val="15000"/>
                  </a:schemeClr>
                </a:solidFill>
                <a:latin typeface="Baskerville Old Face" pitchFamily="18" charset="0"/>
              </a:rPr>
              <a:t>Correas para sujetar las gafas.</a:t>
            </a:r>
          </a:p>
          <a:p>
            <a:pPr marL="457168" indent="-457168"/>
            <a:r>
              <a:rPr lang="es-ES" sz="2400" dirty="0">
                <a:solidFill>
                  <a:schemeClr val="tx1">
                    <a:lumMod val="85000"/>
                    <a:lumOff val="15000"/>
                  </a:schemeClr>
                </a:solidFill>
                <a:latin typeface="Baskerville Old Face" pitchFamily="18" charset="0"/>
              </a:rPr>
              <a:t>Guardado.</a:t>
            </a:r>
          </a:p>
        </p:txBody>
      </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Inspección y mantenimiento de la protección ocular</a:t>
            </a:r>
            <a:endParaRPr lang="en-US" sz="4500" dirty="0">
              <a:solidFill>
                <a:schemeClr val="tx1">
                  <a:lumMod val="85000"/>
                  <a:lumOff val="15000"/>
                </a:schemeClr>
              </a:solidFill>
              <a:latin typeface="Baskerville Old Face" pitchFamily="18" charset="0"/>
            </a:endParaRPr>
          </a:p>
        </p:txBody>
      </p:sp>
      <p:pic>
        <p:nvPicPr>
          <p:cNvPr id="9" name="Picture 27" descr="image00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93810" y="2133602"/>
            <a:ext cx="2963863" cy="3375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131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362202"/>
            <a:ext cx="7848600" cy="35734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Protección de la Cabeza</a:t>
            </a:r>
          </a:p>
        </p:txBody>
      </p:sp>
    </p:spTree>
    <p:extLst>
      <p:ext uri="{BB962C8B-B14F-4D97-AF65-F5344CB8AC3E}">
        <p14:creationId xmlns:p14="http://schemas.microsoft.com/office/powerpoint/2010/main" val="2421214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3886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Los cascos son necesarios para protegerse de</a:t>
            </a:r>
          </a:p>
          <a:p>
            <a:pPr marL="457168" indent="-457168"/>
            <a:r>
              <a:rPr lang="es-ES" sz="2400" dirty="0">
                <a:solidFill>
                  <a:schemeClr val="tx1">
                    <a:lumMod val="85000"/>
                    <a:lumOff val="15000"/>
                  </a:schemeClr>
                </a:solidFill>
                <a:latin typeface="Baskerville Old Face" pitchFamily="18" charset="0"/>
              </a:rPr>
              <a:t>Objetos que caen.</a:t>
            </a:r>
          </a:p>
          <a:p>
            <a:pPr marL="457168" indent="-457168"/>
            <a:r>
              <a:rPr lang="es-ES" sz="2400" dirty="0">
                <a:solidFill>
                  <a:schemeClr val="tx1">
                    <a:lumMod val="85000"/>
                    <a:lumOff val="15000"/>
                  </a:schemeClr>
                </a:solidFill>
                <a:latin typeface="Baskerville Old Face" pitchFamily="18" charset="0"/>
              </a:rPr>
              <a:t>Impactos accidentales</a:t>
            </a:r>
          </a:p>
          <a:p>
            <a:pPr marL="457168" indent="-457168"/>
            <a:r>
              <a:rPr lang="es-ES" sz="2400" dirty="0">
                <a:solidFill>
                  <a:schemeClr val="tx1">
                    <a:lumMod val="85000"/>
                    <a:lumOff val="15000"/>
                  </a:schemeClr>
                </a:solidFill>
                <a:latin typeface="Baskerville Old Face" pitchFamily="18" charset="0"/>
              </a:rPr>
              <a:t>Utilice un casco evaluado para electricidad allí donde existe la probabilidad de contacto con circuitos activos.</a:t>
            </a: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Cascos</a:t>
            </a:r>
            <a:endParaRPr lang="en-US" sz="4500" dirty="0">
              <a:solidFill>
                <a:schemeClr val="tx1">
                  <a:lumMod val="85000"/>
                  <a:lumOff val="15000"/>
                </a:schemeClr>
              </a:solidFill>
              <a:latin typeface="Baskerville Old Face" pitchFamily="18" charset="0"/>
            </a:endParaRPr>
          </a:p>
        </p:txBody>
      </p:sp>
      <p:pic>
        <p:nvPicPr>
          <p:cNvPr id="10" name="Picture 46" descr="image00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26242" y="1981202"/>
            <a:ext cx="2636839" cy="3725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34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3886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Resistir la penetración</a:t>
            </a:r>
          </a:p>
          <a:p>
            <a:pPr marL="457168" indent="-457168"/>
            <a:r>
              <a:rPr lang="es-ES" sz="2400" dirty="0">
                <a:solidFill>
                  <a:schemeClr val="tx1">
                    <a:lumMod val="85000"/>
                    <a:lumOff val="15000"/>
                  </a:schemeClr>
                </a:solidFill>
                <a:latin typeface="Baskerville Old Face" pitchFamily="18" charset="0"/>
              </a:rPr>
              <a:t>Absorber el impacto de un golpe </a:t>
            </a:r>
          </a:p>
          <a:p>
            <a:pPr marL="457168" indent="-457168"/>
            <a:r>
              <a:rPr lang="es-ES" sz="2400" dirty="0">
                <a:solidFill>
                  <a:schemeClr val="tx1">
                    <a:lumMod val="85000"/>
                    <a:lumOff val="15000"/>
                  </a:schemeClr>
                </a:solidFill>
                <a:latin typeface="Baskerville Old Face" pitchFamily="18" charset="0"/>
              </a:rPr>
              <a:t>Parámetros de ANSI</a:t>
            </a:r>
          </a:p>
          <a:p>
            <a:pPr marL="457168" indent="-457168"/>
            <a:r>
              <a:rPr lang="es-ES" sz="2400" dirty="0">
                <a:solidFill>
                  <a:schemeClr val="tx1">
                    <a:lumMod val="85000"/>
                    <a:lumOff val="15000"/>
                  </a:schemeClr>
                </a:solidFill>
                <a:latin typeface="Baskerville Old Face" pitchFamily="18" charset="0"/>
              </a:rPr>
              <a:t>Z89.1-1986</a:t>
            </a:r>
          </a:p>
          <a:p>
            <a:pPr marL="457168" indent="-457168"/>
            <a:r>
              <a:rPr lang="es-ES" sz="2400" dirty="0">
                <a:solidFill>
                  <a:schemeClr val="tx1">
                    <a:lumMod val="85000"/>
                    <a:lumOff val="15000"/>
                  </a:schemeClr>
                </a:solidFill>
                <a:latin typeface="Baskerville Old Face" pitchFamily="18" charset="0"/>
              </a:rPr>
              <a:t>Z89.1-1997</a:t>
            </a: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Protección de la Cabeza</a:t>
            </a:r>
            <a:endParaRPr lang="en-US" sz="4500" dirty="0">
              <a:solidFill>
                <a:schemeClr val="tx1">
                  <a:lumMod val="85000"/>
                  <a:lumOff val="15000"/>
                </a:schemeClr>
              </a:solidFill>
              <a:latin typeface="Baskerville Old Face" pitchFamily="18" charset="0"/>
            </a:endParaRPr>
          </a:p>
        </p:txBody>
      </p:sp>
      <p:pic>
        <p:nvPicPr>
          <p:cNvPr id="9" name="Picture 45" descr="image00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4836" y="2809033"/>
            <a:ext cx="3614923" cy="2392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25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3886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Tipo 1</a:t>
            </a:r>
          </a:p>
          <a:p>
            <a:pPr marL="457168" indent="-457168"/>
            <a:r>
              <a:rPr lang="es-ES" sz="2400" dirty="0">
                <a:solidFill>
                  <a:schemeClr val="tx1">
                    <a:lumMod val="85000"/>
                    <a:lumOff val="15000"/>
                  </a:schemeClr>
                </a:solidFill>
                <a:latin typeface="Baskerville Old Face" pitchFamily="18" charset="0"/>
              </a:rPr>
              <a:t>Tipo 2</a:t>
            </a:r>
          </a:p>
          <a:p>
            <a:pPr marL="457168" indent="-457168"/>
            <a:r>
              <a:rPr lang="es-ES" sz="2400" dirty="0">
                <a:solidFill>
                  <a:schemeClr val="tx1">
                    <a:lumMod val="85000"/>
                    <a:lumOff val="15000"/>
                  </a:schemeClr>
                </a:solidFill>
                <a:latin typeface="Baskerville Old Face" pitchFamily="18" charset="0"/>
              </a:rPr>
              <a:t>Tres clases:</a:t>
            </a:r>
          </a:p>
          <a:p>
            <a:pPr marL="857189" lvl="1" indent="-457168"/>
            <a:r>
              <a:rPr lang="es-ES" sz="2000" dirty="0">
                <a:solidFill>
                  <a:schemeClr val="tx1">
                    <a:lumMod val="85000"/>
                    <a:lumOff val="15000"/>
                  </a:schemeClr>
                </a:solidFill>
                <a:latin typeface="Baskerville Old Face" pitchFamily="18" charset="0"/>
              </a:rPr>
              <a:t>Clase G</a:t>
            </a:r>
          </a:p>
          <a:p>
            <a:pPr marL="857189" lvl="1" indent="-457168"/>
            <a:r>
              <a:rPr lang="es-ES" sz="2000" dirty="0">
                <a:solidFill>
                  <a:schemeClr val="tx1">
                    <a:lumMod val="85000"/>
                    <a:lumOff val="15000"/>
                  </a:schemeClr>
                </a:solidFill>
                <a:latin typeface="Baskerville Old Face" pitchFamily="18" charset="0"/>
              </a:rPr>
              <a:t>Clase E</a:t>
            </a:r>
          </a:p>
          <a:p>
            <a:pPr marL="857189" lvl="1" indent="-457168"/>
            <a:r>
              <a:rPr lang="es-ES" sz="2000" dirty="0">
                <a:solidFill>
                  <a:schemeClr val="tx1">
                    <a:lumMod val="85000"/>
                    <a:lumOff val="15000"/>
                  </a:schemeClr>
                </a:solidFill>
                <a:latin typeface="Baskerville Old Face" pitchFamily="18" charset="0"/>
              </a:rPr>
              <a:t>Clase C</a:t>
            </a: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Tipos de cascos protectores</a:t>
            </a:r>
            <a:endParaRPr lang="en-US" sz="4500" dirty="0">
              <a:solidFill>
                <a:schemeClr val="tx1">
                  <a:lumMod val="85000"/>
                  <a:lumOff val="15000"/>
                </a:schemeClr>
              </a:solidFill>
              <a:latin typeface="Baskerville Old Face" pitchFamily="18" charset="0"/>
            </a:endParaRPr>
          </a:p>
        </p:txBody>
      </p:sp>
      <p:pic>
        <p:nvPicPr>
          <p:cNvPr id="10" name="Picture 2" descr="http://www.hardhats.4ursafety.com/terms-pic.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81403" y="1981200"/>
            <a:ext cx="495093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622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05002"/>
            <a:ext cx="7848600" cy="40306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Obligación del empleador de brindar un ambiente libre de riesgos. </a:t>
            </a:r>
          </a:p>
          <a:p>
            <a:pPr marL="457168" indent="-457168"/>
            <a:r>
              <a:rPr lang="es-ES" sz="2500" dirty="0">
                <a:solidFill>
                  <a:schemeClr val="tx1">
                    <a:lumMod val="85000"/>
                    <a:lumOff val="15000"/>
                  </a:schemeClr>
                </a:solidFill>
                <a:latin typeface="Baskerville Old Face" pitchFamily="18" charset="0"/>
              </a:rPr>
              <a:t>Protección contra peligros potenciales.</a:t>
            </a:r>
          </a:p>
          <a:p>
            <a:pPr marL="457168" indent="-457168"/>
            <a:r>
              <a:rPr lang="es-ES" sz="2500" dirty="0">
                <a:solidFill>
                  <a:schemeClr val="tx1">
                    <a:lumMod val="85000"/>
                    <a:lumOff val="15000"/>
                  </a:schemeClr>
                </a:solidFill>
                <a:latin typeface="Baskerville Old Face" pitchFamily="18" charset="0"/>
              </a:rPr>
              <a:t>Propósito del Equipo de Protección Personal o EPP.</a:t>
            </a:r>
          </a:p>
        </p:txBody>
      </p:sp>
      <p:sp>
        <p:nvSpPr>
          <p:cNvPr id="24" name="Rectangle 4"/>
          <p:cNvSpPr>
            <a:spLocks noGrp="1" noChangeArrowheads="1"/>
          </p:cNvSpPr>
          <p:nvPr>
            <p:ph type="title"/>
          </p:nvPr>
        </p:nvSpPr>
        <p:spPr>
          <a:xfrm>
            <a:off x="1295400" y="685800"/>
            <a:ext cx="7162800" cy="990600"/>
          </a:xfrm>
        </p:spPr>
        <p:txBody>
          <a:bodyPr>
            <a:normAutofit fontScale="90000"/>
          </a:bodyPr>
          <a:lstStyle/>
          <a:p>
            <a:pPr algn="l"/>
            <a:r>
              <a:rPr lang="en-US" sz="4500" dirty="0" err="1">
                <a:solidFill>
                  <a:schemeClr val="tx1">
                    <a:lumMod val="85000"/>
                    <a:lumOff val="15000"/>
                  </a:schemeClr>
                </a:solidFill>
                <a:latin typeface="Baskerville Old Face" pitchFamily="18" charset="0"/>
              </a:rPr>
              <a:t>Equipo</a:t>
            </a:r>
            <a:r>
              <a:rPr lang="en-US" sz="4500" dirty="0">
                <a:solidFill>
                  <a:schemeClr val="tx1">
                    <a:lumMod val="85000"/>
                    <a:lumOff val="15000"/>
                  </a:schemeClr>
                </a:solidFill>
                <a:latin typeface="Baskerville Old Face" pitchFamily="18" charset="0"/>
              </a:rPr>
              <a:t> de </a:t>
            </a:r>
            <a:r>
              <a:rPr lang="en-US" sz="4500" dirty="0" err="1">
                <a:solidFill>
                  <a:schemeClr val="tx1">
                    <a:lumMod val="85000"/>
                    <a:lumOff val="15000"/>
                  </a:schemeClr>
                </a:solidFill>
                <a:latin typeface="Baskerville Old Face" pitchFamily="18" charset="0"/>
              </a:rPr>
              <a:t>Protección</a:t>
            </a:r>
            <a:r>
              <a:rPr lang="en-US" sz="4500" dirty="0">
                <a:solidFill>
                  <a:schemeClr val="tx1">
                    <a:lumMod val="85000"/>
                    <a:lumOff val="15000"/>
                  </a:schemeClr>
                </a:solidFill>
                <a:latin typeface="Baskerville Old Face" pitchFamily="18" charset="0"/>
              </a:rPr>
              <a:t> Personal</a:t>
            </a:r>
          </a:p>
        </p:txBody>
      </p:sp>
    </p:spTree>
    <p:extLst>
      <p:ext uri="{BB962C8B-B14F-4D97-AF65-F5344CB8AC3E}">
        <p14:creationId xmlns:p14="http://schemas.microsoft.com/office/powerpoint/2010/main" val="271306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3886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Resistentes al agua</a:t>
            </a:r>
          </a:p>
          <a:p>
            <a:pPr marL="457168" indent="-457168"/>
            <a:r>
              <a:rPr lang="es-ES" sz="2400" dirty="0">
                <a:solidFill>
                  <a:schemeClr val="tx1">
                    <a:lumMod val="85000"/>
                    <a:lumOff val="15000"/>
                  </a:schemeClr>
                </a:solidFill>
                <a:latin typeface="Baskerville Old Face" pitchFamily="18" charset="0"/>
              </a:rPr>
              <a:t>De combustión lenta</a:t>
            </a:r>
          </a:p>
          <a:p>
            <a:pPr marL="457168" indent="-457168"/>
            <a:r>
              <a:rPr lang="es-ES" sz="2400" dirty="0">
                <a:solidFill>
                  <a:schemeClr val="tx1">
                    <a:lumMod val="85000"/>
                    <a:lumOff val="15000"/>
                  </a:schemeClr>
                </a:solidFill>
                <a:latin typeface="Baskerville Old Face" pitchFamily="18" charset="0"/>
              </a:rPr>
              <a:t>Cubierta y suspensión  </a:t>
            </a:r>
          </a:p>
          <a:p>
            <a:pPr marL="457168" indent="-457168"/>
            <a:r>
              <a:rPr lang="es-ES" sz="2400" dirty="0">
                <a:solidFill>
                  <a:schemeClr val="tx1">
                    <a:lumMod val="85000"/>
                    <a:lumOff val="15000"/>
                  </a:schemeClr>
                </a:solidFill>
                <a:latin typeface="Baskerville Old Face" pitchFamily="18" charset="0"/>
              </a:rPr>
              <a:t>Bandas ajustables</a:t>
            </a:r>
            <a:endParaRPr lang="es-ES" sz="2000" dirty="0">
              <a:solidFill>
                <a:schemeClr val="tx1">
                  <a:lumMod val="85000"/>
                  <a:lumOff val="15000"/>
                </a:schemeClr>
              </a:solidFill>
              <a:latin typeface="Baskerville Old Face" pitchFamily="18" charset="0"/>
            </a:endParaRP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Construcción de los cascos</a:t>
            </a:r>
            <a:endParaRPr lang="en-US" sz="4500" dirty="0">
              <a:solidFill>
                <a:schemeClr val="tx1">
                  <a:lumMod val="85000"/>
                  <a:lumOff val="15000"/>
                </a:schemeClr>
              </a:solidFill>
              <a:latin typeface="Baskerville Old Face" pitchFamily="18" charset="0"/>
            </a:endParaRPr>
          </a:p>
        </p:txBody>
      </p:sp>
      <p:pic>
        <p:nvPicPr>
          <p:cNvPr id="9" name="Picture 2" descr="http://static.promopeddler.com/prodpics/bigprodimgs/4640000/464886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2711" y="1981202"/>
            <a:ext cx="3124200" cy="336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810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7315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El sistema de suspensión muestra señales de deterioro como:</a:t>
            </a:r>
          </a:p>
          <a:p>
            <a:pPr marL="857189" lvl="1" indent="-457168"/>
            <a:r>
              <a:rPr lang="es-ES" sz="2000" dirty="0">
                <a:solidFill>
                  <a:schemeClr val="tx1">
                    <a:lumMod val="85000"/>
                    <a:lumOff val="15000"/>
                  </a:schemeClr>
                </a:solidFill>
                <a:latin typeface="Baskerville Old Face" pitchFamily="18" charset="0"/>
              </a:rPr>
              <a:t>grietas</a:t>
            </a:r>
          </a:p>
          <a:p>
            <a:pPr marL="857189" lvl="1" indent="-457168"/>
            <a:r>
              <a:rPr lang="es-ES" sz="2000" dirty="0">
                <a:solidFill>
                  <a:schemeClr val="tx1">
                    <a:lumMod val="85000"/>
                    <a:lumOff val="15000"/>
                  </a:schemeClr>
                </a:solidFill>
                <a:latin typeface="Baskerville Old Face" pitchFamily="18" charset="0"/>
              </a:rPr>
              <a:t>desgarro</a:t>
            </a:r>
          </a:p>
          <a:p>
            <a:pPr marL="857189" lvl="1" indent="-457168"/>
            <a:r>
              <a:rPr lang="es-ES" sz="2000" dirty="0">
                <a:solidFill>
                  <a:schemeClr val="tx1">
                    <a:lumMod val="85000"/>
                    <a:lumOff val="15000"/>
                  </a:schemeClr>
                </a:solidFill>
                <a:latin typeface="Baskerville Old Face" pitchFamily="18" charset="0"/>
              </a:rPr>
              <a:t>partes deshilachadas</a:t>
            </a:r>
          </a:p>
          <a:p>
            <a:pPr marL="457168" indent="-457168"/>
            <a:r>
              <a:rPr lang="es-ES" sz="2400" dirty="0">
                <a:solidFill>
                  <a:schemeClr val="tx1">
                    <a:lumMod val="85000"/>
                    <a:lumOff val="15000"/>
                  </a:schemeClr>
                </a:solidFill>
                <a:latin typeface="Baskerville Old Face" pitchFamily="18" charset="0"/>
              </a:rPr>
              <a:t>El sistema de suspensión no sostiene ya la cubierta dura cuando queda entre 2,5 y 3 centímetros de la cabeza.</a:t>
            </a:r>
            <a:endParaRPr lang="es-ES" sz="2000" dirty="0">
              <a:solidFill>
                <a:schemeClr val="tx1">
                  <a:lumMod val="85000"/>
                  <a:lumOff val="15000"/>
                </a:schemeClr>
              </a:solidFill>
              <a:latin typeface="Baskerville Old Face" pitchFamily="18" charset="0"/>
            </a:endParaRP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Reemplace su casco si...</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552885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El ala o la cubierta está cuarteada, perforada o deforme. </a:t>
            </a:r>
          </a:p>
          <a:p>
            <a:pPr marL="457168" indent="-457168"/>
            <a:r>
              <a:rPr lang="es-ES" sz="2400" dirty="0">
                <a:solidFill>
                  <a:schemeClr val="tx1">
                    <a:lumMod val="85000"/>
                    <a:lumOff val="15000"/>
                  </a:schemeClr>
                </a:solidFill>
                <a:latin typeface="Baskerville Old Face" pitchFamily="18" charset="0"/>
              </a:rPr>
              <a:t>El ala o la cubierta muestran señales de exposición al calor, a químicos, a la luz ultravioleta u otra radiación. Estas señales incluyen:</a:t>
            </a:r>
          </a:p>
          <a:p>
            <a:pPr marL="857189" lvl="1" indent="-457168"/>
            <a:r>
              <a:rPr lang="es-ES" sz="2000" dirty="0">
                <a:solidFill>
                  <a:schemeClr val="tx1">
                    <a:lumMod val="85000"/>
                    <a:lumOff val="15000"/>
                  </a:schemeClr>
                </a:solidFill>
                <a:latin typeface="Baskerville Old Face" pitchFamily="18" charset="0"/>
              </a:rPr>
              <a:t>Pérdida del brillo de la superficie.</a:t>
            </a:r>
          </a:p>
          <a:p>
            <a:pPr marL="857189" lvl="1" indent="-457168"/>
            <a:r>
              <a:rPr lang="es-ES" sz="2000" dirty="0">
                <a:solidFill>
                  <a:schemeClr val="tx1">
                    <a:lumMod val="85000"/>
                    <a:lumOff val="15000"/>
                  </a:schemeClr>
                </a:solidFill>
                <a:latin typeface="Baskerville Old Face" pitchFamily="18" charset="0"/>
              </a:rPr>
              <a:t>Pérdida del esmalte</a:t>
            </a:r>
          </a:p>
          <a:p>
            <a:pPr marL="857189" lvl="1" indent="-457168"/>
            <a:r>
              <a:rPr lang="es-ES" sz="2000" dirty="0" err="1">
                <a:solidFill>
                  <a:schemeClr val="tx1">
                    <a:lumMod val="85000"/>
                    <a:lumOff val="15000"/>
                  </a:schemeClr>
                </a:solidFill>
                <a:latin typeface="Baskerville Old Face" pitchFamily="18" charset="0"/>
              </a:rPr>
              <a:t>Descascaramiento</a:t>
            </a:r>
            <a:endParaRPr lang="es-ES" sz="1600" dirty="0">
              <a:solidFill>
                <a:schemeClr val="tx1">
                  <a:lumMod val="85000"/>
                  <a:lumOff val="15000"/>
                </a:schemeClr>
              </a:solidFill>
              <a:latin typeface="Baskerville Old Face" pitchFamily="18" charset="0"/>
            </a:endParaRP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Reemplace su casco si...</a:t>
            </a:r>
            <a:endParaRPr lang="en-US" sz="4500" dirty="0">
              <a:solidFill>
                <a:schemeClr val="tx1">
                  <a:lumMod val="85000"/>
                  <a:lumOff val="15000"/>
                </a:schemeClr>
              </a:solidFill>
              <a:latin typeface="Baskerville Old Face" pitchFamily="18" charset="0"/>
            </a:endParaRPr>
          </a:p>
        </p:txBody>
      </p:sp>
      <p:pic>
        <p:nvPicPr>
          <p:cNvPr id="8" name="Picture 4" descr="http://farm3.static.flickr.com/2557/3914745987_29ce1b109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26466" y="2133600"/>
            <a:ext cx="2951675"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113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Limpieza del casco</a:t>
            </a:r>
          </a:p>
          <a:p>
            <a:pPr marL="457168" indent="-457168"/>
            <a:r>
              <a:rPr lang="es-ES" sz="2400" dirty="0">
                <a:solidFill>
                  <a:schemeClr val="tx1">
                    <a:lumMod val="85000"/>
                    <a:lumOff val="15000"/>
                  </a:schemeClr>
                </a:solidFill>
                <a:latin typeface="Baskerville Old Face" pitchFamily="18" charset="0"/>
              </a:rPr>
              <a:t>Inspección diaria</a:t>
            </a:r>
          </a:p>
          <a:p>
            <a:pPr marL="457168" indent="-457168"/>
            <a:r>
              <a:rPr lang="es-ES" sz="2400" dirty="0">
                <a:solidFill>
                  <a:schemeClr val="tx1">
                    <a:lumMod val="85000"/>
                    <a:lumOff val="15000"/>
                  </a:schemeClr>
                </a:solidFill>
                <a:latin typeface="Baskerville Old Face" pitchFamily="18" charset="0"/>
              </a:rPr>
              <a:t>Exposición a condiciones inusuales</a:t>
            </a:r>
          </a:p>
          <a:p>
            <a:pPr marL="457168" indent="-457168"/>
            <a:r>
              <a:rPr lang="es-ES" sz="2400" dirty="0">
                <a:solidFill>
                  <a:schemeClr val="tx1">
                    <a:lumMod val="85000"/>
                    <a:lumOff val="15000"/>
                  </a:schemeClr>
                </a:solidFill>
                <a:latin typeface="Baskerville Old Face" pitchFamily="18" charset="0"/>
              </a:rPr>
              <a:t>Guardado</a:t>
            </a:r>
            <a:endParaRPr lang="es-ES" sz="2000" dirty="0">
              <a:solidFill>
                <a:schemeClr val="tx1">
                  <a:lumMod val="85000"/>
                  <a:lumOff val="15000"/>
                </a:schemeClr>
              </a:solidFill>
              <a:latin typeface="Baskerville Old Face" pitchFamily="18" charset="0"/>
            </a:endParaRPr>
          </a:p>
        </p:txBody>
      </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Inspección y mantenimiento del casco</a:t>
            </a:r>
            <a:endParaRPr lang="en-US" sz="4500" dirty="0">
              <a:solidFill>
                <a:schemeClr val="tx1">
                  <a:lumMod val="85000"/>
                  <a:lumOff val="15000"/>
                </a:schemeClr>
              </a:solidFill>
              <a:latin typeface="Baskerville Old Face" pitchFamily="18" charset="0"/>
            </a:endParaRPr>
          </a:p>
        </p:txBody>
      </p:sp>
      <p:pic>
        <p:nvPicPr>
          <p:cNvPr id="9" name="Picture 26" descr="image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7801" y="1828800"/>
            <a:ext cx="2552700" cy="384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225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362202"/>
            <a:ext cx="7848600" cy="35734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Protección de los Pies</a:t>
            </a:r>
          </a:p>
        </p:txBody>
      </p:sp>
    </p:spTree>
    <p:extLst>
      <p:ext uri="{BB962C8B-B14F-4D97-AF65-F5344CB8AC3E}">
        <p14:creationId xmlns:p14="http://schemas.microsoft.com/office/powerpoint/2010/main" val="296100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Toneles o herramientas que puedan rodar o caer sobre sus pies. </a:t>
            </a:r>
          </a:p>
          <a:p>
            <a:pPr marL="457168" indent="-457168"/>
            <a:r>
              <a:rPr lang="es-ES" sz="2400" dirty="0">
                <a:solidFill>
                  <a:schemeClr val="tx1">
                    <a:lumMod val="85000"/>
                    <a:lumOff val="15000"/>
                  </a:schemeClr>
                </a:solidFill>
                <a:latin typeface="Baskerville Old Face" pitchFamily="18" charset="0"/>
              </a:rPr>
              <a:t>Objetos agudos como clavos o pinchos que puedan perforar la suela o la parte superior de los zapatos corrientes. </a:t>
            </a:r>
          </a:p>
          <a:p>
            <a:pPr marL="457168" indent="-457168"/>
            <a:r>
              <a:rPr lang="es-ES" sz="2400" dirty="0">
                <a:solidFill>
                  <a:schemeClr val="tx1">
                    <a:lumMod val="85000"/>
                    <a:lumOff val="15000"/>
                  </a:schemeClr>
                </a:solidFill>
                <a:latin typeface="Baskerville Old Face" pitchFamily="18" charset="0"/>
              </a:rPr>
              <a:t>Metal fundido que pudiera salpicar. </a:t>
            </a:r>
          </a:p>
          <a:p>
            <a:pPr marL="457168" indent="-457168"/>
            <a:r>
              <a:rPr lang="es-ES" sz="2400" dirty="0">
                <a:solidFill>
                  <a:schemeClr val="tx1">
                    <a:lumMod val="85000"/>
                    <a:lumOff val="15000"/>
                  </a:schemeClr>
                </a:solidFill>
                <a:latin typeface="Baskerville Old Face" pitchFamily="18" charset="0"/>
              </a:rPr>
              <a:t>Superficies calientes resbaladizas o húmedas.</a:t>
            </a:r>
          </a:p>
          <a:p>
            <a:pPr marL="457168" indent="-457168"/>
            <a:r>
              <a:rPr lang="es-ES" sz="2400" dirty="0">
                <a:solidFill>
                  <a:schemeClr val="tx1">
                    <a:lumMod val="85000"/>
                    <a:lumOff val="15000"/>
                  </a:schemeClr>
                </a:solidFill>
                <a:latin typeface="Baskerville Old Face" pitchFamily="18" charset="0"/>
              </a:rPr>
              <a:t>Químicos corrosivos</a:t>
            </a:r>
            <a:r>
              <a:rPr lang="es-ES" sz="2000" dirty="0">
                <a:solidFill>
                  <a:schemeClr val="tx1">
                    <a:lumMod val="85000"/>
                    <a:lumOff val="15000"/>
                  </a:schemeClr>
                </a:solidFill>
                <a:latin typeface="Baskerville Old Face" pitchFamily="18" charset="0"/>
              </a:rPr>
              <a:t>.</a:t>
            </a:r>
            <a:endParaRPr lang="es-ES" sz="2400" dirty="0">
              <a:solidFill>
                <a:schemeClr val="tx1">
                  <a:lumMod val="85000"/>
                  <a:lumOff val="15000"/>
                </a:schemeClr>
              </a:solidFill>
              <a:latin typeface="Baskerville Old Face" pitchFamily="18" charset="0"/>
            </a:endParaRP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Peligros para los pies</a:t>
            </a:r>
            <a:endParaRPr lang="en-US" sz="4500" dirty="0">
              <a:solidFill>
                <a:schemeClr val="tx1">
                  <a:lumMod val="85000"/>
                  <a:lumOff val="15000"/>
                </a:schemeClr>
              </a:solidFill>
              <a:latin typeface="Baskerville Old Face" pitchFamily="18" charset="0"/>
            </a:endParaRPr>
          </a:p>
        </p:txBody>
      </p:sp>
      <p:pic>
        <p:nvPicPr>
          <p:cNvPr id="10" name="Picture 31" descr="im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9563" y="1989576"/>
            <a:ext cx="2999087" cy="3344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94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7620000" cy="4114800"/>
          </a:xfrm>
          <a:prstGeom prst="rect">
            <a:avLst/>
          </a:prstGeom>
        </p:spPr>
        <p:txBody>
          <a:bodyPr vert="horz" lIns="91433" tIns="45717" rIns="91433" bIns="45717"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IMPACTO - Llevar o manipular materiales como paquetes, objetos, partes o herramientas pesadas que pudieran dejarse caer.</a:t>
            </a:r>
          </a:p>
          <a:p>
            <a:pPr marL="457168" indent="-457168"/>
            <a:endParaRPr lang="es-ES" sz="2400" dirty="0">
              <a:solidFill>
                <a:schemeClr val="tx1">
                  <a:lumMod val="85000"/>
                  <a:lumOff val="15000"/>
                </a:schemeClr>
              </a:solidFill>
              <a:latin typeface="Baskerville Old Face" pitchFamily="18" charset="0"/>
            </a:endParaRPr>
          </a:p>
          <a:p>
            <a:pPr marL="457168" indent="-457168"/>
            <a:r>
              <a:rPr lang="es-ES" sz="2400" dirty="0">
                <a:solidFill>
                  <a:schemeClr val="tx1">
                    <a:lumMod val="85000"/>
                    <a:lumOff val="15000"/>
                  </a:schemeClr>
                </a:solidFill>
                <a:latin typeface="Baskerville Old Face" pitchFamily="18" charset="0"/>
              </a:rPr>
              <a:t>COMPRESIÓN - Actividades laborales que involucran carros deslizables (carros manuales de manipulación de materiales) o se realizan alrededor de cilindros voluminosos o de tubos pesados.</a:t>
            </a:r>
          </a:p>
          <a:p>
            <a:pPr marL="457168" indent="-457168"/>
            <a:endParaRPr lang="es-ES" sz="2400" dirty="0">
              <a:solidFill>
                <a:schemeClr val="tx1">
                  <a:lumMod val="85000"/>
                  <a:lumOff val="15000"/>
                </a:schemeClr>
              </a:solidFill>
              <a:latin typeface="Baskerville Old Face" pitchFamily="18" charset="0"/>
            </a:endParaRPr>
          </a:p>
          <a:p>
            <a:pPr marL="457168" indent="-457168"/>
            <a:r>
              <a:rPr lang="es-ES" sz="2400" dirty="0">
                <a:solidFill>
                  <a:schemeClr val="tx1">
                    <a:lumMod val="85000"/>
                    <a:lumOff val="15000"/>
                  </a:schemeClr>
                </a:solidFill>
                <a:latin typeface="Baskerville Old Face" pitchFamily="18" charset="0"/>
              </a:rPr>
              <a:t>PERFORACIÓN - Peligro de objetos agudos como clavos, alambres, tachuelas, grapas grandes, chatarra, etc.</a:t>
            </a:r>
          </a:p>
          <a:p>
            <a:pPr marL="457168" indent="-457168"/>
            <a:endParaRPr lang="es-ES" sz="2400" dirty="0">
              <a:solidFill>
                <a:schemeClr val="tx1">
                  <a:lumMod val="85000"/>
                  <a:lumOff val="15000"/>
                </a:schemeClr>
              </a:solidFill>
              <a:latin typeface="Baskerville Old Face" pitchFamily="18" charset="0"/>
            </a:endParaRPr>
          </a:p>
          <a:p>
            <a:pPr marL="457168" indent="-457168"/>
            <a:r>
              <a:rPr lang="es-ES" sz="2400" dirty="0">
                <a:solidFill>
                  <a:schemeClr val="tx1">
                    <a:lumMod val="85000"/>
                    <a:lumOff val="15000"/>
                  </a:schemeClr>
                </a:solidFill>
                <a:latin typeface="Baskerville Old Face" pitchFamily="18" charset="0"/>
              </a:rPr>
              <a:t>QUÍMICAS - Revise la Hoja de Datos sobre Seguridad de Materiales (Material Safety Data </a:t>
            </a:r>
            <a:r>
              <a:rPr lang="es-ES" sz="2400" dirty="0" err="1">
                <a:solidFill>
                  <a:schemeClr val="tx1">
                    <a:lumMod val="85000"/>
                    <a:lumOff val="15000"/>
                  </a:schemeClr>
                </a:solidFill>
                <a:latin typeface="Baskerville Old Face" pitchFamily="18" charset="0"/>
              </a:rPr>
              <a:t>Sheet</a:t>
            </a:r>
            <a:r>
              <a:rPr lang="es-ES" sz="2400" dirty="0">
                <a:solidFill>
                  <a:schemeClr val="tx1">
                    <a:lumMod val="85000"/>
                    <a:lumOff val="15000"/>
                  </a:schemeClr>
                </a:solidFill>
                <a:latin typeface="Baskerville Old Face" pitchFamily="18" charset="0"/>
              </a:rPr>
              <a:t>, MSDS) acerca de protección.</a:t>
            </a: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Condiciones peligrosas</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4138879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800" dirty="0">
                <a:solidFill>
                  <a:schemeClr val="tx1">
                    <a:lumMod val="85000"/>
                    <a:lumOff val="15000"/>
                  </a:schemeClr>
                </a:solidFill>
                <a:latin typeface="Baskerville Old Face" pitchFamily="18" charset="0"/>
              </a:rPr>
              <a:t>Tipos de protección para los pies</a:t>
            </a:r>
          </a:p>
          <a:p>
            <a:pPr marL="457168" indent="-457168"/>
            <a:r>
              <a:rPr lang="es-ES" sz="2800" dirty="0">
                <a:solidFill>
                  <a:schemeClr val="tx1">
                    <a:lumMod val="85000"/>
                    <a:lumOff val="15000"/>
                  </a:schemeClr>
                </a:solidFill>
                <a:latin typeface="Baskerville Old Face" pitchFamily="18" charset="0"/>
              </a:rPr>
              <a:t>Zapatos de seguridad</a:t>
            </a:r>
          </a:p>
          <a:p>
            <a:pPr marL="457168" indent="-457168"/>
            <a:r>
              <a:rPr lang="es-ES" sz="2800" dirty="0">
                <a:solidFill>
                  <a:schemeClr val="tx1">
                    <a:lumMod val="85000"/>
                    <a:lumOff val="15000"/>
                  </a:schemeClr>
                </a:solidFill>
                <a:latin typeface="Baskerville Old Face" pitchFamily="18" charset="0"/>
              </a:rPr>
              <a:t>Botas</a:t>
            </a:r>
          </a:p>
          <a:p>
            <a:pPr marL="457168" indent="-457168"/>
            <a:r>
              <a:rPr lang="es-ES" sz="2800" dirty="0">
                <a:solidFill>
                  <a:schemeClr val="tx1">
                    <a:lumMod val="85000"/>
                    <a:lumOff val="15000"/>
                  </a:schemeClr>
                </a:solidFill>
                <a:latin typeface="Baskerville Old Face" pitchFamily="18" charset="0"/>
              </a:rPr>
              <a:t>Calzas</a:t>
            </a:r>
          </a:p>
        </p:txBody>
      </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Tipos de protección para los pies</a:t>
            </a:r>
            <a:endParaRPr lang="en-US" sz="4500" dirty="0">
              <a:solidFill>
                <a:schemeClr val="tx1">
                  <a:lumMod val="85000"/>
                  <a:lumOff val="15000"/>
                </a:schemeClr>
              </a:solidFill>
              <a:latin typeface="Baskerville Old Face" pitchFamily="18" charset="0"/>
            </a:endParaRPr>
          </a:p>
        </p:txBody>
      </p:sp>
      <p:pic>
        <p:nvPicPr>
          <p:cNvPr id="9" name="Picture 33" descr="image00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37350" y="2286002"/>
            <a:ext cx="2949575" cy="2909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71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5"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1845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6" descr="image0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4200" y="0"/>
            <a:ext cx="297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7" descr="image00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05501" y="2743200"/>
            <a:ext cx="3238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3" descr="1522_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19800" y="0"/>
            <a:ext cx="3124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http://www.vaultex.org/gifs/technical-shoes.jp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0" y="3141787"/>
            <a:ext cx="3124200" cy="371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75103"/>
            </a:xfrm>
            <a:prstGeom prst="rect">
              <a:avLst/>
            </a:prstGeom>
            <a:noFill/>
          </p:spPr>
          <p:txBody>
            <a:bodyPr wrap="square" rtlCol="0">
              <a:spAutoFit/>
            </a:bodyPr>
            <a:lstStyle/>
            <a:p>
              <a:pPr algn="ctr">
                <a:buNone/>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9" name="Picture 2" descr="http://enduringsense1.files.wordpress.com/2010/05/osha-logo.png"/>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800" dirty="0">
                <a:solidFill>
                  <a:schemeClr val="tx1">
                    <a:lumMod val="85000"/>
                    <a:lumOff val="15000"/>
                  </a:schemeClr>
                </a:solidFill>
                <a:latin typeface="Baskerville Old Face" pitchFamily="18" charset="0"/>
              </a:rPr>
              <a:t>Asegúrese de que no presente:</a:t>
            </a:r>
          </a:p>
          <a:p>
            <a:pPr marL="857189" lvl="1" indent="-457168"/>
            <a:r>
              <a:rPr lang="es-ES" sz="2400" dirty="0">
                <a:solidFill>
                  <a:schemeClr val="tx1">
                    <a:lumMod val="85000"/>
                    <a:lumOff val="15000"/>
                  </a:schemeClr>
                </a:solidFill>
                <a:latin typeface="Baskerville Old Face" pitchFamily="18" charset="0"/>
              </a:rPr>
              <a:t>Cuarteaduras, desgarros ni desgaste en la parte superior.</a:t>
            </a:r>
          </a:p>
          <a:p>
            <a:pPr marL="857189" lvl="1" indent="-457168"/>
            <a:r>
              <a:rPr lang="es-ES" sz="2400" dirty="0">
                <a:solidFill>
                  <a:schemeClr val="tx1">
                    <a:lumMod val="85000"/>
                    <a:lumOff val="15000"/>
                  </a:schemeClr>
                </a:solidFill>
                <a:latin typeface="Baskerville Old Face" pitchFamily="18" charset="0"/>
              </a:rPr>
              <a:t>Desgaste, huecos, desgarros, rajaduras, o pérdida de las líneas de las suelas.</a:t>
            </a:r>
          </a:p>
          <a:p>
            <a:pPr marL="857189" lvl="1" indent="-457168"/>
            <a:r>
              <a:rPr lang="es-ES" sz="2400" dirty="0">
                <a:solidFill>
                  <a:schemeClr val="tx1">
                    <a:lumMod val="85000"/>
                    <a:lumOff val="15000"/>
                  </a:schemeClr>
                </a:solidFill>
                <a:latin typeface="Baskerville Old Face" pitchFamily="18" charset="0"/>
              </a:rPr>
              <a:t>Separación entre las suelas y la parte superior.</a:t>
            </a:r>
          </a:p>
        </p:txBody>
      </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Inspeccione el calzado diariamente</a:t>
            </a:r>
            <a:endParaRPr lang="en-US" sz="4500" dirty="0">
              <a:solidFill>
                <a:schemeClr val="tx1">
                  <a:lumMod val="85000"/>
                  <a:lumOff val="15000"/>
                </a:schemeClr>
              </a:solidFill>
              <a:latin typeface="Baskerville Old Face" pitchFamily="18" charset="0"/>
            </a:endParaRPr>
          </a:p>
        </p:txBody>
      </p:sp>
      <p:pic>
        <p:nvPicPr>
          <p:cNvPr id="10" name="Picture 34" descr="image007"/>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473003" y="2895600"/>
            <a:ext cx="2895600" cy="1733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633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05002"/>
            <a:ext cx="4724400" cy="40306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Ropa y accesorios</a:t>
            </a:r>
          </a:p>
          <a:p>
            <a:pPr marL="457168" indent="-457168"/>
            <a:r>
              <a:rPr lang="es-ES" sz="2500" dirty="0">
                <a:solidFill>
                  <a:schemeClr val="tx1">
                    <a:lumMod val="85000"/>
                    <a:lumOff val="15000"/>
                  </a:schemeClr>
                </a:solidFill>
                <a:latin typeface="Baskerville Old Face" pitchFamily="18" charset="0"/>
              </a:rPr>
              <a:t>Creación de una barrera</a:t>
            </a:r>
          </a:p>
          <a:p>
            <a:pPr marL="457168" indent="-457168"/>
            <a:r>
              <a:rPr lang="es-ES" sz="2500" dirty="0">
                <a:solidFill>
                  <a:schemeClr val="tx1">
                    <a:lumMod val="85000"/>
                    <a:lumOff val="15000"/>
                  </a:schemeClr>
                </a:solidFill>
                <a:latin typeface="Baskerville Old Face" pitchFamily="18" charset="0"/>
              </a:rPr>
              <a:t>Protección de la cabeza</a:t>
            </a:r>
          </a:p>
          <a:p>
            <a:pPr marL="457168" indent="-457168"/>
            <a:r>
              <a:rPr lang="es-ES" sz="2500" smtClean="0">
                <a:solidFill>
                  <a:schemeClr val="tx1">
                    <a:lumMod val="85000"/>
                    <a:lumOff val="15000"/>
                  </a:schemeClr>
                </a:solidFill>
                <a:latin typeface="Baskerville Old Face" pitchFamily="18" charset="0"/>
              </a:rPr>
              <a:t>Protección </a:t>
            </a:r>
            <a:r>
              <a:rPr lang="es-ES" sz="2500" dirty="0">
                <a:solidFill>
                  <a:schemeClr val="tx1">
                    <a:lumMod val="85000"/>
                    <a:lumOff val="15000"/>
                  </a:schemeClr>
                </a:solidFill>
                <a:latin typeface="Baskerville Old Face" pitchFamily="18" charset="0"/>
              </a:rPr>
              <a:t>de ojos y rostro</a:t>
            </a:r>
          </a:p>
          <a:p>
            <a:pPr marL="457168" indent="-457168"/>
            <a:r>
              <a:rPr lang="es-ES" sz="2500" dirty="0">
                <a:solidFill>
                  <a:schemeClr val="tx1">
                    <a:lumMod val="85000"/>
                    <a:lumOff val="15000"/>
                  </a:schemeClr>
                </a:solidFill>
                <a:latin typeface="Baskerville Old Face" pitchFamily="18" charset="0"/>
              </a:rPr>
              <a:t>Protección de oídos</a:t>
            </a:r>
          </a:p>
          <a:p>
            <a:pPr marL="457168" indent="-457168"/>
            <a:r>
              <a:rPr lang="es-ES" sz="2500" dirty="0">
                <a:solidFill>
                  <a:schemeClr val="tx1">
                    <a:lumMod val="85000"/>
                    <a:lumOff val="15000"/>
                  </a:schemeClr>
                </a:solidFill>
                <a:latin typeface="Baskerville Old Face" pitchFamily="18" charset="0"/>
              </a:rPr>
              <a:t>Protección de manos</a:t>
            </a:r>
          </a:p>
          <a:p>
            <a:pPr marL="457168" indent="-457168"/>
            <a:r>
              <a:rPr lang="es-ES" sz="2500" dirty="0">
                <a:solidFill>
                  <a:schemeClr val="tx1">
                    <a:lumMod val="85000"/>
                    <a:lumOff val="15000"/>
                  </a:schemeClr>
                </a:solidFill>
                <a:latin typeface="Baskerville Old Face" pitchFamily="18" charset="0"/>
              </a:rPr>
              <a:t>Protección de pies</a:t>
            </a:r>
          </a:p>
          <a:p>
            <a:pPr marL="457168" indent="-457168"/>
            <a:r>
              <a:rPr lang="es-ES" sz="2500" dirty="0">
                <a:solidFill>
                  <a:schemeClr val="tx1">
                    <a:lumMod val="85000"/>
                    <a:lumOff val="15000"/>
                  </a:schemeClr>
                </a:solidFill>
                <a:latin typeface="Baskerville Old Face" pitchFamily="18" charset="0"/>
              </a:rPr>
              <a:t>Protección de la respiración</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n-US" sz="4500" dirty="0">
                <a:solidFill>
                  <a:schemeClr val="tx1">
                    <a:lumMod val="85000"/>
                    <a:lumOff val="15000"/>
                  </a:schemeClr>
                </a:solidFill>
                <a:latin typeface="Baskerville Old Face" pitchFamily="18" charset="0"/>
              </a:rPr>
              <a:t>¿</a:t>
            </a:r>
            <a:r>
              <a:rPr lang="en-US" sz="4500" dirty="0" err="1">
                <a:solidFill>
                  <a:schemeClr val="tx1">
                    <a:lumMod val="85000"/>
                    <a:lumOff val="15000"/>
                  </a:schemeClr>
                </a:solidFill>
                <a:latin typeface="Baskerville Old Face" pitchFamily="18" charset="0"/>
              </a:rPr>
              <a:t>Qué</a:t>
            </a:r>
            <a:r>
              <a:rPr lang="en-US" sz="4500" dirty="0">
                <a:solidFill>
                  <a:schemeClr val="tx1">
                    <a:lumMod val="85000"/>
                    <a:lumOff val="15000"/>
                  </a:schemeClr>
                </a:solidFill>
                <a:latin typeface="Baskerville Old Face" pitchFamily="18" charset="0"/>
              </a:rPr>
              <a:t> </a:t>
            </a:r>
            <a:r>
              <a:rPr lang="en-US" sz="4500" dirty="0" err="1">
                <a:solidFill>
                  <a:schemeClr val="tx1">
                    <a:lumMod val="85000"/>
                    <a:lumOff val="15000"/>
                  </a:schemeClr>
                </a:solidFill>
                <a:latin typeface="Baskerville Old Face" pitchFamily="18" charset="0"/>
              </a:rPr>
              <a:t>es</a:t>
            </a:r>
            <a:r>
              <a:rPr lang="en-US" sz="4500" dirty="0">
                <a:solidFill>
                  <a:schemeClr val="tx1">
                    <a:lumMod val="85000"/>
                    <a:lumOff val="15000"/>
                  </a:schemeClr>
                </a:solidFill>
                <a:latin typeface="Baskerville Old Face" pitchFamily="18" charset="0"/>
              </a:rPr>
              <a:t> el EPP?</a:t>
            </a:r>
          </a:p>
        </p:txBody>
      </p:sp>
      <p:pic>
        <p:nvPicPr>
          <p:cNvPr id="8" name="Picture 62" descr="Miron PPE_N01156"/>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722565" y="1828802"/>
            <a:ext cx="2453473" cy="3688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640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800" dirty="0">
                <a:solidFill>
                  <a:schemeClr val="tx1">
                    <a:lumMod val="85000"/>
                    <a:lumOff val="15000"/>
                  </a:schemeClr>
                </a:solidFill>
                <a:latin typeface="Baskerville Old Face" pitchFamily="18" charset="0"/>
              </a:rPr>
              <a:t>Solidez</a:t>
            </a:r>
          </a:p>
          <a:p>
            <a:pPr marL="457168" indent="-457168"/>
            <a:r>
              <a:rPr lang="es-ES" sz="2800" dirty="0">
                <a:solidFill>
                  <a:schemeClr val="tx1">
                    <a:lumMod val="85000"/>
                    <a:lumOff val="15000"/>
                  </a:schemeClr>
                </a:solidFill>
                <a:latin typeface="Baskerville Old Face" pitchFamily="18" charset="0"/>
              </a:rPr>
              <a:t>Punta resistente a los golpes</a:t>
            </a:r>
          </a:p>
          <a:p>
            <a:pPr marL="457168" indent="-457168"/>
            <a:r>
              <a:rPr lang="es-ES" sz="2800" dirty="0">
                <a:solidFill>
                  <a:schemeClr val="tx1">
                    <a:lumMod val="85000"/>
                    <a:lumOff val="15000"/>
                  </a:schemeClr>
                </a:solidFill>
                <a:latin typeface="Baskerville Old Face" pitchFamily="18" charset="0"/>
              </a:rPr>
              <a:t>ANSI Z41.1 1967</a:t>
            </a:r>
            <a:endParaRPr lang="es-ES" sz="2400" dirty="0">
              <a:solidFill>
                <a:schemeClr val="tx1">
                  <a:lumMod val="85000"/>
                  <a:lumOff val="15000"/>
                </a:schemeClr>
              </a:solidFill>
              <a:latin typeface="Baskerville Old Face" pitchFamily="18" charset="0"/>
            </a:endParaRPr>
          </a:p>
        </p:txBody>
      </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Requisitos para los zapatos de seguridad</a:t>
            </a:r>
            <a:endParaRPr lang="en-US" sz="4500" dirty="0">
              <a:solidFill>
                <a:schemeClr val="tx1">
                  <a:lumMod val="85000"/>
                  <a:lumOff val="15000"/>
                </a:schemeClr>
              </a:solidFill>
              <a:latin typeface="Baskerville Old Face" pitchFamily="18" charset="0"/>
            </a:endParaRPr>
          </a:p>
        </p:txBody>
      </p:sp>
      <p:pic>
        <p:nvPicPr>
          <p:cNvPr id="9" name="Picture 32" descr="image00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78158" y="1676400"/>
            <a:ext cx="2278063"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392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362202"/>
            <a:ext cx="7848600" cy="35734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Protección de las Manos</a:t>
            </a:r>
          </a:p>
        </p:txBody>
      </p:sp>
    </p:spTree>
    <p:extLst>
      <p:ext uri="{BB962C8B-B14F-4D97-AF65-F5344CB8AC3E}">
        <p14:creationId xmlns:p14="http://schemas.microsoft.com/office/powerpoint/2010/main" val="1856066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800" dirty="0">
                <a:solidFill>
                  <a:schemeClr val="tx1">
                    <a:lumMod val="85000"/>
                    <a:lumOff val="15000"/>
                  </a:schemeClr>
                </a:solidFill>
                <a:latin typeface="Baskerville Old Face" pitchFamily="18" charset="0"/>
              </a:rPr>
              <a:t>Quemaduras</a:t>
            </a:r>
          </a:p>
          <a:p>
            <a:pPr marL="457168" indent="-457168"/>
            <a:r>
              <a:rPr lang="es-ES" sz="2800" dirty="0">
                <a:solidFill>
                  <a:schemeClr val="tx1">
                    <a:lumMod val="85000"/>
                    <a:lumOff val="15000"/>
                  </a:schemeClr>
                </a:solidFill>
                <a:latin typeface="Baskerville Old Face" pitchFamily="18" charset="0"/>
              </a:rPr>
              <a:t>Cortes</a:t>
            </a:r>
          </a:p>
          <a:p>
            <a:pPr marL="457168" indent="-457168"/>
            <a:r>
              <a:rPr lang="es-ES" sz="2800" dirty="0">
                <a:solidFill>
                  <a:schemeClr val="tx1">
                    <a:lumMod val="85000"/>
                    <a:lumOff val="15000"/>
                  </a:schemeClr>
                </a:solidFill>
                <a:latin typeface="Baskerville Old Face" pitchFamily="18" charset="0"/>
              </a:rPr>
              <a:t>Electrocuciones</a:t>
            </a:r>
          </a:p>
          <a:p>
            <a:pPr marL="457168" indent="-457168"/>
            <a:r>
              <a:rPr lang="es-ES" sz="2800" dirty="0">
                <a:solidFill>
                  <a:schemeClr val="tx1">
                    <a:lumMod val="85000"/>
                    <a:lumOff val="15000"/>
                  </a:schemeClr>
                </a:solidFill>
                <a:latin typeface="Baskerville Old Face" pitchFamily="18" charset="0"/>
              </a:rPr>
              <a:t>Amputaciones</a:t>
            </a:r>
          </a:p>
          <a:p>
            <a:pPr marL="457168" indent="-457168"/>
            <a:r>
              <a:rPr lang="es-ES" sz="2800" dirty="0">
                <a:solidFill>
                  <a:schemeClr val="tx1">
                    <a:lumMod val="85000"/>
                    <a:lumOff val="15000"/>
                  </a:schemeClr>
                </a:solidFill>
                <a:latin typeface="Baskerville Old Face" pitchFamily="18" charset="0"/>
              </a:rPr>
              <a:t>Absorción de químicos</a:t>
            </a:r>
          </a:p>
        </p:txBody>
      </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¿Por qué usar protección para las manos?</a:t>
            </a:r>
            <a:endParaRPr lang="en-US" sz="4500" dirty="0">
              <a:solidFill>
                <a:schemeClr val="tx1">
                  <a:lumMod val="85000"/>
                  <a:lumOff val="15000"/>
                </a:schemeClr>
              </a:solidFill>
              <a:latin typeface="Baskerville Old Face" pitchFamily="18" charset="0"/>
            </a:endParaRPr>
          </a:p>
        </p:txBody>
      </p:sp>
      <p:pic>
        <p:nvPicPr>
          <p:cNvPr id="10" name="Picture 38" descr="im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0" y="1752601"/>
            <a:ext cx="3429000" cy="2265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491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Tipos de protección para las manos</a:t>
            </a:r>
            <a:endParaRPr lang="en-US" sz="4500" dirty="0">
              <a:solidFill>
                <a:schemeClr val="tx1">
                  <a:lumMod val="85000"/>
                  <a:lumOff val="15000"/>
                </a:schemeClr>
              </a:solidFill>
              <a:latin typeface="Baskerville Old Face" pitchFamily="18" charset="0"/>
            </a:endParaRPr>
          </a:p>
        </p:txBody>
      </p:sp>
      <p:pic>
        <p:nvPicPr>
          <p:cNvPr id="9" name="Picture 43" descr="image00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4001" y="3869214"/>
            <a:ext cx="3077349" cy="2130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44" descr="image00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66027" y="3869214"/>
            <a:ext cx="3124200" cy="2206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5" descr="SP_Glove_WE30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8333" y="1892855"/>
            <a:ext cx="1591691" cy="197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ain" descr="http://www.airgas.com/CachedImages/0000012/t047_r15441_v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02562" y="2273232"/>
            <a:ext cx="692897" cy="136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2" descr="image004"/>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66027" y="1600202"/>
            <a:ext cx="3124200" cy="1916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891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200" dirty="0">
                <a:solidFill>
                  <a:schemeClr val="tx1">
                    <a:lumMod val="85000"/>
                    <a:lumOff val="15000"/>
                  </a:schemeClr>
                </a:solidFill>
                <a:latin typeface="Baskerville Old Face" pitchFamily="18" charset="0"/>
              </a:rPr>
              <a:t>No todos los guantes son creados iguales... Asegúrese de que los guantes que usará le protegerán las manos de los peligros específicos del trabajo. </a:t>
            </a:r>
          </a:p>
          <a:p>
            <a:pPr marL="457168" indent="-457168"/>
            <a:r>
              <a:rPr lang="es-ES" sz="2200" dirty="0">
                <a:solidFill>
                  <a:schemeClr val="tx1">
                    <a:lumMod val="85000"/>
                    <a:lumOff val="15000"/>
                  </a:schemeClr>
                </a:solidFill>
                <a:latin typeface="Baskerville Old Face" pitchFamily="18" charset="0"/>
              </a:rPr>
              <a:t>Los guantes químicos no duran por siempre… Comprenda las características químicas y de acostumbramiento de su guante en particular.</a:t>
            </a: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Selección de guantes</a:t>
            </a:r>
            <a:endParaRPr lang="en-US" sz="4500" dirty="0">
              <a:solidFill>
                <a:schemeClr val="tx1">
                  <a:lumMod val="85000"/>
                  <a:lumOff val="15000"/>
                </a:schemeClr>
              </a:solidFill>
              <a:latin typeface="Baskerville Old Face" pitchFamily="18" charset="0"/>
            </a:endParaRPr>
          </a:p>
        </p:txBody>
      </p:sp>
      <p:pic>
        <p:nvPicPr>
          <p:cNvPr id="9" name="Picture 39" descr="image00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2" y="1981200"/>
            <a:ext cx="3288879"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5193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Utilice el guante indicado para el trabajo.</a:t>
            </a:r>
          </a:p>
          <a:p>
            <a:pPr marL="457168" indent="-457168"/>
            <a:r>
              <a:rPr lang="es-ES" sz="2400" dirty="0">
                <a:solidFill>
                  <a:schemeClr val="tx1">
                    <a:lumMod val="85000"/>
                    <a:lumOff val="15000"/>
                  </a:schemeClr>
                </a:solidFill>
                <a:latin typeface="Baskerville Old Face" pitchFamily="18" charset="0"/>
              </a:rPr>
              <a:t>Quítese anillos y pulseras.</a:t>
            </a:r>
          </a:p>
          <a:p>
            <a:pPr marL="457168" indent="-457168"/>
            <a:r>
              <a:rPr lang="es-ES" sz="2400" dirty="0">
                <a:solidFill>
                  <a:schemeClr val="tx1">
                    <a:lumMod val="85000"/>
                    <a:lumOff val="15000"/>
                  </a:schemeClr>
                </a:solidFill>
                <a:latin typeface="Baskerville Old Face" pitchFamily="18" charset="0"/>
              </a:rPr>
              <a:t>No use guantes que pudieran quedar trabados en las maquinarias </a:t>
            </a:r>
          </a:p>
          <a:p>
            <a:pPr marL="457168" indent="-457168"/>
            <a:r>
              <a:rPr lang="es-ES" sz="2400" dirty="0">
                <a:solidFill>
                  <a:schemeClr val="tx1">
                    <a:lumMod val="85000"/>
                    <a:lumOff val="15000"/>
                  </a:schemeClr>
                </a:solidFill>
                <a:latin typeface="Baskerville Old Face" pitchFamily="18" charset="0"/>
              </a:rPr>
              <a:t>Revíselos para asegurarse de que no estén gastados o dañados.</a:t>
            </a: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Antes de usarlos…</a:t>
            </a:r>
            <a:endParaRPr lang="en-US" sz="4500" dirty="0">
              <a:solidFill>
                <a:schemeClr val="tx1">
                  <a:lumMod val="85000"/>
                  <a:lumOff val="15000"/>
                </a:schemeClr>
              </a:solidFill>
              <a:latin typeface="Baskerville Old Face" pitchFamily="18" charset="0"/>
            </a:endParaRPr>
          </a:p>
        </p:txBody>
      </p:sp>
      <p:pic>
        <p:nvPicPr>
          <p:cNvPr id="10" name="Picture 40" descr="image001"/>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203635" y="2209800"/>
            <a:ext cx="3231615"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376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400" dirty="0">
                <a:solidFill>
                  <a:schemeClr val="tx1">
                    <a:lumMod val="85000"/>
                    <a:lumOff val="15000"/>
                  </a:schemeClr>
                </a:solidFill>
                <a:latin typeface="Baskerville Old Face" pitchFamily="18" charset="0"/>
              </a:rPr>
              <a:t>Agujero, rasgadura, perforación o corte. </a:t>
            </a:r>
          </a:p>
          <a:p>
            <a:pPr marL="457168" indent="-457168"/>
            <a:r>
              <a:rPr lang="es-ES" sz="2400" dirty="0">
                <a:solidFill>
                  <a:schemeClr val="tx1">
                    <a:lumMod val="85000"/>
                    <a:lumOff val="15000"/>
                  </a:schemeClr>
                </a:solidFill>
                <a:latin typeface="Baskerville Old Face" pitchFamily="18" charset="0"/>
              </a:rPr>
              <a:t>Corte de ozono o marca. Cuerpo extraño incrustado.</a:t>
            </a:r>
          </a:p>
          <a:p>
            <a:pPr marL="457168" indent="-457168"/>
            <a:r>
              <a:rPr lang="es-ES" sz="2400" dirty="0">
                <a:solidFill>
                  <a:schemeClr val="tx1">
                    <a:lumMod val="85000"/>
                    <a:lumOff val="15000"/>
                  </a:schemeClr>
                </a:solidFill>
                <a:latin typeface="Baskerville Old Face" pitchFamily="18" charset="0"/>
              </a:rPr>
              <a:t>Hinchazón, ablandamiento, endurecimiento; si se está volviendo pegajoso o inelástico. </a:t>
            </a:r>
          </a:p>
          <a:p>
            <a:pPr marL="457168" indent="-457168"/>
            <a:r>
              <a:rPr lang="es-ES" sz="2400" dirty="0">
                <a:solidFill>
                  <a:schemeClr val="tx1">
                    <a:lumMod val="85000"/>
                    <a:lumOff val="15000"/>
                  </a:schemeClr>
                </a:solidFill>
                <a:latin typeface="Baskerville Old Face" pitchFamily="18" charset="0"/>
              </a:rPr>
              <a:t>Cualquier otro desperfecto que afecte las propiedades aislantes.</a:t>
            </a:r>
          </a:p>
          <a:p>
            <a:pPr marL="457168" indent="-457168"/>
            <a:r>
              <a:rPr lang="es-ES" sz="2400" dirty="0">
                <a:solidFill>
                  <a:schemeClr val="tx1">
                    <a:lumMod val="85000"/>
                    <a:lumOff val="15000"/>
                  </a:schemeClr>
                </a:solidFill>
                <a:latin typeface="Baskerville Old Face" pitchFamily="18" charset="0"/>
              </a:rPr>
              <a:t>Pruébelos con aire antes de cada uso.</a:t>
            </a:r>
          </a:p>
        </p:txBody>
      </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Revisión de los guantes eléctricos</a:t>
            </a:r>
            <a:endParaRPr lang="en-US" sz="4500" dirty="0">
              <a:solidFill>
                <a:schemeClr val="tx1">
                  <a:lumMod val="85000"/>
                  <a:lumOff val="15000"/>
                </a:schemeClr>
              </a:solidFill>
              <a:latin typeface="Baskerville Old Face" pitchFamily="18" charset="0"/>
            </a:endParaRPr>
          </a:p>
        </p:txBody>
      </p:sp>
      <p:pic>
        <p:nvPicPr>
          <p:cNvPr id="9" name="Picture 56" descr="image004"/>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562603" y="2514600"/>
            <a:ext cx="2490815"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8816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362202"/>
            <a:ext cx="7848600" cy="35734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Protección de los Oídos</a:t>
            </a:r>
          </a:p>
        </p:txBody>
      </p:sp>
    </p:spTree>
    <p:extLst>
      <p:ext uri="{BB962C8B-B14F-4D97-AF65-F5344CB8AC3E}">
        <p14:creationId xmlns:p14="http://schemas.microsoft.com/office/powerpoint/2010/main" val="948420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200" dirty="0">
                <a:solidFill>
                  <a:schemeClr val="tx1">
                    <a:lumMod val="85000"/>
                    <a:lumOff val="15000"/>
                  </a:schemeClr>
                </a:solidFill>
                <a:latin typeface="Baskerville Old Face" pitchFamily="18" charset="0"/>
              </a:rPr>
              <a:t>Use protección auditiva cuando se encuentre:</a:t>
            </a:r>
          </a:p>
          <a:p>
            <a:pPr marL="857189" lvl="1" indent="-457168"/>
            <a:r>
              <a:rPr lang="es-ES" sz="1800" dirty="0">
                <a:solidFill>
                  <a:schemeClr val="tx1">
                    <a:lumMod val="85000"/>
                    <a:lumOff val="15000"/>
                  </a:schemeClr>
                </a:solidFill>
                <a:latin typeface="Baskerville Old Face" pitchFamily="18" charset="0"/>
              </a:rPr>
              <a:t>En áreas de mucho ruido.</a:t>
            </a:r>
          </a:p>
          <a:p>
            <a:pPr marL="857189" lvl="1" indent="-457168"/>
            <a:r>
              <a:rPr lang="es-ES" sz="1800" dirty="0">
                <a:solidFill>
                  <a:schemeClr val="tx1">
                    <a:lumMod val="85000"/>
                    <a:lumOff val="15000"/>
                  </a:schemeClr>
                </a:solidFill>
                <a:latin typeface="Baskerville Old Face" pitchFamily="18" charset="0"/>
              </a:rPr>
              <a:t>Utilizando sierras eléctricas, herramientas de golpeo, etc.</a:t>
            </a:r>
          </a:p>
          <a:p>
            <a:pPr marL="857189" lvl="1" indent="-457168"/>
            <a:r>
              <a:rPr lang="es-ES" sz="1800" dirty="0">
                <a:solidFill>
                  <a:schemeClr val="tx1">
                    <a:lumMod val="85000"/>
                    <a:lumOff val="15000"/>
                  </a:schemeClr>
                </a:solidFill>
                <a:latin typeface="Baskerville Old Face" pitchFamily="18" charset="0"/>
              </a:rPr>
              <a:t>Fuera del horario laboral en prácticas de tiro, utilizando herramientas eléctricas, etc. </a:t>
            </a:r>
          </a:p>
          <a:p>
            <a:pPr marL="457168" indent="-457168"/>
            <a:r>
              <a:rPr lang="es-ES" sz="2200" dirty="0">
                <a:solidFill>
                  <a:schemeClr val="tx1">
                    <a:lumMod val="85000"/>
                    <a:lumOff val="15000"/>
                  </a:schemeClr>
                </a:solidFill>
                <a:latin typeface="Baskerville Old Face" pitchFamily="18" charset="0"/>
              </a:rPr>
              <a:t>Reemplace los protectores de oídos inmediatamente si están gastados o  dañados.</a:t>
            </a: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Proteja sus oídos…</a:t>
            </a:r>
            <a:endParaRPr lang="en-US" sz="4500" dirty="0">
              <a:solidFill>
                <a:schemeClr val="tx1">
                  <a:lumMod val="85000"/>
                  <a:lumOff val="15000"/>
                </a:schemeClr>
              </a:solidFill>
              <a:latin typeface="Baskerville Old Face" pitchFamily="18" charset="0"/>
            </a:endParaRPr>
          </a:p>
        </p:txBody>
      </p:sp>
      <p:pic>
        <p:nvPicPr>
          <p:cNvPr id="10" name="Picture 57" descr="image00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77178" y="2514600"/>
            <a:ext cx="3416808"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0199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4" name="Rectangle 4"/>
          <p:cNvSpPr>
            <a:spLocks noGrp="1" noChangeArrowheads="1"/>
          </p:cNvSpPr>
          <p:nvPr>
            <p:ph type="title"/>
          </p:nvPr>
        </p:nvSpPr>
        <p:spPr>
          <a:xfrm>
            <a:off x="0" y="685800"/>
            <a:ext cx="9144000" cy="990600"/>
          </a:xfrm>
        </p:spPr>
        <p:txBody>
          <a:bodyPr>
            <a:normAutofit/>
          </a:bodyPr>
          <a:lstStyle/>
          <a:p>
            <a:r>
              <a:rPr lang="es-ES" sz="4500" dirty="0">
                <a:solidFill>
                  <a:schemeClr val="tx1">
                    <a:lumMod val="85000"/>
                    <a:lumOff val="15000"/>
                  </a:schemeClr>
                </a:solidFill>
                <a:latin typeface="Baskerville Old Face" pitchFamily="18" charset="0"/>
              </a:rPr>
              <a:t>Tipos de Protectores de Oídos</a:t>
            </a:r>
            <a:endParaRPr lang="en-US" sz="4500" dirty="0">
              <a:solidFill>
                <a:schemeClr val="tx1">
                  <a:lumMod val="85000"/>
                  <a:lumOff val="15000"/>
                </a:schemeClr>
              </a:solidFill>
              <a:latin typeface="Baskerville Old Face" pitchFamily="18" charset="0"/>
            </a:endParaRPr>
          </a:p>
        </p:txBody>
      </p:sp>
      <p:pic>
        <p:nvPicPr>
          <p:cNvPr id="9" name="Picture 53" descr="image00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 y="2593539"/>
            <a:ext cx="2667000" cy="238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54" descr="image00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33800" y="2593539"/>
            <a:ext cx="2151576" cy="238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2" name="Picture 55" descr="image01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53202" y="2593539"/>
            <a:ext cx="2118753" cy="238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259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1" y="1905002"/>
            <a:ext cx="7424923" cy="40306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El EPP se selecciona según los peligros de trabajo que usted enfrenta específicamente.</a:t>
            </a:r>
          </a:p>
          <a:p>
            <a:pPr marL="457168" indent="-457168"/>
            <a:r>
              <a:rPr lang="es-ES" sz="2500" dirty="0">
                <a:solidFill>
                  <a:schemeClr val="tx1">
                    <a:lumMod val="85000"/>
                    <a:lumOff val="15000"/>
                  </a:schemeClr>
                </a:solidFill>
                <a:latin typeface="Baskerville Old Face" pitchFamily="18" charset="0"/>
              </a:rPr>
              <a:t>¿Quién paga el EPP?</a:t>
            </a:r>
          </a:p>
          <a:p>
            <a:pPr marL="457168" indent="-457168"/>
            <a:r>
              <a:rPr lang="es-ES" sz="2500" dirty="0">
                <a:solidFill>
                  <a:schemeClr val="tx1">
                    <a:lumMod val="85000"/>
                    <a:lumOff val="15000"/>
                  </a:schemeClr>
                </a:solidFill>
                <a:latin typeface="Baskerville Old Face" pitchFamily="18" charset="0"/>
              </a:rPr>
              <a:t>Cuando los empleados suministran EPP.</a:t>
            </a:r>
          </a:p>
        </p:txBody>
      </p:sp>
      <p:sp>
        <p:nvSpPr>
          <p:cNvPr id="24" name="Rectangle 4"/>
          <p:cNvSpPr>
            <a:spLocks noGrp="1" noChangeArrowheads="1"/>
          </p:cNvSpPr>
          <p:nvPr>
            <p:ph type="title"/>
          </p:nvPr>
        </p:nvSpPr>
        <p:spPr>
          <a:xfrm>
            <a:off x="1295400" y="685800"/>
            <a:ext cx="7162800" cy="990600"/>
          </a:xfrm>
        </p:spPr>
        <p:txBody>
          <a:bodyPr>
            <a:normAutofit fontScale="90000"/>
          </a:bodyPr>
          <a:lstStyle/>
          <a:p>
            <a:pPr algn="l"/>
            <a:r>
              <a:rPr lang="en-US" sz="4500" dirty="0" err="1">
                <a:solidFill>
                  <a:schemeClr val="tx1">
                    <a:lumMod val="85000"/>
                    <a:lumOff val="15000"/>
                  </a:schemeClr>
                </a:solidFill>
                <a:latin typeface="Baskerville Old Face" pitchFamily="18" charset="0"/>
              </a:rPr>
              <a:t>Equipo</a:t>
            </a:r>
            <a:r>
              <a:rPr lang="en-US" sz="4500" dirty="0">
                <a:solidFill>
                  <a:schemeClr val="tx1">
                    <a:lumMod val="85000"/>
                    <a:lumOff val="15000"/>
                  </a:schemeClr>
                </a:solidFill>
                <a:latin typeface="Baskerville Old Face" pitchFamily="18" charset="0"/>
              </a:rPr>
              <a:t> de </a:t>
            </a:r>
            <a:r>
              <a:rPr lang="en-US" sz="4500" dirty="0" err="1">
                <a:solidFill>
                  <a:schemeClr val="tx1">
                    <a:lumMod val="85000"/>
                    <a:lumOff val="15000"/>
                  </a:schemeClr>
                </a:solidFill>
                <a:latin typeface="Baskerville Old Face" pitchFamily="18" charset="0"/>
              </a:rPr>
              <a:t>Protección</a:t>
            </a:r>
            <a:r>
              <a:rPr lang="en-US" sz="4500" dirty="0">
                <a:solidFill>
                  <a:schemeClr val="tx1">
                    <a:lumMod val="85000"/>
                    <a:lumOff val="15000"/>
                  </a:schemeClr>
                </a:solidFill>
                <a:latin typeface="Baskerville Old Face" pitchFamily="18" charset="0"/>
              </a:rPr>
              <a:t> Personal</a:t>
            </a:r>
          </a:p>
        </p:txBody>
      </p:sp>
    </p:spTree>
    <p:extLst>
      <p:ext uri="{BB962C8B-B14F-4D97-AF65-F5344CB8AC3E}">
        <p14:creationId xmlns:p14="http://schemas.microsoft.com/office/powerpoint/2010/main" val="11085837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3" name="Picture 52" descr="image00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8200" y="228600"/>
            <a:ext cx="746760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460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7" name="Picture 51" descr="image00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5300" y="381002"/>
            <a:ext cx="8153400" cy="5483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8367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ts val="2900"/>
              <a:buFont typeface="Arial"/>
              <a:buChar char="•"/>
            </a:pPr>
            <a:r>
              <a:rPr lang="es-ES_tradnl" sz="2400" dirty="0">
                <a:solidFill>
                  <a:srgbClr val="000000"/>
                </a:solidFill>
                <a:latin typeface="Baskerville Old Face" pitchFamily="18" charset="0"/>
              </a:rPr>
              <a:t>Zumbido en los oídos. </a:t>
            </a:r>
            <a:endParaRPr lang="en-US" sz="2400" dirty="0">
              <a:solidFill>
                <a:srgbClr val="000000"/>
              </a:solidFill>
              <a:latin typeface="Baskerville Old Face" pitchFamily="18" charset="0"/>
            </a:endParaRPr>
          </a:p>
          <a:p>
            <a:pPr>
              <a:buSzPts val="2900"/>
              <a:buFont typeface="Arial"/>
              <a:buChar char="•"/>
            </a:pPr>
            <a:r>
              <a:rPr lang="es-ES" sz="2400" dirty="0">
                <a:solidFill>
                  <a:srgbClr val="000000"/>
                </a:solidFill>
                <a:latin typeface="Baskerville Old Face" pitchFamily="18" charset="0"/>
              </a:rPr>
              <a:t>Dificultad para escuchar conversaciones normales. </a:t>
            </a:r>
            <a:endParaRPr lang="en-US" sz="2400" dirty="0">
              <a:solidFill>
                <a:srgbClr val="000000"/>
              </a:solidFill>
              <a:latin typeface="Baskerville Old Face" pitchFamily="18" charset="0"/>
            </a:endParaRPr>
          </a:p>
          <a:p>
            <a:pPr>
              <a:buSzPts val="2900"/>
              <a:buFont typeface="Arial"/>
              <a:buChar char="•"/>
            </a:pPr>
            <a:r>
              <a:rPr lang="es-ES_tradnl" sz="2400" dirty="0">
                <a:solidFill>
                  <a:srgbClr val="000000"/>
                </a:solidFill>
                <a:latin typeface="Baskerville Old Face" pitchFamily="18" charset="0"/>
              </a:rPr>
              <a:t>Los ruidos se escuchan amortiguados o  “borrosos”.</a:t>
            </a:r>
            <a:endParaRPr lang="es-ES" sz="2200" dirty="0">
              <a:solidFill>
                <a:schemeClr val="tx1">
                  <a:lumMod val="85000"/>
                  <a:lumOff val="15000"/>
                </a:schemeClr>
              </a:solidFill>
              <a:latin typeface="Baskerville Old Face" pitchFamily="18" charset="0"/>
            </a:endParaRPr>
          </a:p>
        </p:txBody>
      </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Síntomas de pérdida de la audición</a:t>
            </a:r>
            <a:endParaRPr lang="en-US" sz="4500" dirty="0">
              <a:solidFill>
                <a:schemeClr val="tx1">
                  <a:lumMod val="85000"/>
                  <a:lumOff val="15000"/>
                </a:schemeClr>
              </a:solidFill>
              <a:latin typeface="Baskerville Old Face" pitchFamily="18" charset="0"/>
            </a:endParaRPr>
          </a:p>
        </p:txBody>
      </p:sp>
      <p:pic>
        <p:nvPicPr>
          <p:cNvPr id="9" name="Picture 4" descr="http://www.hooah4health.com/environment/hearingnvision/images/ear.g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28941" y="1752600"/>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7581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ts val="2900"/>
              <a:buFont typeface="Arial"/>
              <a:buChar char="•"/>
            </a:pPr>
            <a:r>
              <a:rPr lang="es-ES" sz="2400" dirty="0">
                <a:solidFill>
                  <a:srgbClr val="000000"/>
                </a:solidFill>
                <a:latin typeface="Baskerville Old Face" pitchFamily="18" charset="0"/>
              </a:rPr>
              <a:t>Mantenerse limpia.</a:t>
            </a:r>
          </a:p>
          <a:p>
            <a:pPr>
              <a:buSzPts val="2900"/>
              <a:buFont typeface="Arial"/>
              <a:buChar char="•"/>
            </a:pPr>
            <a:r>
              <a:rPr lang="es-ES" sz="2400" dirty="0">
                <a:solidFill>
                  <a:srgbClr val="000000"/>
                </a:solidFill>
                <a:latin typeface="Baskerville Old Face" pitchFamily="18" charset="0"/>
              </a:rPr>
              <a:t>Quedar ajustada a la cabeza o dentro del oído.</a:t>
            </a:r>
          </a:p>
          <a:p>
            <a:pPr>
              <a:buSzPts val="2900"/>
              <a:buFont typeface="Arial"/>
              <a:buChar char="•"/>
            </a:pPr>
            <a:r>
              <a:rPr lang="es-ES" sz="2400" dirty="0">
                <a:solidFill>
                  <a:srgbClr val="000000"/>
                </a:solidFill>
                <a:latin typeface="Baskerville Old Face" pitchFamily="18" charset="0"/>
              </a:rPr>
              <a:t>Estar libre de espacios o rajaduras.</a:t>
            </a:r>
            <a:endParaRPr lang="es-ES" sz="2200" dirty="0">
              <a:solidFill>
                <a:schemeClr val="tx1">
                  <a:lumMod val="85000"/>
                  <a:lumOff val="15000"/>
                </a:schemeClr>
              </a:solidFill>
              <a:latin typeface="Baskerville Old Face" pitchFamily="18" charset="0"/>
            </a:endParaRP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La protección auditiva debe…</a:t>
            </a:r>
            <a:endParaRPr lang="en-US" sz="4500" dirty="0">
              <a:solidFill>
                <a:schemeClr val="tx1">
                  <a:lumMod val="85000"/>
                  <a:lumOff val="15000"/>
                </a:schemeClr>
              </a:solidFill>
              <a:latin typeface="Baskerville Old Face" pitchFamily="18" charset="0"/>
            </a:endParaRPr>
          </a:p>
        </p:txBody>
      </p:sp>
      <p:pic>
        <p:nvPicPr>
          <p:cNvPr id="10" name="Picture 6" descr="http://www.safetylinks.org/Buttons/hearing-protectio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59347" y="1905000"/>
            <a:ext cx="3399295"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4961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ts val="2900"/>
              <a:buFont typeface="Arial"/>
              <a:buChar char="•"/>
            </a:pPr>
            <a:r>
              <a:rPr lang="es-ES" sz="2800" dirty="0">
                <a:solidFill>
                  <a:srgbClr val="000000"/>
                </a:solidFill>
                <a:latin typeface="Baskerville Old Face" pitchFamily="18" charset="0"/>
              </a:rPr>
              <a:t>Cuerdas de salvamento</a:t>
            </a:r>
          </a:p>
          <a:p>
            <a:pPr>
              <a:buSzPts val="2900"/>
              <a:buFont typeface="Arial"/>
              <a:buChar char="•"/>
            </a:pPr>
            <a:r>
              <a:rPr lang="es-ES" sz="2800" dirty="0">
                <a:solidFill>
                  <a:srgbClr val="000000"/>
                </a:solidFill>
                <a:latin typeface="Baskerville Old Face" pitchFamily="18" charset="0"/>
              </a:rPr>
              <a:t>Seguridad</a:t>
            </a:r>
          </a:p>
          <a:p>
            <a:pPr>
              <a:buSzPts val="2900"/>
              <a:buFont typeface="Arial"/>
              <a:buChar char="•"/>
            </a:pPr>
            <a:r>
              <a:rPr lang="es-ES" sz="2800" dirty="0">
                <a:solidFill>
                  <a:srgbClr val="000000"/>
                </a:solidFill>
                <a:latin typeface="Baskerville Old Face" pitchFamily="18" charset="0"/>
              </a:rPr>
              <a:t>Cordones</a:t>
            </a:r>
            <a:endParaRPr lang="es-ES" sz="2800" dirty="0">
              <a:solidFill>
                <a:schemeClr val="tx1">
                  <a:lumMod val="85000"/>
                  <a:lumOff val="15000"/>
                </a:schemeClr>
              </a:solidFill>
              <a:latin typeface="Baskerville Old Face" pitchFamily="18" charset="0"/>
            </a:endParaRPr>
          </a:p>
        </p:txBody>
      </p:sp>
      <p:sp>
        <p:nvSpPr>
          <p:cNvPr id="24"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Equipo de Protección Contra Caídas</a:t>
            </a:r>
            <a:endParaRPr lang="en-US" sz="4500" dirty="0">
              <a:solidFill>
                <a:schemeClr val="tx1">
                  <a:lumMod val="85000"/>
                  <a:lumOff val="15000"/>
                </a:schemeClr>
              </a:solidFill>
              <a:latin typeface="Baskerville Old Face" pitchFamily="18" charset="0"/>
            </a:endParaRPr>
          </a:p>
        </p:txBody>
      </p:sp>
      <p:pic>
        <p:nvPicPr>
          <p:cNvPr id="9" name="Picture 1" descr="falls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62600" y="2057400"/>
            <a:ext cx="2286000" cy="2903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192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Orlando\AppData\Local\Microsoft\Windows\Temporary Internet Files\Content.Outlook\L9ABMTZV\278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0"/>
            <a:ext cx="3505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descr="C:\Users\Orlando\AppData\Local\Microsoft\Windows\Temporary Internet Files\Content.Outlook\L9ABMTZV\Picture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429000"/>
            <a:ext cx="289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7" descr="Manikin wearing a body harnes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72200" y="4419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3" descr="Roof Fall Protecti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95600" y="4371977"/>
            <a:ext cx="33528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descr="PG36-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0"/>
            <a:ext cx="2895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descr="PG36-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95600" y="0"/>
            <a:ext cx="274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PG36-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638800" y="2438402"/>
            <a:ext cx="35052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0" y="6172200"/>
            <a:ext cx="9144000" cy="556276"/>
            <a:chOff x="0" y="6172200"/>
            <a:chExt cx="9144000" cy="556276"/>
          </a:xfrm>
        </p:grpSpPr>
        <p:sp>
          <p:nvSpPr>
            <p:cNvPr id="10" name="TextBox 9"/>
            <p:cNvSpPr txBox="1"/>
            <p:nvPr/>
          </p:nvSpPr>
          <p:spPr>
            <a:xfrm>
              <a:off x="0" y="6324600"/>
              <a:ext cx="9144000" cy="375103"/>
            </a:xfrm>
            <a:prstGeom prst="rect">
              <a:avLst/>
            </a:prstGeom>
            <a:noFill/>
          </p:spPr>
          <p:txBody>
            <a:bodyPr wrap="square" rtlCol="0">
              <a:spAutoFit/>
            </a:bodyPr>
            <a:lstStyle/>
            <a:p>
              <a:pPr algn="ctr">
                <a:buNone/>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11" name="Picture 2" descr="http://enduringsense1.files.wordpress.com/2010/05/osha-logo.pn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362202"/>
            <a:ext cx="7848600" cy="35734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¿Qué más?</a:t>
            </a:r>
          </a:p>
        </p:txBody>
      </p:sp>
    </p:spTree>
    <p:extLst>
      <p:ext uri="{BB962C8B-B14F-4D97-AF65-F5344CB8AC3E}">
        <p14:creationId xmlns:p14="http://schemas.microsoft.com/office/powerpoint/2010/main" val="28523977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42672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ts val="2900"/>
              <a:buFont typeface="Arial"/>
              <a:buChar char="•"/>
            </a:pPr>
            <a:r>
              <a:rPr lang="es-ES" sz="2800" dirty="0">
                <a:solidFill>
                  <a:srgbClr val="000000"/>
                </a:solidFill>
              </a:rPr>
              <a:t>Chalecos salvavidas y muerte por ahogo </a:t>
            </a:r>
          </a:p>
          <a:p>
            <a:pPr>
              <a:buSzPts val="2900"/>
              <a:buFont typeface="Arial"/>
              <a:buChar char="•"/>
            </a:pPr>
            <a:r>
              <a:rPr lang="es-ES" sz="2800" dirty="0">
                <a:solidFill>
                  <a:srgbClr val="000000"/>
                </a:solidFill>
              </a:rPr>
              <a:t>Traslado de vehículos</a:t>
            </a:r>
          </a:p>
          <a:p>
            <a:pPr>
              <a:buSzPts val="2900"/>
              <a:buFont typeface="Arial"/>
              <a:buChar char="•"/>
            </a:pPr>
            <a:r>
              <a:rPr lang="es-ES" sz="2800" dirty="0">
                <a:solidFill>
                  <a:srgbClr val="000000"/>
                </a:solidFill>
              </a:rPr>
              <a:t>Prendas reflectoras</a:t>
            </a:r>
            <a:endParaRPr lang="es-ES" sz="2800" dirty="0">
              <a:solidFill>
                <a:schemeClr val="tx1">
                  <a:lumMod val="85000"/>
                  <a:lumOff val="15000"/>
                </a:schemeClr>
              </a:solidFill>
              <a:latin typeface="Baskerville Old Face" pitchFamily="18" charset="0"/>
            </a:endParaRP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Otros peligros</a:t>
            </a:r>
            <a:endParaRPr lang="en-US" sz="4500" dirty="0">
              <a:solidFill>
                <a:schemeClr val="tx1">
                  <a:lumMod val="85000"/>
                  <a:lumOff val="15000"/>
                </a:schemeClr>
              </a:solidFill>
              <a:latin typeface="Baskerville Old Face" pitchFamily="18" charset="0"/>
            </a:endParaRPr>
          </a:p>
        </p:txBody>
      </p:sp>
      <p:pic>
        <p:nvPicPr>
          <p:cNvPr id="10" name="Picture 2" descr="http://www.mohawksafety.com/images/TRAFFIC%20VEST%20%20C29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981200"/>
            <a:ext cx="32766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0355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362202"/>
            <a:ext cx="7848600" cy="35734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EPP...</a:t>
            </a:r>
          </a:p>
          <a:p>
            <a:pPr marL="0" indent="0" algn="ctr">
              <a:buNone/>
            </a:pPr>
            <a:r>
              <a:rPr lang="es-ES" sz="6200" b="1" dirty="0">
                <a:solidFill>
                  <a:schemeClr val="tx1">
                    <a:lumMod val="85000"/>
                    <a:lumOff val="15000"/>
                  </a:schemeClr>
                </a:solidFill>
                <a:latin typeface="Baskerville Old Face" pitchFamily="18" charset="0"/>
              </a:rPr>
              <a:t>es su protección</a:t>
            </a:r>
          </a:p>
        </p:txBody>
      </p:sp>
    </p:spTree>
    <p:extLst>
      <p:ext uri="{BB962C8B-B14F-4D97-AF65-F5344CB8AC3E}">
        <p14:creationId xmlns:p14="http://schemas.microsoft.com/office/powerpoint/2010/main" val="37236443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0" y="1981200"/>
            <a:ext cx="7543800" cy="4114800"/>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ts val="2900"/>
              <a:buFont typeface="Arial"/>
              <a:buChar char="•"/>
            </a:pPr>
            <a:r>
              <a:rPr lang="es-ES" sz="2800" dirty="0">
                <a:solidFill>
                  <a:srgbClr val="000000"/>
                </a:solidFill>
              </a:rPr>
              <a:t>Use el EPP que corresponda al peligro. </a:t>
            </a:r>
          </a:p>
          <a:p>
            <a:pPr>
              <a:buSzPts val="2900"/>
              <a:buFont typeface="Arial"/>
              <a:buChar char="•"/>
            </a:pPr>
            <a:r>
              <a:rPr lang="es-ES" sz="2800" dirty="0">
                <a:solidFill>
                  <a:srgbClr val="000000"/>
                </a:solidFill>
              </a:rPr>
              <a:t>Inspeccione su EPP antes de usarlo.</a:t>
            </a:r>
          </a:p>
          <a:p>
            <a:pPr>
              <a:buSzPts val="2900"/>
              <a:buFont typeface="Arial"/>
              <a:buChar char="•"/>
            </a:pPr>
            <a:r>
              <a:rPr lang="es-ES" sz="2800" dirty="0">
                <a:solidFill>
                  <a:srgbClr val="000000"/>
                </a:solidFill>
              </a:rPr>
              <a:t>Reemplace el EPP dañado o gastado.</a:t>
            </a:r>
          </a:p>
          <a:p>
            <a:pPr>
              <a:buSzPts val="2900"/>
              <a:buFont typeface="Arial"/>
              <a:buChar char="•"/>
            </a:pPr>
            <a:r>
              <a:rPr lang="es-ES" sz="2800" dirty="0">
                <a:solidFill>
                  <a:srgbClr val="000000"/>
                </a:solidFill>
              </a:rPr>
              <a:t>Guarde su EPP adecuadamente de tal manera que esté listo para el uso siguiente. </a:t>
            </a:r>
          </a:p>
          <a:p>
            <a:pPr>
              <a:buSzPts val="2900"/>
              <a:buFont typeface="Arial"/>
              <a:buChar char="•"/>
            </a:pPr>
            <a:r>
              <a:rPr lang="es-ES" sz="2800" dirty="0">
                <a:solidFill>
                  <a:srgbClr val="000000"/>
                </a:solidFill>
              </a:rPr>
              <a:t>Mantenga su EPP limpio.</a:t>
            </a:r>
          </a:p>
          <a:p>
            <a:pPr>
              <a:buSzPts val="2900"/>
              <a:buFont typeface="Arial"/>
              <a:buChar char="•"/>
            </a:pPr>
            <a:r>
              <a:rPr lang="es-ES" sz="2800" dirty="0">
                <a:solidFill>
                  <a:srgbClr val="000000"/>
                </a:solidFill>
              </a:rPr>
              <a:t>Notifique a su supervisor si necesita un EPP nuevo.</a:t>
            </a:r>
            <a:endParaRPr lang="es-ES" sz="2800" dirty="0">
              <a:solidFill>
                <a:schemeClr val="tx1">
                  <a:lumMod val="85000"/>
                  <a:lumOff val="15000"/>
                </a:schemeClr>
              </a:solidFill>
              <a:latin typeface="Baskerville Old Face" pitchFamily="18" charset="0"/>
            </a:endParaRPr>
          </a:p>
        </p:txBody>
      </p:sp>
      <p:sp>
        <p:nvSpPr>
          <p:cNvPr id="24" name="Rectangle 4"/>
          <p:cNvSpPr>
            <a:spLocks noGrp="1" noChangeArrowheads="1"/>
          </p:cNvSpPr>
          <p:nvPr>
            <p:ph type="title"/>
          </p:nvPr>
        </p:nvSpPr>
        <p:spPr>
          <a:xfrm>
            <a:off x="1295400" y="685800"/>
            <a:ext cx="7391400" cy="990600"/>
          </a:xfrm>
        </p:spPr>
        <p:txBody>
          <a:bodyPr>
            <a:normAutofit/>
          </a:bodyPr>
          <a:lstStyle/>
          <a:p>
            <a:pPr algn="l"/>
            <a:r>
              <a:rPr lang="es-ES" sz="4500" dirty="0">
                <a:solidFill>
                  <a:schemeClr val="tx1">
                    <a:lumMod val="85000"/>
                    <a:lumOff val="15000"/>
                  </a:schemeClr>
                </a:solidFill>
                <a:latin typeface="Baskerville Old Face" pitchFamily="18" charset="0"/>
              </a:rPr>
              <a:t>Protéjase</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516753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1" y="1905002"/>
            <a:ext cx="7424923" cy="4030663"/>
          </a:xfrm>
          <a:prstGeom prst="rect">
            <a:avLst/>
          </a:prstGeom>
        </p:spPr>
        <p:txBody>
          <a:bodyPr vert="horz" lIns="91433" tIns="45717" rIns="91433" bIns="45717"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El EPP se considera siempre considera un recurso extremo.</a:t>
            </a:r>
          </a:p>
          <a:p>
            <a:pPr marL="457168" indent="-457168"/>
            <a:r>
              <a:rPr lang="es-ES" sz="2500" dirty="0">
                <a:solidFill>
                  <a:schemeClr val="tx1">
                    <a:lumMod val="85000"/>
                    <a:lumOff val="15000"/>
                  </a:schemeClr>
                </a:solidFill>
                <a:latin typeface="Baskerville Old Face" pitchFamily="18" charset="0"/>
              </a:rPr>
              <a:t>Protección de tipo provisional.</a:t>
            </a:r>
          </a:p>
          <a:p>
            <a:pPr marL="457168" indent="-457168"/>
            <a:r>
              <a:rPr lang="es-ES" sz="2500" dirty="0">
                <a:solidFill>
                  <a:schemeClr val="tx1">
                    <a:lumMod val="85000"/>
                    <a:lumOff val="15000"/>
                  </a:schemeClr>
                </a:solidFill>
                <a:latin typeface="Baskerville Old Face" pitchFamily="18" charset="0"/>
              </a:rPr>
              <a:t>La primera opción siempre será eliminar el peligro.</a:t>
            </a:r>
          </a:p>
          <a:p>
            <a:pPr marL="457168" indent="-457168"/>
            <a:r>
              <a:rPr lang="es-ES" sz="2500" dirty="0">
                <a:solidFill>
                  <a:schemeClr val="tx1">
                    <a:lumMod val="85000"/>
                    <a:lumOff val="15000"/>
                  </a:schemeClr>
                </a:solidFill>
                <a:latin typeface="Baskerville Old Face" pitchFamily="18" charset="0"/>
              </a:rPr>
              <a:t>Ejemplos:</a:t>
            </a:r>
          </a:p>
          <a:p>
            <a:pPr marL="457168" indent="-457168"/>
            <a:r>
              <a:rPr lang="es-ES" sz="2500" dirty="0">
                <a:solidFill>
                  <a:schemeClr val="tx1">
                    <a:lumMod val="85000"/>
                    <a:lumOff val="15000"/>
                  </a:schemeClr>
                </a:solidFill>
                <a:latin typeface="Baskerville Old Face" pitchFamily="18" charset="0"/>
              </a:rPr>
              <a:t>Especificación del diseño inicial.</a:t>
            </a:r>
          </a:p>
          <a:p>
            <a:pPr marL="457168" indent="-457168"/>
            <a:r>
              <a:rPr lang="es-ES" sz="2500" dirty="0">
                <a:solidFill>
                  <a:schemeClr val="tx1">
                    <a:lumMod val="85000"/>
                    <a:lumOff val="15000"/>
                  </a:schemeClr>
                </a:solidFill>
                <a:latin typeface="Baskerville Old Face" pitchFamily="18" charset="0"/>
              </a:rPr>
              <a:t>Sustitución de materiales por los menos nocivos.</a:t>
            </a:r>
          </a:p>
          <a:p>
            <a:pPr marL="457168" indent="-457168"/>
            <a:r>
              <a:rPr lang="es-ES" sz="2500" dirty="0">
                <a:solidFill>
                  <a:schemeClr val="tx1">
                    <a:lumMod val="85000"/>
                    <a:lumOff val="15000"/>
                  </a:schemeClr>
                </a:solidFill>
                <a:latin typeface="Baskerville Old Face" pitchFamily="18" charset="0"/>
              </a:rPr>
              <a:t>Cambio del proceso.</a:t>
            </a:r>
          </a:p>
          <a:p>
            <a:pPr marL="457168" indent="-457168"/>
            <a:r>
              <a:rPr lang="es-ES" sz="2500" dirty="0">
                <a:solidFill>
                  <a:schemeClr val="tx1">
                    <a:lumMod val="85000"/>
                    <a:lumOff val="15000"/>
                  </a:schemeClr>
                </a:solidFill>
                <a:latin typeface="Baskerville Old Face" pitchFamily="18" charset="0"/>
              </a:rPr>
              <a:t>Cercado del proceso.</a:t>
            </a:r>
          </a:p>
          <a:p>
            <a:pPr marL="457168" indent="-457168"/>
            <a:r>
              <a:rPr lang="es-ES" sz="2500" dirty="0">
                <a:solidFill>
                  <a:schemeClr val="tx1">
                    <a:lumMod val="85000"/>
                    <a:lumOff val="15000"/>
                  </a:schemeClr>
                </a:solidFill>
                <a:latin typeface="Baskerville Old Face" pitchFamily="18" charset="0"/>
              </a:rPr>
              <a:t>Aislamiento del proceso.</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n-US" sz="4500" dirty="0" err="1">
                <a:solidFill>
                  <a:schemeClr val="tx1">
                    <a:lumMod val="85000"/>
                    <a:lumOff val="15000"/>
                  </a:schemeClr>
                </a:solidFill>
                <a:latin typeface="Baskerville Old Face" pitchFamily="18" charset="0"/>
              </a:rPr>
              <a:t>Controles</a:t>
            </a:r>
            <a:r>
              <a:rPr lang="en-US" sz="4500" dirty="0">
                <a:solidFill>
                  <a:schemeClr val="tx1">
                    <a:lumMod val="85000"/>
                    <a:lumOff val="15000"/>
                  </a:schemeClr>
                </a:solidFill>
                <a:latin typeface="Baskerville Old Face" pitchFamily="18" charset="0"/>
              </a:rPr>
              <a:t> de </a:t>
            </a:r>
            <a:r>
              <a:rPr lang="en-US" sz="4500" dirty="0" err="1">
                <a:solidFill>
                  <a:schemeClr val="tx1">
                    <a:lumMod val="85000"/>
                    <a:lumOff val="15000"/>
                  </a:schemeClr>
                </a:solidFill>
                <a:latin typeface="Baskerville Old Face" pitchFamily="18" charset="0"/>
              </a:rPr>
              <a:t>Ingeniería</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4068384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1" y="1905002"/>
            <a:ext cx="7424923" cy="40306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Los empleados pueden alterar el proceso</a:t>
            </a:r>
          </a:p>
          <a:p>
            <a:pPr marL="457168" indent="-457168"/>
            <a:r>
              <a:rPr lang="es-ES" sz="2500" dirty="0">
                <a:solidFill>
                  <a:schemeClr val="tx1">
                    <a:lumMod val="85000"/>
                    <a:lumOff val="15000"/>
                  </a:schemeClr>
                </a:solidFill>
                <a:latin typeface="Baskerville Old Face" pitchFamily="18" charset="0"/>
              </a:rPr>
              <a:t>Ejemplos:</a:t>
            </a:r>
          </a:p>
          <a:p>
            <a:pPr marL="857189" lvl="1" indent="-457168"/>
            <a:r>
              <a:rPr lang="es-ES" sz="2100" dirty="0">
                <a:solidFill>
                  <a:schemeClr val="tx1">
                    <a:lumMod val="85000"/>
                    <a:lumOff val="15000"/>
                  </a:schemeClr>
                </a:solidFill>
                <a:latin typeface="Baskerville Old Face" pitchFamily="18" charset="0"/>
              </a:rPr>
              <a:t>Rotación de trabajo</a:t>
            </a:r>
          </a:p>
          <a:p>
            <a:pPr marL="857189" lvl="1" indent="-457168"/>
            <a:r>
              <a:rPr lang="es-ES" sz="2100" dirty="0">
                <a:solidFill>
                  <a:schemeClr val="tx1">
                    <a:lumMod val="85000"/>
                    <a:lumOff val="15000"/>
                  </a:schemeClr>
                </a:solidFill>
                <a:latin typeface="Baskerville Old Face" pitchFamily="18" charset="0"/>
              </a:rPr>
              <a:t>Método húmedo</a:t>
            </a:r>
          </a:p>
          <a:p>
            <a:pPr marL="857189" lvl="1" indent="-457168"/>
            <a:r>
              <a:rPr lang="es-ES" sz="2100" dirty="0">
                <a:solidFill>
                  <a:schemeClr val="tx1">
                    <a:lumMod val="85000"/>
                    <a:lumOff val="15000"/>
                  </a:schemeClr>
                </a:solidFill>
                <a:latin typeface="Baskerville Old Face" pitchFamily="18" charset="0"/>
              </a:rPr>
              <a:t>Higiene personal</a:t>
            </a:r>
          </a:p>
          <a:p>
            <a:pPr marL="857189" lvl="1" indent="-457168"/>
            <a:r>
              <a:rPr lang="es-ES" sz="2100" dirty="0">
                <a:solidFill>
                  <a:schemeClr val="tx1">
                    <a:lumMod val="85000"/>
                    <a:lumOff val="15000"/>
                  </a:schemeClr>
                </a:solidFill>
                <a:latin typeface="Baskerville Old Face" pitchFamily="18" charset="0"/>
              </a:rPr>
              <a:t>Tareas de maestranza</a:t>
            </a:r>
          </a:p>
          <a:p>
            <a:pPr marL="857189" lvl="1" indent="-457168"/>
            <a:r>
              <a:rPr lang="es-ES" sz="2100" dirty="0">
                <a:solidFill>
                  <a:schemeClr val="tx1">
                    <a:lumMod val="85000"/>
                    <a:lumOff val="15000"/>
                  </a:schemeClr>
                </a:solidFill>
                <a:latin typeface="Baskerville Old Face" pitchFamily="18" charset="0"/>
              </a:rPr>
              <a:t>Incremento del mantenimiento</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n-US" sz="4500" dirty="0" err="1">
                <a:solidFill>
                  <a:schemeClr val="tx1">
                    <a:lumMod val="85000"/>
                    <a:lumOff val="15000"/>
                  </a:schemeClr>
                </a:solidFill>
                <a:latin typeface="Baskerville Old Face" pitchFamily="18" charset="0"/>
              </a:rPr>
              <a:t>Controles</a:t>
            </a:r>
            <a:r>
              <a:rPr lang="en-US" sz="4500" dirty="0">
                <a:solidFill>
                  <a:schemeClr val="tx1">
                    <a:lumMod val="85000"/>
                    <a:lumOff val="15000"/>
                  </a:schemeClr>
                </a:solidFill>
                <a:latin typeface="Baskerville Old Face" pitchFamily="18" charset="0"/>
              </a:rPr>
              <a:t> de </a:t>
            </a:r>
            <a:r>
              <a:rPr lang="en-US" sz="4500" dirty="0" err="1">
                <a:solidFill>
                  <a:schemeClr val="tx1">
                    <a:lumMod val="85000"/>
                    <a:lumOff val="15000"/>
                  </a:schemeClr>
                </a:solidFill>
                <a:latin typeface="Baskerville Old Face" pitchFamily="18" charset="0"/>
              </a:rPr>
              <a:t>Práctica</a:t>
            </a:r>
            <a:r>
              <a:rPr lang="en-US" sz="4500" dirty="0">
                <a:solidFill>
                  <a:schemeClr val="tx1">
                    <a:lumMod val="85000"/>
                    <a:lumOff val="15000"/>
                  </a:schemeClr>
                </a:solidFill>
                <a:latin typeface="Baskerville Old Face" pitchFamily="18" charset="0"/>
              </a:rPr>
              <a:t> </a:t>
            </a:r>
            <a:r>
              <a:rPr lang="en-US" sz="4500" dirty="0" err="1">
                <a:solidFill>
                  <a:schemeClr val="tx1">
                    <a:lumMod val="85000"/>
                    <a:lumOff val="15000"/>
                  </a:schemeClr>
                </a:solidFill>
                <a:latin typeface="Baskerville Old Face" pitchFamily="18" charset="0"/>
              </a:rPr>
              <a:t>Laboral</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51621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6172200"/>
            <a:ext cx="9144000" cy="556276"/>
            <a:chOff x="0" y="6172200"/>
            <a:chExt cx="9144000" cy="556276"/>
          </a:xfrm>
        </p:grpSpPr>
        <p:sp>
          <p:nvSpPr>
            <p:cNvPr id="20" name="TextBox 19"/>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23" name="Rectangle 5"/>
          <p:cNvSpPr txBox="1">
            <a:spLocks noChangeArrowheads="1"/>
          </p:cNvSpPr>
          <p:nvPr/>
        </p:nvSpPr>
        <p:spPr>
          <a:xfrm>
            <a:off x="762001" y="1905002"/>
            <a:ext cx="7424923" cy="4030663"/>
          </a:xfrm>
          <a:prstGeom prst="rect">
            <a:avLst/>
          </a:prstGeom>
        </p:spPr>
        <p:txBody>
          <a:bodyPr vert="horz" lIns="91433" tIns="45717" rIns="91433" bIns="45717"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68" indent="-457168"/>
            <a:r>
              <a:rPr lang="es-ES" sz="2500" dirty="0">
                <a:solidFill>
                  <a:schemeClr val="tx1">
                    <a:lumMod val="85000"/>
                    <a:lumOff val="15000"/>
                  </a:schemeClr>
                </a:solidFill>
                <a:latin typeface="Baskerville Old Face" pitchFamily="18" charset="0"/>
              </a:rPr>
              <a:t>Ejemplos de peligros en el empleo:</a:t>
            </a:r>
          </a:p>
          <a:p>
            <a:pPr marL="457168" indent="-457168"/>
            <a:r>
              <a:rPr lang="es-ES" sz="2500" dirty="0">
                <a:solidFill>
                  <a:schemeClr val="tx1">
                    <a:lumMod val="85000"/>
                    <a:lumOff val="15000"/>
                  </a:schemeClr>
                </a:solidFill>
                <a:latin typeface="Baskerville Old Face" pitchFamily="18" charset="0"/>
              </a:rPr>
              <a:t>Ruido</a:t>
            </a:r>
          </a:p>
          <a:p>
            <a:pPr marL="457168" indent="-457168"/>
            <a:r>
              <a:rPr lang="es-ES" sz="2500" dirty="0">
                <a:solidFill>
                  <a:schemeClr val="tx1">
                    <a:lumMod val="85000"/>
                    <a:lumOff val="15000"/>
                  </a:schemeClr>
                </a:solidFill>
                <a:latin typeface="Baskerville Old Face" pitchFamily="18" charset="0"/>
              </a:rPr>
              <a:t>Químicos</a:t>
            </a:r>
          </a:p>
          <a:p>
            <a:pPr marL="457168" indent="-457168"/>
            <a:r>
              <a:rPr lang="es-ES" sz="2500" dirty="0">
                <a:solidFill>
                  <a:schemeClr val="tx1">
                    <a:lumMod val="85000"/>
                    <a:lumOff val="15000"/>
                  </a:schemeClr>
                </a:solidFill>
                <a:latin typeface="Baskerville Old Face" pitchFamily="18" charset="0"/>
              </a:rPr>
              <a:t>Impacto accidental </a:t>
            </a:r>
          </a:p>
          <a:p>
            <a:pPr marL="457168" indent="-457168"/>
            <a:r>
              <a:rPr lang="es-ES" sz="2500" dirty="0">
                <a:solidFill>
                  <a:schemeClr val="tx1">
                    <a:lumMod val="85000"/>
                    <a:lumOff val="15000"/>
                  </a:schemeClr>
                </a:solidFill>
                <a:latin typeface="Baskerville Old Face" pitchFamily="18" charset="0"/>
              </a:rPr>
              <a:t>Objetos filosos</a:t>
            </a:r>
          </a:p>
          <a:p>
            <a:pPr marL="457168" indent="-457168"/>
            <a:r>
              <a:rPr lang="es-ES" sz="2500" dirty="0">
                <a:solidFill>
                  <a:schemeClr val="tx1">
                    <a:lumMod val="85000"/>
                    <a:lumOff val="15000"/>
                  </a:schemeClr>
                </a:solidFill>
                <a:latin typeface="Baskerville Old Face" pitchFamily="18" charset="0"/>
              </a:rPr>
              <a:t>Partículas expelidas</a:t>
            </a:r>
          </a:p>
          <a:p>
            <a:pPr marL="457168" indent="-457168"/>
            <a:r>
              <a:rPr lang="es-ES" sz="2500" dirty="0">
                <a:solidFill>
                  <a:schemeClr val="tx1">
                    <a:lumMod val="85000"/>
                    <a:lumOff val="15000"/>
                  </a:schemeClr>
                </a:solidFill>
                <a:latin typeface="Baskerville Old Face" pitchFamily="18" charset="0"/>
              </a:rPr>
              <a:t>Polvo y vaporizaciones</a:t>
            </a:r>
          </a:p>
          <a:p>
            <a:pPr marL="457168" indent="-457168"/>
            <a:r>
              <a:rPr lang="es-ES" sz="2500" dirty="0">
                <a:solidFill>
                  <a:schemeClr val="tx1">
                    <a:lumMod val="85000"/>
                    <a:lumOff val="15000"/>
                  </a:schemeClr>
                </a:solidFill>
                <a:latin typeface="Baskerville Old Face" pitchFamily="18" charset="0"/>
              </a:rPr>
              <a:t>Luz intensa</a:t>
            </a:r>
          </a:p>
          <a:p>
            <a:pPr marL="457168" indent="-457168"/>
            <a:r>
              <a:rPr lang="es-ES" sz="2500" dirty="0">
                <a:solidFill>
                  <a:schemeClr val="tx1">
                    <a:lumMod val="85000"/>
                    <a:lumOff val="15000"/>
                  </a:schemeClr>
                </a:solidFill>
                <a:latin typeface="Baskerville Old Face" pitchFamily="18" charset="0"/>
              </a:rPr>
              <a:t>Vibraciones</a:t>
            </a:r>
          </a:p>
        </p:txBody>
      </p:sp>
      <p:sp>
        <p:nvSpPr>
          <p:cNvPr id="24" name="Rectangle 4"/>
          <p:cNvSpPr>
            <a:spLocks noGrp="1" noChangeArrowheads="1"/>
          </p:cNvSpPr>
          <p:nvPr>
            <p:ph type="title"/>
          </p:nvPr>
        </p:nvSpPr>
        <p:spPr>
          <a:xfrm>
            <a:off x="1295400" y="685800"/>
            <a:ext cx="7162800" cy="990600"/>
          </a:xfrm>
        </p:spPr>
        <p:txBody>
          <a:bodyPr>
            <a:normAutofit/>
          </a:bodyPr>
          <a:lstStyle/>
          <a:p>
            <a:pPr algn="l"/>
            <a:r>
              <a:rPr lang="en-US" sz="4500" dirty="0" err="1">
                <a:solidFill>
                  <a:schemeClr val="tx1">
                    <a:lumMod val="85000"/>
                    <a:lumOff val="15000"/>
                  </a:schemeClr>
                </a:solidFill>
                <a:latin typeface="Baskerville Old Face" pitchFamily="18" charset="0"/>
              </a:rPr>
              <a:t>Peligros</a:t>
            </a:r>
            <a:r>
              <a:rPr lang="en-US" sz="4500" dirty="0">
                <a:solidFill>
                  <a:schemeClr val="tx1">
                    <a:lumMod val="85000"/>
                    <a:lumOff val="15000"/>
                  </a:schemeClr>
                </a:solidFill>
                <a:latin typeface="Baskerville Old Face" pitchFamily="18" charset="0"/>
              </a:rPr>
              <a:t> en el </a:t>
            </a:r>
            <a:r>
              <a:rPr lang="en-US" sz="4500" dirty="0" err="1">
                <a:solidFill>
                  <a:schemeClr val="tx1">
                    <a:lumMod val="85000"/>
                    <a:lumOff val="15000"/>
                  </a:schemeClr>
                </a:solidFill>
                <a:latin typeface="Baskerville Old Face" pitchFamily="18" charset="0"/>
              </a:rPr>
              <a:t>Empleo</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612114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75103"/>
            </a:xfrm>
            <a:prstGeom prst="rect">
              <a:avLst/>
            </a:prstGeom>
            <a:noFill/>
          </p:spPr>
          <p:txBody>
            <a:bodyPr wrap="square" rtlCol="0">
              <a:spAutoFit/>
            </a:bodyPr>
            <a:lstStyle/>
            <a:p>
              <a:pPr algn="ctr">
                <a:buNone/>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133602"/>
            <a:ext cx="7848600" cy="3802063"/>
          </a:xfrm>
          <a:prstGeom prst="rect">
            <a:avLst/>
          </a:prstGeom>
        </p:spPr>
        <p:txBody>
          <a:bodyPr vert="horz" lIns="91433" tIns="45717" rIns="91433" bIns="4571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Lo que Usted</a:t>
            </a:r>
          </a:p>
          <a:p>
            <a:pPr marL="0" indent="0" algn="ctr">
              <a:buNone/>
            </a:pPr>
            <a:r>
              <a:rPr lang="es-ES" sz="6200" b="1" dirty="0">
                <a:solidFill>
                  <a:schemeClr val="tx1">
                    <a:lumMod val="85000"/>
                    <a:lumOff val="15000"/>
                  </a:schemeClr>
                </a:solidFill>
                <a:latin typeface="Baskerville Old Face" pitchFamily="18" charset="0"/>
              </a:rPr>
              <a:t>Debe Conocer</a:t>
            </a:r>
          </a:p>
        </p:txBody>
      </p:sp>
    </p:spTree>
    <p:extLst>
      <p:ext uri="{BB962C8B-B14F-4D97-AF65-F5344CB8AC3E}">
        <p14:creationId xmlns:p14="http://schemas.microsoft.com/office/powerpoint/2010/main" val="3566843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882</TotalTime>
  <Words>2239</Words>
  <Application>Microsoft Office PowerPoint</Application>
  <PresentationFormat>On-screen Show (4:3)</PresentationFormat>
  <Paragraphs>387</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Equipo de Protección Personal</vt:lpstr>
      <vt:lpstr>¿Qué es el EPP?</vt:lpstr>
      <vt:lpstr>Equipo de Protección Personal</vt:lpstr>
      <vt:lpstr>Controles de Ingeniería</vt:lpstr>
      <vt:lpstr>Controles de Práctica Laboral</vt:lpstr>
      <vt:lpstr>Peligros en el Empleo</vt:lpstr>
      <vt:lpstr>PowerPoint Presentation</vt:lpstr>
      <vt:lpstr>Acerca del EPP</vt:lpstr>
      <vt:lpstr>Limitaciones del EPP</vt:lpstr>
      <vt:lpstr>Uso del EPP</vt:lpstr>
      <vt:lpstr>Revisar antes de usar</vt:lpstr>
      <vt:lpstr>Reemplazo</vt:lpstr>
      <vt:lpstr>Limpieza y guardado</vt:lpstr>
      <vt:lpstr>Programa Escrito sobre EPP</vt:lpstr>
      <vt:lpstr>Programa exhaustivo sobre el EPP</vt:lpstr>
      <vt:lpstr>PowerPoint Presentation</vt:lpstr>
      <vt:lpstr>Proteger sus ojos</vt:lpstr>
      <vt:lpstr>Los peligros específicos incluyen…</vt:lpstr>
      <vt:lpstr>Protección del rostro</vt:lpstr>
      <vt:lpstr>Al usar la máscara…</vt:lpstr>
      <vt:lpstr>Tipos de protección ocular</vt:lpstr>
      <vt:lpstr>Anteojos graduados y protección de los ojos</vt:lpstr>
      <vt:lpstr>Inspección y mantenimiento de la protección ocular</vt:lpstr>
      <vt:lpstr>PowerPoint Presentation</vt:lpstr>
      <vt:lpstr>Cascos</vt:lpstr>
      <vt:lpstr>Protección de la Cabeza</vt:lpstr>
      <vt:lpstr>Tipos de cascos protectores</vt:lpstr>
      <vt:lpstr>Construcción de los cascos</vt:lpstr>
      <vt:lpstr>Reemplace su casco si...</vt:lpstr>
      <vt:lpstr>Reemplace su casco si...</vt:lpstr>
      <vt:lpstr>Inspección y mantenimiento del casco</vt:lpstr>
      <vt:lpstr>PowerPoint Presentation</vt:lpstr>
      <vt:lpstr>Peligros para los pies</vt:lpstr>
      <vt:lpstr>Condiciones peligrosas</vt:lpstr>
      <vt:lpstr>Tipos de protección para los pies</vt:lpstr>
      <vt:lpstr>PowerPoint Presentation</vt:lpstr>
      <vt:lpstr>Inspeccione el calzado diariamente</vt:lpstr>
      <vt:lpstr>Requisitos para los zapatos de seguridad</vt:lpstr>
      <vt:lpstr>PowerPoint Presentation</vt:lpstr>
      <vt:lpstr>¿Por qué usar protección para las manos?</vt:lpstr>
      <vt:lpstr>Tipos de protección para las manos</vt:lpstr>
      <vt:lpstr>Selección de guantes</vt:lpstr>
      <vt:lpstr>Antes de usarlos…</vt:lpstr>
      <vt:lpstr>Revisión de los guantes eléctricos</vt:lpstr>
      <vt:lpstr>PowerPoint Presentation</vt:lpstr>
      <vt:lpstr>Proteja sus oídos…</vt:lpstr>
      <vt:lpstr>Tipos de Protectores de Oídos</vt:lpstr>
      <vt:lpstr>PowerPoint Presentation</vt:lpstr>
      <vt:lpstr>PowerPoint Presentation</vt:lpstr>
      <vt:lpstr>Síntomas de pérdida de la audición</vt:lpstr>
      <vt:lpstr>La protección auditiva debe…</vt:lpstr>
      <vt:lpstr>Equipo de Protección Contra Caídas</vt:lpstr>
      <vt:lpstr>PowerPoint Presentation</vt:lpstr>
      <vt:lpstr>PowerPoint Presentation</vt:lpstr>
      <vt:lpstr>Otros peligros</vt:lpstr>
      <vt:lpstr>PowerPoint Presentation</vt:lpstr>
      <vt:lpstr>Protéjase</vt:lpstr>
    </vt:vector>
  </TitlesOfParts>
  <Company>unified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Orlando Huguet</dc:creator>
  <cp:lastModifiedBy>Vosburgh, Linda - OSHA</cp:lastModifiedBy>
  <cp:revision>169</cp:revision>
  <cp:lastPrinted>2011-09-07T21:04:45Z</cp:lastPrinted>
  <dcterms:created xsi:type="dcterms:W3CDTF">2000-02-23T21:13:17Z</dcterms:created>
  <dcterms:modified xsi:type="dcterms:W3CDTF">2012-07-23T16:13:30Z</dcterms:modified>
</cp:coreProperties>
</file>